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1" r:id="rId3"/>
    <p:sldMasterId id="2147483681" r:id="rId4"/>
  </p:sldMasterIdLst>
  <p:notesMasterIdLst>
    <p:notesMasterId r:id="rId33"/>
  </p:notesMasterIdLst>
  <p:sldIdLst>
    <p:sldId id="285" r:id="rId5"/>
    <p:sldId id="258" r:id="rId6"/>
    <p:sldId id="259" r:id="rId7"/>
    <p:sldId id="260" r:id="rId8"/>
    <p:sldId id="269" r:id="rId9"/>
    <p:sldId id="261" r:id="rId10"/>
    <p:sldId id="262" r:id="rId11"/>
    <p:sldId id="263" r:id="rId12"/>
    <p:sldId id="264" r:id="rId13"/>
    <p:sldId id="265" r:id="rId14"/>
    <p:sldId id="266" r:id="rId15"/>
    <p:sldId id="270" r:id="rId16"/>
    <p:sldId id="267" r:id="rId17"/>
    <p:sldId id="268"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2222" autoAdjust="0"/>
  </p:normalViewPr>
  <p:slideViewPr>
    <p:cSldViewPr snapToGrid="0">
      <p:cViewPr>
        <p:scale>
          <a:sx n="70" d="100"/>
          <a:sy n="70" d="100"/>
        </p:scale>
        <p:origin x="660"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83036773428232"/>
          <c:y val="1.9677996422182469E-2"/>
          <c:w val="0.86832740213523141"/>
          <c:h val="0.83239340010899587"/>
        </c:manualLayout>
      </c:layout>
      <c:barChart>
        <c:barDir val="bar"/>
        <c:grouping val="clustered"/>
        <c:varyColors val="0"/>
        <c:ser>
          <c:idx val="0"/>
          <c:order val="0"/>
          <c:tx>
            <c:strRef>
              <c:f>Sheet1!$A$2</c:f>
              <c:strCache>
                <c:ptCount val="1"/>
                <c:pt idx="0">
                  <c:v>Legal</c:v>
                </c:pt>
              </c:strCache>
            </c:strRef>
          </c:tx>
          <c:spPr>
            <a:solidFill>
              <a:schemeClr val="accent3"/>
            </a:solidFill>
            <a:ln w="12705">
              <a:noFill/>
              <a:prstDash val="solid"/>
            </a:ln>
          </c:spPr>
          <c:invertIfNegative val="0"/>
          <c:cat>
            <c:strRef>
              <c:f>Sheet1!$B$1:$E$1</c:f>
              <c:strCache>
                <c:ptCount val="4"/>
                <c:pt idx="0">
                  <c:v>Often</c:v>
                </c:pt>
                <c:pt idx="1">
                  <c:v>Sometimes</c:v>
                </c:pt>
                <c:pt idx="2">
                  <c:v>Never</c:v>
                </c:pt>
                <c:pt idx="3">
                  <c:v>Rarely</c:v>
                </c:pt>
              </c:strCache>
            </c:strRef>
          </c:cat>
          <c:val>
            <c:numRef>
              <c:f>Sheet1!$B$2:$E$2</c:f>
              <c:numCache>
                <c:formatCode>0%</c:formatCode>
                <c:ptCount val="4"/>
                <c:pt idx="0">
                  <c:v>0.68200000000000016</c:v>
                </c:pt>
                <c:pt idx="1">
                  <c:v>0.44400000000000006</c:v>
                </c:pt>
                <c:pt idx="2">
                  <c:v>0</c:v>
                </c:pt>
                <c:pt idx="3">
                  <c:v>0.25</c:v>
                </c:pt>
              </c:numCache>
            </c:numRef>
          </c:val>
          <c:extLst>
            <c:ext xmlns:c16="http://schemas.microsoft.com/office/drawing/2014/chart" uri="{C3380CC4-5D6E-409C-BE32-E72D297353CC}">
              <c16:uniqueId val="{00000000-632A-48B6-B774-496A37BDC0E9}"/>
            </c:ext>
          </c:extLst>
        </c:ser>
        <c:ser>
          <c:idx val="1"/>
          <c:order val="1"/>
          <c:tx>
            <c:strRef>
              <c:f>Sheet1!$A$3</c:f>
              <c:strCache>
                <c:ptCount val="1"/>
                <c:pt idx="0">
                  <c:v>Engineering</c:v>
                </c:pt>
              </c:strCache>
            </c:strRef>
          </c:tx>
          <c:spPr>
            <a:solidFill>
              <a:schemeClr val="accent2"/>
            </a:solidFill>
            <a:ln w="12705">
              <a:noFill/>
              <a:prstDash val="solid"/>
            </a:ln>
          </c:spPr>
          <c:invertIfNegative val="0"/>
          <c:cat>
            <c:strRef>
              <c:f>Sheet1!$B$1:$E$1</c:f>
              <c:strCache>
                <c:ptCount val="4"/>
                <c:pt idx="0">
                  <c:v>Often</c:v>
                </c:pt>
                <c:pt idx="1">
                  <c:v>Sometimes</c:v>
                </c:pt>
                <c:pt idx="2">
                  <c:v>Never</c:v>
                </c:pt>
                <c:pt idx="3">
                  <c:v>Rarely</c:v>
                </c:pt>
              </c:strCache>
            </c:strRef>
          </c:cat>
          <c:val>
            <c:numRef>
              <c:f>Sheet1!$B$3:$E$3</c:f>
              <c:numCache>
                <c:formatCode>0%</c:formatCode>
                <c:ptCount val="4"/>
                <c:pt idx="0">
                  <c:v>0.10400000000000002</c:v>
                </c:pt>
                <c:pt idx="1">
                  <c:v>0.27700000000000002</c:v>
                </c:pt>
                <c:pt idx="2">
                  <c:v>0.77700000000000002</c:v>
                </c:pt>
                <c:pt idx="3">
                  <c:v>0.31000000000000005</c:v>
                </c:pt>
              </c:numCache>
            </c:numRef>
          </c:val>
          <c:extLst>
            <c:ext xmlns:c16="http://schemas.microsoft.com/office/drawing/2014/chart" uri="{C3380CC4-5D6E-409C-BE32-E72D297353CC}">
              <c16:uniqueId val="{00000001-632A-48B6-B774-496A37BDC0E9}"/>
            </c:ext>
          </c:extLst>
        </c:ser>
        <c:ser>
          <c:idx val="2"/>
          <c:order val="2"/>
          <c:tx>
            <c:strRef>
              <c:f>Sheet1!$A$4</c:f>
              <c:strCache>
                <c:ptCount val="1"/>
                <c:pt idx="0">
                  <c:v>Real estate or facilities</c:v>
                </c:pt>
              </c:strCache>
            </c:strRef>
          </c:tx>
          <c:spPr>
            <a:solidFill>
              <a:schemeClr val="accent1"/>
            </a:solidFill>
            <a:ln w="12705">
              <a:noFill/>
              <a:prstDash val="solid"/>
            </a:ln>
          </c:spPr>
          <c:invertIfNegative val="0"/>
          <c:cat>
            <c:strRef>
              <c:f>Sheet1!$B$1:$E$1</c:f>
              <c:strCache>
                <c:ptCount val="4"/>
                <c:pt idx="0">
                  <c:v>Often</c:v>
                </c:pt>
                <c:pt idx="1">
                  <c:v>Sometimes</c:v>
                </c:pt>
                <c:pt idx="2">
                  <c:v>Never</c:v>
                </c:pt>
                <c:pt idx="3">
                  <c:v>Rarely</c:v>
                </c:pt>
              </c:strCache>
            </c:strRef>
          </c:cat>
          <c:val>
            <c:numRef>
              <c:f>Sheet1!$B$4:$E$4</c:f>
              <c:numCache>
                <c:formatCode>0%</c:formatCode>
                <c:ptCount val="4"/>
                <c:pt idx="0">
                  <c:v>0.21200000000000002</c:v>
                </c:pt>
                <c:pt idx="1">
                  <c:v>0.27600000000000002</c:v>
                </c:pt>
                <c:pt idx="2">
                  <c:v>0.21900000000000003</c:v>
                </c:pt>
                <c:pt idx="3">
                  <c:v>0.43600000000000005</c:v>
                </c:pt>
              </c:numCache>
            </c:numRef>
          </c:val>
          <c:extLst>
            <c:ext xmlns:c16="http://schemas.microsoft.com/office/drawing/2014/chart" uri="{C3380CC4-5D6E-409C-BE32-E72D297353CC}">
              <c16:uniqueId val="{00000002-632A-48B6-B774-496A37BDC0E9}"/>
            </c:ext>
          </c:extLst>
        </c:ser>
        <c:dLbls>
          <c:showLegendKey val="0"/>
          <c:showVal val="0"/>
          <c:showCatName val="0"/>
          <c:showSerName val="0"/>
          <c:showPercent val="0"/>
          <c:showBubbleSize val="0"/>
        </c:dLbls>
        <c:gapWidth val="82"/>
        <c:overlap val="-8"/>
        <c:axId val="121533184"/>
        <c:axId val="121534720"/>
      </c:barChart>
      <c:catAx>
        <c:axId val="121533184"/>
        <c:scaling>
          <c:orientation val="minMax"/>
        </c:scaling>
        <c:delete val="0"/>
        <c:axPos val="l"/>
        <c:numFmt formatCode="General" sourceLinked="1"/>
        <c:majorTickMark val="none"/>
        <c:minorTickMark val="none"/>
        <c:tickLblPos val="nextTo"/>
        <c:spPr>
          <a:ln w="3176">
            <a:solidFill>
              <a:schemeClr val="tx1"/>
            </a:solidFill>
            <a:prstDash val="solid"/>
          </a:ln>
        </c:spPr>
        <c:txPr>
          <a:bodyPr rot="0" vert="horz"/>
          <a:lstStyle/>
          <a:p>
            <a:pPr>
              <a:defRPr/>
            </a:pPr>
            <a:endParaRPr lang="en-US"/>
          </a:p>
        </c:txPr>
        <c:crossAx val="121534720"/>
        <c:crossesAt val="0"/>
        <c:auto val="1"/>
        <c:lblAlgn val="ctr"/>
        <c:lblOffset val="100"/>
        <c:tickLblSkip val="1"/>
        <c:tickMarkSkip val="1"/>
        <c:noMultiLvlLbl val="0"/>
      </c:catAx>
      <c:valAx>
        <c:axId val="121534720"/>
        <c:scaling>
          <c:orientation val="minMax"/>
          <c:max val="1"/>
        </c:scaling>
        <c:delete val="0"/>
        <c:axPos val="b"/>
        <c:numFmt formatCode="0%" sourceLinked="1"/>
        <c:majorTickMark val="none"/>
        <c:minorTickMark val="none"/>
        <c:tickLblPos val="nextTo"/>
        <c:spPr>
          <a:ln w="3176">
            <a:solidFill>
              <a:schemeClr val="tx1"/>
            </a:solidFill>
            <a:prstDash val="solid"/>
          </a:ln>
        </c:spPr>
        <c:txPr>
          <a:bodyPr rot="0" vert="horz"/>
          <a:lstStyle/>
          <a:p>
            <a:pPr>
              <a:defRPr/>
            </a:pPr>
            <a:endParaRPr lang="en-US"/>
          </a:p>
        </c:txPr>
        <c:crossAx val="121533184"/>
        <c:crosses val="autoZero"/>
        <c:crossBetween val="between"/>
        <c:majorUnit val="0.1"/>
        <c:minorUnit val="4.000000000000001E-3"/>
      </c:valAx>
      <c:spPr>
        <a:noFill/>
        <a:ln w="25400">
          <a:noFill/>
        </a:ln>
      </c:spPr>
    </c:plotArea>
    <c:legend>
      <c:legendPos val="b"/>
      <c:overlay val="0"/>
    </c:legend>
    <c:plotVisOnly val="1"/>
    <c:dispBlanksAs val="gap"/>
    <c:showDLblsOverMax val="0"/>
  </c:chart>
  <c:spPr>
    <a:noFill/>
    <a:ln>
      <a:noFill/>
    </a:ln>
  </c:spPr>
  <c:txPr>
    <a:bodyPr/>
    <a:lstStyle/>
    <a:p>
      <a:pPr>
        <a:defRPr sz="1200" b="0" i="0" u="none" strike="noStrike" baseline="0">
          <a:solidFill>
            <a:schemeClr val="tx1"/>
          </a:solidFill>
          <a:latin typeface="+mj-lt"/>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83036773428232"/>
          <c:y val="1.9677996422182469E-2"/>
          <c:w val="0.86832740213523141"/>
          <c:h val="0.83239340010899587"/>
        </c:manualLayout>
      </c:layout>
      <c:barChart>
        <c:barDir val="bar"/>
        <c:grouping val="clustered"/>
        <c:varyColors val="0"/>
        <c:ser>
          <c:idx val="0"/>
          <c:order val="0"/>
          <c:spPr>
            <a:solidFill>
              <a:schemeClr val="accent4"/>
            </a:solidFill>
            <a:ln w="12705">
              <a:noFill/>
              <a:prstDash val="solid"/>
            </a:ln>
          </c:spPr>
          <c:invertIfNegative val="0"/>
          <c:dPt>
            <c:idx val="0"/>
            <c:invertIfNegative val="0"/>
            <c:bubble3D val="0"/>
            <c:spPr>
              <a:solidFill>
                <a:schemeClr val="accent4">
                  <a:lumMod val="20000"/>
                  <a:lumOff val="80000"/>
                </a:schemeClr>
              </a:solidFill>
              <a:ln w="12705">
                <a:noFill/>
                <a:prstDash val="solid"/>
              </a:ln>
            </c:spPr>
            <c:extLst>
              <c:ext xmlns:c16="http://schemas.microsoft.com/office/drawing/2014/chart" uri="{C3380CC4-5D6E-409C-BE32-E72D297353CC}">
                <c16:uniqueId val="{0000000B-6939-45A8-BBA9-2F1F48069BFC}"/>
              </c:ext>
            </c:extLst>
          </c:dPt>
          <c:dPt>
            <c:idx val="2"/>
            <c:invertIfNegative val="0"/>
            <c:bubble3D val="0"/>
            <c:spPr>
              <a:solidFill>
                <a:schemeClr val="accent3"/>
              </a:solidFill>
              <a:ln w="12705">
                <a:noFill/>
                <a:prstDash val="solid"/>
              </a:ln>
            </c:spPr>
            <c:extLst>
              <c:ext xmlns:c16="http://schemas.microsoft.com/office/drawing/2014/chart" uri="{C3380CC4-5D6E-409C-BE32-E72D297353CC}">
                <c16:uniqueId val="{00000009-6939-45A8-BBA9-2F1F48069BFC}"/>
              </c:ext>
            </c:extLst>
          </c:dPt>
          <c:dPt>
            <c:idx val="3"/>
            <c:invertIfNegative val="0"/>
            <c:bubble3D val="0"/>
            <c:spPr>
              <a:solidFill>
                <a:schemeClr val="accent2"/>
              </a:solidFill>
              <a:ln w="12705">
                <a:noFill/>
                <a:prstDash val="solid"/>
              </a:ln>
            </c:spPr>
            <c:extLst>
              <c:ext xmlns:c16="http://schemas.microsoft.com/office/drawing/2014/chart" uri="{C3380CC4-5D6E-409C-BE32-E72D297353CC}">
                <c16:uniqueId val="{00000008-6939-45A8-BBA9-2F1F48069BFC}"/>
              </c:ext>
            </c:extLst>
          </c:dPt>
          <c:dPt>
            <c:idx val="4"/>
            <c:invertIfNegative val="0"/>
            <c:bubble3D val="0"/>
            <c:spPr>
              <a:solidFill>
                <a:schemeClr val="accent1"/>
              </a:solidFill>
              <a:ln w="12705">
                <a:noFill/>
                <a:prstDash val="solid"/>
              </a:ln>
            </c:spPr>
            <c:extLst>
              <c:ext xmlns:c16="http://schemas.microsoft.com/office/drawing/2014/chart" uri="{C3380CC4-5D6E-409C-BE32-E72D297353CC}">
                <c16:uniqueId val="{00000007-6939-45A8-BBA9-2F1F48069BFC}"/>
              </c:ext>
            </c:extLst>
          </c:dPt>
          <c:cat>
            <c:strRef>
              <c:f>Sheet1!$B$1:$F$1</c:f>
              <c:strCache>
                <c:ptCount val="5"/>
                <c:pt idx="0">
                  <c:v>Sexual harassment of other types of 
workplace discrimination claims</c:v>
                </c:pt>
                <c:pt idx="1">
                  <c:v>Compliance or ethics data</c:v>
                </c:pt>
                <c:pt idx="2">
                  <c:v>Employee absenteeism</c:v>
                </c:pt>
                <c:pt idx="3">
                  <c:v>Employee retention</c:v>
                </c:pt>
                <c:pt idx="4">
                  <c:v>Employee engagement</c:v>
                </c:pt>
              </c:strCache>
            </c:strRef>
          </c:cat>
          <c:val>
            <c:numRef>
              <c:f>Sheet1!$B$2:$F$2</c:f>
              <c:numCache>
                <c:formatCode>0.00%</c:formatCode>
                <c:ptCount val="5"/>
                <c:pt idx="0">
                  <c:v>0.21740000000000004</c:v>
                </c:pt>
                <c:pt idx="1">
                  <c:v>0.56520000000000004</c:v>
                </c:pt>
                <c:pt idx="2">
                  <c:v>0.17390000000000003</c:v>
                </c:pt>
                <c:pt idx="3">
                  <c:v>0.47830000000000006</c:v>
                </c:pt>
                <c:pt idx="4">
                  <c:v>0.86960000000000015</c:v>
                </c:pt>
              </c:numCache>
            </c:numRef>
          </c:val>
          <c:extLst>
            <c:ext xmlns:c16="http://schemas.microsoft.com/office/drawing/2014/chart" uri="{C3380CC4-5D6E-409C-BE32-E72D297353CC}">
              <c16:uniqueId val="{00000000-6939-45A8-BBA9-2F1F48069BFC}"/>
            </c:ext>
          </c:extLst>
        </c:ser>
        <c:dLbls>
          <c:showLegendKey val="0"/>
          <c:showVal val="0"/>
          <c:showCatName val="0"/>
          <c:showSerName val="0"/>
          <c:showPercent val="0"/>
          <c:showBubbleSize val="0"/>
        </c:dLbls>
        <c:gapWidth val="82"/>
        <c:overlap val="-8"/>
        <c:axId val="141421952"/>
        <c:axId val="141423744"/>
      </c:barChart>
      <c:catAx>
        <c:axId val="141421952"/>
        <c:scaling>
          <c:orientation val="minMax"/>
        </c:scaling>
        <c:delete val="0"/>
        <c:axPos val="l"/>
        <c:numFmt formatCode="General" sourceLinked="1"/>
        <c:majorTickMark val="none"/>
        <c:minorTickMark val="none"/>
        <c:tickLblPos val="nextTo"/>
        <c:spPr>
          <a:ln w="3176">
            <a:solidFill>
              <a:schemeClr val="tx1"/>
            </a:solidFill>
            <a:prstDash val="solid"/>
          </a:ln>
        </c:spPr>
        <c:txPr>
          <a:bodyPr rot="0" vert="horz"/>
          <a:lstStyle/>
          <a:p>
            <a:pPr>
              <a:defRPr/>
            </a:pPr>
            <a:endParaRPr lang="en-US"/>
          </a:p>
        </c:txPr>
        <c:crossAx val="141423744"/>
        <c:crossesAt val="0"/>
        <c:auto val="1"/>
        <c:lblAlgn val="ctr"/>
        <c:lblOffset val="100"/>
        <c:tickLblSkip val="1"/>
        <c:tickMarkSkip val="1"/>
        <c:noMultiLvlLbl val="0"/>
      </c:catAx>
      <c:valAx>
        <c:axId val="141423744"/>
        <c:scaling>
          <c:orientation val="minMax"/>
          <c:max val="1"/>
        </c:scaling>
        <c:delete val="0"/>
        <c:axPos val="b"/>
        <c:numFmt formatCode="0%" sourceLinked="0"/>
        <c:majorTickMark val="none"/>
        <c:minorTickMark val="none"/>
        <c:tickLblPos val="nextTo"/>
        <c:spPr>
          <a:ln w="3176">
            <a:solidFill>
              <a:schemeClr val="tx1"/>
            </a:solidFill>
            <a:prstDash val="solid"/>
          </a:ln>
        </c:spPr>
        <c:txPr>
          <a:bodyPr rot="0" vert="horz"/>
          <a:lstStyle/>
          <a:p>
            <a:pPr>
              <a:defRPr/>
            </a:pPr>
            <a:endParaRPr lang="en-US"/>
          </a:p>
        </c:txPr>
        <c:crossAx val="141421952"/>
        <c:crosses val="autoZero"/>
        <c:crossBetween val="between"/>
        <c:majorUnit val="0.1"/>
        <c:minorUnit val="4.000000000000001E-3"/>
      </c:valAx>
      <c:spPr>
        <a:noFill/>
        <a:ln w="25400">
          <a:noFill/>
        </a:ln>
      </c:spPr>
    </c:plotArea>
    <c:plotVisOnly val="1"/>
    <c:dispBlanksAs val="gap"/>
    <c:showDLblsOverMax val="0"/>
  </c:chart>
  <c:spPr>
    <a:noFill/>
    <a:ln>
      <a:noFill/>
    </a:ln>
  </c:spPr>
  <c:txPr>
    <a:bodyPr/>
    <a:lstStyle/>
    <a:p>
      <a:pPr>
        <a:defRPr sz="1200" b="1" i="0" u="none" strike="noStrike" baseline="0">
          <a:solidFill>
            <a:schemeClr val="tx1"/>
          </a:solidFill>
          <a:latin typeface="+mj-lt"/>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3"/>
            </a:solidFill>
            <a:ln>
              <a:noFill/>
            </a:ln>
            <a:effectLst/>
          </c:spPr>
          <c:invertIfNegative val="0"/>
          <c:dLbls>
            <c:dLbl>
              <c:idx val="3"/>
              <c:tx>
                <c:rich>
                  <a:bodyPr/>
                  <a:lstStyle/>
                  <a:p>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52-44DE-8CF7-1CECB1BB27A5}"/>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Talking</c:v>
                </c:pt>
                <c:pt idx="1">
                  <c:v>Thinking</c:v>
                </c:pt>
                <c:pt idx="2">
                  <c:v>Brainstorming</c:v>
                </c:pt>
                <c:pt idx="3">
                  <c:v>Shopping, politics and porn</c:v>
                </c:pt>
                <c:pt idx="4">
                  <c:v>Emails</c:v>
                </c:pt>
              </c:strCache>
            </c:strRef>
          </c:cat>
          <c:val>
            <c:numRef>
              <c:f>Sheet1!$B$2:$B$6</c:f>
              <c:numCache>
                <c:formatCode>0%</c:formatCode>
                <c:ptCount val="5"/>
                <c:pt idx="0">
                  <c:v>0.11</c:v>
                </c:pt>
                <c:pt idx="1">
                  <c:v>6.0000000000000019E-2</c:v>
                </c:pt>
                <c:pt idx="2">
                  <c:v>7.0000000000000021E-2</c:v>
                </c:pt>
                <c:pt idx="3">
                  <c:v>0.41000000000000009</c:v>
                </c:pt>
                <c:pt idx="4">
                  <c:v>0.4200000000000001</c:v>
                </c:pt>
              </c:numCache>
            </c:numRef>
          </c:val>
          <c:extLst>
            <c:ext xmlns:c16="http://schemas.microsoft.com/office/drawing/2014/chart" uri="{C3380CC4-5D6E-409C-BE32-E72D297353CC}">
              <c16:uniqueId val="{00000000-9452-44DE-8CF7-1CECB1BB27A5}"/>
            </c:ext>
          </c:extLst>
        </c:ser>
        <c:dLbls>
          <c:showLegendKey val="0"/>
          <c:showVal val="0"/>
          <c:showCatName val="0"/>
          <c:showSerName val="0"/>
          <c:showPercent val="0"/>
          <c:showBubbleSize val="0"/>
        </c:dLbls>
        <c:gapWidth val="182"/>
        <c:axId val="119310208"/>
        <c:axId val="141460992"/>
      </c:barChart>
      <c:catAx>
        <c:axId val="11931020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1460992"/>
        <c:crosses val="autoZero"/>
        <c:auto val="1"/>
        <c:lblAlgn val="ctr"/>
        <c:lblOffset val="100"/>
        <c:noMultiLvlLbl val="0"/>
      </c:catAx>
      <c:valAx>
        <c:axId val="141460992"/>
        <c:scaling>
          <c:orientation val="minMax"/>
        </c:scaling>
        <c:delete val="1"/>
        <c:axPos val="b"/>
        <c:numFmt formatCode="0%" sourceLinked="1"/>
        <c:majorTickMark val="none"/>
        <c:minorTickMark val="none"/>
        <c:tickLblPos val="none"/>
        <c:crossAx val="11931020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dLbl>
              <c:idx val="3"/>
              <c:tx>
                <c:rich>
                  <a:bodyPr/>
                  <a:lstStyle/>
                  <a:p>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2F-422C-ABA1-60908A19673F}"/>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Talking</c:v>
                </c:pt>
                <c:pt idx="1">
                  <c:v>Thinking</c:v>
                </c:pt>
                <c:pt idx="2">
                  <c:v>Brainstorming</c:v>
                </c:pt>
                <c:pt idx="3">
                  <c:v>Shopping, politics and porn</c:v>
                </c:pt>
                <c:pt idx="4">
                  <c:v>Emails</c:v>
                </c:pt>
              </c:strCache>
            </c:strRef>
          </c:cat>
          <c:val>
            <c:numRef>
              <c:f>Sheet1!$B$2:$B$6</c:f>
              <c:numCache>
                <c:formatCode>0%</c:formatCode>
                <c:ptCount val="5"/>
                <c:pt idx="0">
                  <c:v>0.18000000000000005</c:v>
                </c:pt>
                <c:pt idx="1">
                  <c:v>0.21000000000000005</c:v>
                </c:pt>
                <c:pt idx="2">
                  <c:v>0.35000000000000009</c:v>
                </c:pt>
                <c:pt idx="3">
                  <c:v>6.0000000000000019E-2</c:v>
                </c:pt>
                <c:pt idx="4">
                  <c:v>6.0000000000000019E-2</c:v>
                </c:pt>
              </c:numCache>
            </c:numRef>
          </c:val>
          <c:extLst>
            <c:ext xmlns:c16="http://schemas.microsoft.com/office/drawing/2014/chart" uri="{C3380CC4-5D6E-409C-BE32-E72D297353CC}">
              <c16:uniqueId val="{00000000-6E2F-422C-ABA1-60908A19673F}"/>
            </c:ext>
          </c:extLst>
        </c:ser>
        <c:dLbls>
          <c:showLegendKey val="0"/>
          <c:showVal val="0"/>
          <c:showCatName val="0"/>
          <c:showSerName val="0"/>
          <c:showPercent val="0"/>
          <c:showBubbleSize val="0"/>
        </c:dLbls>
        <c:gapWidth val="182"/>
        <c:axId val="163542144"/>
        <c:axId val="176994560"/>
      </c:barChart>
      <c:catAx>
        <c:axId val="163542144"/>
        <c:scaling>
          <c:orientation val="minMax"/>
        </c:scaling>
        <c:delete val="1"/>
        <c:axPos val="l"/>
        <c:numFmt formatCode="General" sourceLinked="1"/>
        <c:majorTickMark val="none"/>
        <c:minorTickMark val="none"/>
        <c:tickLblPos val="none"/>
        <c:crossAx val="176994560"/>
        <c:crosses val="autoZero"/>
        <c:auto val="1"/>
        <c:lblAlgn val="ctr"/>
        <c:lblOffset val="100"/>
        <c:noMultiLvlLbl val="0"/>
      </c:catAx>
      <c:valAx>
        <c:axId val="176994560"/>
        <c:scaling>
          <c:orientation val="minMax"/>
        </c:scaling>
        <c:delete val="1"/>
        <c:axPos val="b"/>
        <c:numFmt formatCode="0%" sourceLinked="1"/>
        <c:majorTickMark val="none"/>
        <c:minorTickMark val="none"/>
        <c:tickLblPos val="none"/>
        <c:crossAx val="16354214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A2086-3695-4205-BDB4-F24DAB653CF0}" type="datetimeFigureOut">
              <a:rPr lang="en-US" smtClean="0"/>
              <a:pPr/>
              <a:t>4/5/2018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C8EB1-ABDF-469B-8DAF-9662A8A29BD6}" type="slidenum">
              <a:rPr lang="en-US" smtClean="0"/>
              <a:pPr/>
              <a:t>‹#›</a:t>
            </a:fld>
            <a:endParaRPr lang="en-US"/>
          </a:p>
        </p:txBody>
      </p:sp>
    </p:spTree>
    <p:extLst>
      <p:ext uri="{BB962C8B-B14F-4D97-AF65-F5344CB8AC3E}">
        <p14:creationId xmlns:p14="http://schemas.microsoft.com/office/powerpoint/2010/main" val="336485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961287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we introduce our hypothesis: Our survey and the live audience poll highlights there are stronger and weaker ties among colleagues. JLL has compelling data to help make the case with those colleagues that CR is everybody’s business. In particular, with three orphaned functions: Real Estate, HR and IR. And Legal to some extent. The rest of our presentation presents highlights of our data that they can use to share with their non-CR colleagues.</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55813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Macro look at topic #1: real estate impacts productivity. Productivity is of keen interest to the C Suite. So as sustainability professionals, we want to be aware of this “arena” of potential value-add. In particular, enhancing experience (and therefore engagement) and integrity are the points we are reinforcing for the BCCCC crowd.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049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Big picture data re: workplace trends and related topics we are covering re: engagement and productivity.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310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data relates to both productivity and ethics so maybe Mark delivers 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37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spcAft>
                <a:spcPts val="1200"/>
              </a:spcAft>
              <a:buClr>
                <a:schemeClr val="tx1"/>
              </a:buClr>
            </a:pPr>
            <a:r>
              <a:rPr lang="en-US" sz="1800" b="1" dirty="0" smtClean="0">
                <a:solidFill>
                  <a:schemeClr val="accent1"/>
                </a:solidFill>
              </a:rPr>
              <a:t>Wellness</a:t>
            </a:r>
            <a:r>
              <a:rPr lang="en-US" sz="1800" b="1" dirty="0" smtClean="0"/>
              <a:t> </a:t>
            </a:r>
            <a:r>
              <a:rPr lang="en-US" sz="1800" dirty="0" smtClean="0"/>
              <a:t>focuses on the physical aspects of health, e.g., blood pressure clinics, exercise, etc.</a:t>
            </a:r>
          </a:p>
          <a:p>
            <a:pPr lvl="3">
              <a:spcAft>
                <a:spcPts val="1200"/>
              </a:spcAft>
              <a:buClr>
                <a:schemeClr val="tx1"/>
              </a:buClr>
            </a:pPr>
            <a:r>
              <a:rPr lang="en-US" sz="1800" b="1" dirty="0" smtClean="0">
                <a:solidFill>
                  <a:schemeClr val="accent1"/>
                </a:solidFill>
              </a:rPr>
              <a:t>Wellbeing </a:t>
            </a:r>
            <a:r>
              <a:rPr lang="en-US" sz="1800" dirty="0" smtClean="0"/>
              <a:t>takes a more holistic view, acknowledging the connection between body and mind, the workplace environment and experience</a:t>
            </a:r>
          </a:p>
          <a:p>
            <a:pPr lvl="3">
              <a:spcAft>
                <a:spcPts val="1200"/>
              </a:spcAft>
              <a:buClr>
                <a:schemeClr val="tx1"/>
              </a:buClr>
            </a:pPr>
            <a:r>
              <a:rPr lang="en-US" sz="1800" b="1" dirty="0" smtClean="0">
                <a:solidFill>
                  <a:schemeClr val="accent1"/>
                </a:solidFill>
              </a:rPr>
              <a:t>Mindfulness</a:t>
            </a:r>
            <a:r>
              <a:rPr lang="en-US" sz="1800" dirty="0" smtClean="0"/>
              <a:t> is the ability to train the mind to focus</a:t>
            </a:r>
          </a:p>
          <a:p>
            <a:pPr lvl="3">
              <a:spcAft>
                <a:spcPts val="1200"/>
              </a:spcAft>
              <a:buClr>
                <a:schemeClr val="tx1"/>
              </a:buClr>
            </a:pPr>
            <a:r>
              <a:rPr lang="en-US" sz="1800" b="1" dirty="0" smtClean="0">
                <a:solidFill>
                  <a:schemeClr val="accent1"/>
                </a:solidFill>
              </a:rPr>
              <a:t>Activity-based work </a:t>
            </a:r>
            <a:r>
              <a:rPr lang="en-US" sz="1800" dirty="0" smtClean="0"/>
              <a:t>is not just the ‘where’, but the ‘what’ and ‘how’ of work</a:t>
            </a:r>
          </a:p>
          <a:p>
            <a:pPr lvl="3">
              <a:spcAft>
                <a:spcPts val="1200"/>
              </a:spcAft>
              <a:buClr>
                <a:schemeClr val="tx1"/>
              </a:buClr>
            </a:pPr>
            <a:r>
              <a:rPr lang="en-US" sz="1800" b="1" dirty="0" smtClean="0">
                <a:solidFill>
                  <a:schemeClr val="accent1"/>
                </a:solidFill>
              </a:rPr>
              <a:t>Ethics and integrity </a:t>
            </a:r>
            <a:r>
              <a:rPr lang="en-US" sz="1800" dirty="0" smtClean="0"/>
              <a:t>refer to the ways employees treat each other and their employer, with a view toward maximizing respectfulness and diversity while minimizing ethics and legal lapses from fraud, conflicts of interest, and abuse of the internet</a:t>
            </a:r>
          </a:p>
          <a:p>
            <a:pPr lvl="3">
              <a:spcAft>
                <a:spcPts val="1200"/>
              </a:spcAft>
              <a:buClr>
                <a:schemeClr val="tx1"/>
              </a:buClr>
            </a:pPr>
            <a:r>
              <a:rPr lang="en-US" sz="1800" b="1" dirty="0" smtClean="0">
                <a:solidFill>
                  <a:schemeClr val="accent1"/>
                </a:solidFill>
              </a:rPr>
              <a:t>Engaged employees </a:t>
            </a:r>
            <a:r>
              <a:rPr lang="en-US" sz="1800" dirty="0" smtClean="0"/>
              <a:t>are defined by the consistent discretionary effort and integrity they bring to their work</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55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Survey methodology: </a:t>
            </a:r>
          </a:p>
          <a:p>
            <a:pPr eaLnBrk="1" hangingPunct="1">
              <a:spcBef>
                <a:spcPct val="0"/>
              </a:spcBef>
            </a:pPr>
            <a:r>
              <a:rPr lang="en-US" altLang="en-US" dirty="0" smtClean="0"/>
              <a:t>The survey was conducted from November 2010 to February 2011. More than 200 responses were collected using a web-based survey tool. All respondents received the same question set. </a:t>
            </a:r>
          </a:p>
          <a:p>
            <a:pPr eaLnBrk="1" hangingPunct="1">
              <a:spcBef>
                <a:spcPct val="0"/>
              </a:spcBef>
            </a:pPr>
            <a:r>
              <a:rPr lang="en-US" altLang="en-US" dirty="0" smtClean="0"/>
              <a:t>While the majority of respondents came from U.S.-based organizations, the data collected represents a diverse pool of organizations with regard to operational industry, workforce size and annual revenues.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088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need input from Mark on certain types of items i.e. Codes of Conduct, Training, Industry Standards, Ecovadis, Hotlines, Supply chain</a:t>
            </a:r>
          </a:p>
          <a:p>
            <a:r>
              <a:rPr lang="en-US" dirty="0" smtClean="0"/>
              <a:t>Bingo game.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20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Cynthia and Mark to introduce themselves and note the somewhat novel relationship you’ve developed between the GC and Sustainability team. You can reference that I’ll be facilitating the exercises I will be seated near the front v. in the front.</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46054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After the set up, we’ll do the Mentimeter to get a sense of who is in the room.</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59883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Cynthia to set up the session</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97185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share the survey results here to establish some context. This slide is animated.  </a:t>
            </a:r>
          </a:p>
          <a:p>
            <a:endParaRPr lang="en-GB"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9283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After the set up, we’ll do the Mentimeter to get a sense of who is in the room.</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359883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Driving CR is </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37839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be the first exercise. We will need a handout for the participants to complete the exercise.</a:t>
            </a:r>
          </a:p>
          <a:p>
            <a:endParaRPr lang="en-US" dirty="0" smtClean="0"/>
          </a:p>
          <a:p>
            <a:r>
              <a:rPr lang="en-US" dirty="0" smtClean="0"/>
              <a:t>28-35: Best practices shared with their table Did anyone score more than 28</a:t>
            </a:r>
          </a:p>
          <a:p>
            <a:r>
              <a:rPr lang="en-US" dirty="0" smtClean="0"/>
              <a:t>If you scored on any function a 4 or 5: share a best practice </a:t>
            </a:r>
          </a:p>
          <a:p>
            <a:r>
              <a:rPr lang="en-US" dirty="0" smtClean="0"/>
              <a:t>What had a relationship jump from 1 to 3</a:t>
            </a:r>
          </a:p>
          <a:p>
            <a:r>
              <a:rPr lang="en-US" dirty="0" smtClean="0"/>
              <a:t>How have you leveraged the 4s and 5s</a:t>
            </a:r>
          </a:p>
          <a:p>
            <a:r>
              <a:rPr lang="en-US" dirty="0" smtClean="0"/>
              <a:t>Report out single idea</a:t>
            </a:r>
          </a:p>
          <a:p>
            <a:r>
              <a:rPr lang="en-US" dirty="0" smtClean="0"/>
              <a:t>Handout a Resource Sheet i.e. SHRM, SRI, IFMA, BOMA</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5728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After the set up, we’ll do the Mentimeter to get a sense of who is in the room.</a:t>
            </a: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3598833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White Logo">
    <p:bg>
      <p:bgPr>
        <a:solidFill>
          <a:schemeClr val="tx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bg1"/>
                </a:solidFill>
                <a:latin typeface="+mn-lt"/>
              </a:defRPr>
            </a:lvl1pPr>
          </a:lstStyle>
          <a:p>
            <a:r>
              <a:rPr lang="en-US" dirty="0" smtClean="0"/>
              <a:t>&lt;Position of third party logo&gt;</a:t>
            </a:r>
            <a:endParaRPr lang="en-US" dirty="0"/>
          </a:p>
        </p:txBody>
      </p:sp>
      <p:sp>
        <p:nvSpPr>
          <p:cNvPr id="8" name="Content Placeholder 2"/>
          <p:cNvSpPr>
            <a:spLocks noGrp="1"/>
          </p:cNvSpPr>
          <p:nvPr>
            <p:ph idx="1" hasCustomPrompt="1"/>
          </p:nvPr>
        </p:nvSpPr>
        <p:spPr>
          <a:xfrm>
            <a:off x="378000" y="2433600"/>
            <a:ext cx="7526163" cy="3335375"/>
          </a:xfrm>
        </p:spPr>
        <p:txBody>
          <a:bodyPr/>
          <a:lstStyle>
            <a:lvl1pPr>
              <a:spcBef>
                <a:spcPts val="0"/>
              </a:spcBef>
              <a:defRPr sz="4000" b="1" i="0">
                <a:solidFill>
                  <a:schemeClr val="bg1"/>
                </a:solidFill>
                <a:latin typeface="+mj-lt"/>
              </a:defRPr>
            </a:lvl1pPr>
            <a:lvl2pPr>
              <a:spcBef>
                <a:spcPts val="0"/>
              </a:spcBef>
              <a:spcAft>
                <a:spcPts val="2000"/>
              </a:spcAft>
              <a:defRPr sz="3200">
                <a:solidFill>
                  <a:schemeClr val="bg1"/>
                </a:solidFill>
              </a:defRPr>
            </a:lvl2pPr>
            <a:lvl3pPr marL="0" indent="0">
              <a:spcBef>
                <a:spcPts val="0"/>
              </a:spcBef>
              <a:buFontTx/>
              <a:buNone/>
              <a:defRPr sz="1800" b="0" i="1">
                <a:solidFill>
                  <a:schemeClr val="bg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smtClean="0"/>
              <a:t>[</a:t>
            </a:r>
            <a:r>
              <a:rPr lang="en-US" dirty="0" err="1" smtClean="0"/>
              <a:t>Cover_White</a:t>
            </a:r>
            <a:r>
              <a:rPr lang="en-US" dirty="0" smtClean="0"/>
              <a:t> Logo]</a:t>
            </a:r>
          </a:p>
          <a:p>
            <a:pPr lvl="1"/>
            <a:r>
              <a:rPr lang="en-US" dirty="0" smtClean="0"/>
              <a:t>&lt;Subheading&gt;</a:t>
            </a:r>
          </a:p>
          <a:p>
            <a:pPr lvl="2"/>
            <a:r>
              <a:rPr lang="en-US" dirty="0" smtClean="0"/>
              <a:t>Third 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 y="46826"/>
            <a:ext cx="3422446" cy="1333087"/>
          </a:xfrm>
          <a:prstGeom prst="rect">
            <a:avLst/>
          </a:prstGeom>
        </p:spPr>
      </p:pic>
      <p:sp>
        <p:nvSpPr>
          <p:cNvPr id="6"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bg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142858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_White">
    <p:spTree>
      <p:nvGrpSpPr>
        <p:cNvPr id="1" name=""/>
        <p:cNvGrpSpPr/>
        <p:nvPr/>
      </p:nvGrpSpPr>
      <p:grpSpPr>
        <a:xfrm>
          <a:off x="0" y="0"/>
          <a:ext cx="0" cy="0"/>
          <a:chOff x="0" y="0"/>
          <a:chExt cx="0" cy="0"/>
        </a:xfrm>
      </p:grpSpPr>
      <p:sp>
        <p:nvSpPr>
          <p:cNvPr id="15" name="Content Placeholder 14"/>
          <p:cNvSpPr>
            <a:spLocks noGrp="1"/>
          </p:cNvSpPr>
          <p:nvPr>
            <p:ph sz="quarter" idx="14"/>
          </p:nvPr>
        </p:nvSpPr>
        <p:spPr>
          <a:xfrm>
            <a:off x="378000" y="1458000"/>
            <a:ext cx="11428238" cy="4320000"/>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0"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8" name="Text Placeholder 7"/>
          <p:cNvSpPr>
            <a:spLocks noGrp="1"/>
          </p:cNvSpPr>
          <p:nvPr>
            <p:ph type="body" sz="quarter" idx="15"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[Title and </a:t>
            </a:r>
            <a:r>
              <a:rPr lang="en-US" dirty="0" err="1" smtClean="0"/>
              <a:t>content_White</a:t>
            </a:r>
            <a:r>
              <a:rPr lang="en-US" dirty="0" smtClean="0"/>
              <a:t>]</a:t>
            </a:r>
          </a:p>
          <a:p>
            <a:pPr lvl="1"/>
            <a:r>
              <a:rPr lang="en-US" dirty="0" smtClean="0"/>
              <a:t>&lt;Subheading&gt;</a:t>
            </a:r>
            <a:endParaRPr lang="en-GB"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74285419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_White">
    <p:spTree>
      <p:nvGrpSpPr>
        <p:cNvPr id="1" name=""/>
        <p:cNvGrpSpPr/>
        <p:nvPr/>
      </p:nvGrpSpPr>
      <p:grpSpPr>
        <a:xfrm>
          <a:off x="0" y="0"/>
          <a:ext cx="0" cy="0"/>
          <a:chOff x="0" y="0"/>
          <a:chExt cx="0" cy="0"/>
        </a:xfrm>
      </p:grpSpPr>
      <p:sp>
        <p:nvSpPr>
          <p:cNvPr id="15" name="Content Placeholder 14"/>
          <p:cNvSpPr>
            <a:spLocks noGrp="1"/>
          </p:cNvSpPr>
          <p:nvPr>
            <p:ph sz="quarter" idx="14"/>
          </p:nvPr>
        </p:nvSpPr>
        <p:spPr>
          <a:xfrm>
            <a:off x="377999" y="1458000"/>
            <a:ext cx="5578301" cy="4320000"/>
          </a:xfrm>
        </p:spPr>
        <p:txBody>
          <a:bodyPr numCol="1" spcCol="18000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4"/>
          <p:cNvSpPr>
            <a:spLocks noGrp="1"/>
          </p:cNvSpPr>
          <p:nvPr>
            <p:ph sz="quarter" idx="15"/>
          </p:nvPr>
        </p:nvSpPr>
        <p:spPr>
          <a:xfrm>
            <a:off x="6227937" y="1458000"/>
            <a:ext cx="5578301" cy="4320000"/>
          </a:xfrm>
        </p:spPr>
        <p:txBody>
          <a:bodyPr numCol="1" spcCol="18000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2"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8" name="Text Placeholder 7"/>
          <p:cNvSpPr>
            <a:spLocks noGrp="1"/>
          </p:cNvSpPr>
          <p:nvPr>
            <p:ph type="body" sz="quarter" idx="16"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[Two </a:t>
            </a:r>
            <a:r>
              <a:rPr lang="en-US" dirty="0" err="1" smtClean="0"/>
              <a:t>content_White</a:t>
            </a:r>
            <a:r>
              <a:rPr lang="en-US" dirty="0" smtClean="0"/>
              <a:t>]</a:t>
            </a:r>
          </a:p>
          <a:p>
            <a:pPr lvl="1"/>
            <a:r>
              <a:rPr lang="en-US" dirty="0" smtClean="0"/>
              <a:t>&lt;Subheading&gt;</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3275131722"/>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 Image_v1">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377999" y="1458000"/>
            <a:ext cx="3625675" cy="4320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3"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11" name="Text Placeholder 7"/>
          <p:cNvSpPr>
            <a:spLocks noGrp="1"/>
          </p:cNvSpPr>
          <p:nvPr>
            <p:ph type="body" sz="quarter" idx="15"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[Title and content + Image_v1]</a:t>
            </a:r>
          </a:p>
          <a:p>
            <a:pPr lvl="1"/>
            <a:r>
              <a:rPr lang="en-US" dirty="0" smtClean="0"/>
              <a:t>&lt;Subheading&gt;</a:t>
            </a:r>
            <a:endParaRPr lang="en-GB" dirty="0"/>
          </a:p>
        </p:txBody>
      </p:sp>
      <p:sp>
        <p:nvSpPr>
          <p:cNvPr id="12" name="Content Placeholder 2"/>
          <p:cNvSpPr>
            <a:spLocks noGrp="1"/>
          </p:cNvSpPr>
          <p:nvPr>
            <p:ph sz="quarter" idx="20" hasCustomPrompt="1"/>
          </p:nvPr>
        </p:nvSpPr>
        <p:spPr>
          <a:xfrm>
            <a:off x="4276726" y="1458000"/>
            <a:ext cx="7528850" cy="4319587"/>
          </a:xfrm>
        </p:spPr>
        <p:txBody>
          <a:bodyPr/>
          <a:lstStyle>
            <a:lvl1pPr>
              <a:defRPr sz="1600" i="0"/>
            </a:lvl1pPr>
          </a:lstStyle>
          <a:p>
            <a:pPr lvl="0"/>
            <a:r>
              <a:rPr lang="en-US" dirty="0" smtClean="0"/>
              <a:t>&lt;Object&gt;</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155216391"/>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 Image_v3">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378000" y="1458000"/>
            <a:ext cx="7524575" cy="4320000"/>
          </a:xfrm>
        </p:spPr>
        <p:txBody>
          <a:bodyPr numCol="1" spcCol="1800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3"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9" name="Text Placeholder 7"/>
          <p:cNvSpPr>
            <a:spLocks noGrp="1"/>
          </p:cNvSpPr>
          <p:nvPr>
            <p:ph type="body" sz="quarter" idx="15"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[Title and content + Image_v3]</a:t>
            </a:r>
          </a:p>
          <a:p>
            <a:pPr lvl="1"/>
            <a:r>
              <a:rPr lang="en-US" dirty="0" smtClean="0"/>
              <a:t>&lt;Subheading&gt;</a:t>
            </a:r>
            <a:endParaRPr lang="en-GB" dirty="0"/>
          </a:p>
        </p:txBody>
      </p:sp>
      <p:sp>
        <p:nvSpPr>
          <p:cNvPr id="11" name="Content Placeholder 2"/>
          <p:cNvSpPr>
            <a:spLocks noGrp="1"/>
          </p:cNvSpPr>
          <p:nvPr>
            <p:ph sz="quarter" idx="20" hasCustomPrompt="1"/>
          </p:nvPr>
        </p:nvSpPr>
        <p:spPr>
          <a:xfrm>
            <a:off x="8175626" y="1458000"/>
            <a:ext cx="3629950" cy="4319587"/>
          </a:xfrm>
        </p:spPr>
        <p:txBody>
          <a:bodyPr/>
          <a:lstStyle>
            <a:lvl1pPr>
              <a:defRPr sz="1600" i="0"/>
            </a:lvl1pPr>
          </a:lstStyle>
          <a:p>
            <a:pPr lvl="0"/>
            <a:r>
              <a:rPr lang="en-US" dirty="0" smtClean="0"/>
              <a:t>&lt;Object&gt;</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4677560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 2 images">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378000" y="1458000"/>
            <a:ext cx="3625675" cy="4320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4"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11" name="Text Placeholder 7"/>
          <p:cNvSpPr>
            <a:spLocks noGrp="1"/>
          </p:cNvSpPr>
          <p:nvPr>
            <p:ph type="body" sz="quarter" idx="15"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[Title and content + 2 images]</a:t>
            </a:r>
          </a:p>
          <a:p>
            <a:pPr lvl="1"/>
            <a:r>
              <a:rPr lang="en-US" dirty="0" smtClean="0"/>
              <a:t>&lt;Subheading&gt;</a:t>
            </a:r>
            <a:endParaRPr lang="en-GB" dirty="0"/>
          </a:p>
        </p:txBody>
      </p:sp>
      <p:sp>
        <p:nvSpPr>
          <p:cNvPr id="12" name="Content Placeholder 2"/>
          <p:cNvSpPr>
            <a:spLocks noGrp="1"/>
          </p:cNvSpPr>
          <p:nvPr>
            <p:ph sz="quarter" idx="20" hasCustomPrompt="1"/>
          </p:nvPr>
        </p:nvSpPr>
        <p:spPr>
          <a:xfrm>
            <a:off x="8175624" y="1458000"/>
            <a:ext cx="3629951" cy="4319587"/>
          </a:xfrm>
        </p:spPr>
        <p:txBody>
          <a:bodyPr/>
          <a:lstStyle>
            <a:lvl1pPr>
              <a:defRPr sz="1600" i="0"/>
            </a:lvl1pPr>
          </a:lstStyle>
          <a:p>
            <a:pPr lvl="0"/>
            <a:r>
              <a:rPr lang="en-US" dirty="0" smtClean="0"/>
              <a:t>&lt;Object&gt;</a:t>
            </a:r>
            <a:endParaRPr lang="en-US" dirty="0"/>
          </a:p>
        </p:txBody>
      </p:sp>
      <p:sp>
        <p:nvSpPr>
          <p:cNvPr id="15" name="Content Placeholder 2"/>
          <p:cNvSpPr>
            <a:spLocks noGrp="1"/>
          </p:cNvSpPr>
          <p:nvPr>
            <p:ph sz="quarter" idx="21" hasCustomPrompt="1"/>
          </p:nvPr>
        </p:nvSpPr>
        <p:spPr>
          <a:xfrm>
            <a:off x="4276725" y="1458000"/>
            <a:ext cx="3625849" cy="4319587"/>
          </a:xfrm>
        </p:spPr>
        <p:txBody>
          <a:bodyPr/>
          <a:lstStyle>
            <a:lvl1pPr>
              <a:defRPr sz="1600" i="0"/>
            </a:lvl1pPr>
          </a:lstStyle>
          <a:p>
            <a:pPr lvl="0"/>
            <a:r>
              <a:rPr lang="en-US" dirty="0" smtClean="0"/>
              <a:t>&lt;Object&gt;</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4283538359"/>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4 images">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378000" y="1457326"/>
            <a:ext cx="3625675" cy="4329288"/>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5"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14" name="Text Placeholder 7"/>
          <p:cNvSpPr>
            <a:spLocks noGrp="1"/>
          </p:cNvSpPr>
          <p:nvPr>
            <p:ph type="body" sz="quarter" idx="15"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[Title and content + 4 images]</a:t>
            </a:r>
          </a:p>
          <a:p>
            <a:pPr lvl="1"/>
            <a:r>
              <a:rPr lang="en-US" dirty="0" smtClean="0"/>
              <a:t>&lt;Subheading&gt;</a:t>
            </a:r>
            <a:endParaRPr lang="en-GB" dirty="0"/>
          </a:p>
        </p:txBody>
      </p:sp>
      <p:sp>
        <p:nvSpPr>
          <p:cNvPr id="16" name="Content Placeholder 2"/>
          <p:cNvSpPr>
            <a:spLocks noGrp="1"/>
          </p:cNvSpPr>
          <p:nvPr>
            <p:ph sz="quarter" idx="22" hasCustomPrompt="1"/>
          </p:nvPr>
        </p:nvSpPr>
        <p:spPr>
          <a:xfrm>
            <a:off x="8175624" y="1458001"/>
            <a:ext cx="3629951" cy="2016000"/>
          </a:xfrm>
        </p:spPr>
        <p:txBody>
          <a:bodyPr/>
          <a:lstStyle>
            <a:lvl1pPr>
              <a:defRPr sz="1600" i="0"/>
            </a:lvl1pPr>
          </a:lstStyle>
          <a:p>
            <a:pPr lvl="0"/>
            <a:r>
              <a:rPr lang="en-US" dirty="0" smtClean="0"/>
              <a:t>&lt;Object&gt;</a:t>
            </a:r>
            <a:endParaRPr lang="en-US" dirty="0"/>
          </a:p>
        </p:txBody>
      </p:sp>
      <p:sp>
        <p:nvSpPr>
          <p:cNvPr id="17" name="Content Placeholder 2"/>
          <p:cNvSpPr>
            <a:spLocks noGrp="1"/>
          </p:cNvSpPr>
          <p:nvPr>
            <p:ph sz="quarter" idx="23" hasCustomPrompt="1"/>
          </p:nvPr>
        </p:nvSpPr>
        <p:spPr>
          <a:xfrm>
            <a:off x="4276725" y="1457325"/>
            <a:ext cx="3625849" cy="2016676"/>
          </a:xfrm>
        </p:spPr>
        <p:txBody>
          <a:bodyPr/>
          <a:lstStyle>
            <a:lvl1pPr>
              <a:defRPr sz="1600" i="0"/>
            </a:lvl1pPr>
          </a:lstStyle>
          <a:p>
            <a:pPr lvl="0"/>
            <a:r>
              <a:rPr lang="en-US" dirty="0" smtClean="0"/>
              <a:t>&lt;Object&gt;</a:t>
            </a:r>
            <a:endParaRPr lang="en-US" dirty="0"/>
          </a:p>
        </p:txBody>
      </p:sp>
      <p:sp>
        <p:nvSpPr>
          <p:cNvPr id="18" name="Content Placeholder 2"/>
          <p:cNvSpPr>
            <a:spLocks noGrp="1"/>
          </p:cNvSpPr>
          <p:nvPr>
            <p:ph sz="quarter" idx="24" hasCustomPrompt="1"/>
          </p:nvPr>
        </p:nvSpPr>
        <p:spPr>
          <a:xfrm>
            <a:off x="8175624" y="3770613"/>
            <a:ext cx="3615575" cy="2016000"/>
          </a:xfrm>
        </p:spPr>
        <p:txBody>
          <a:bodyPr/>
          <a:lstStyle>
            <a:lvl1pPr>
              <a:defRPr sz="1600" i="0"/>
            </a:lvl1pPr>
          </a:lstStyle>
          <a:p>
            <a:pPr lvl="0"/>
            <a:r>
              <a:rPr lang="en-US" dirty="0" smtClean="0"/>
              <a:t>&lt;Object&gt;</a:t>
            </a:r>
            <a:endParaRPr lang="en-US" dirty="0"/>
          </a:p>
        </p:txBody>
      </p:sp>
      <p:sp>
        <p:nvSpPr>
          <p:cNvPr id="19" name="Content Placeholder 2"/>
          <p:cNvSpPr>
            <a:spLocks noGrp="1"/>
          </p:cNvSpPr>
          <p:nvPr>
            <p:ph sz="quarter" idx="25" hasCustomPrompt="1"/>
          </p:nvPr>
        </p:nvSpPr>
        <p:spPr>
          <a:xfrm>
            <a:off x="4276725" y="3770613"/>
            <a:ext cx="3625850" cy="2016000"/>
          </a:xfrm>
        </p:spPr>
        <p:txBody>
          <a:bodyPr/>
          <a:lstStyle>
            <a:lvl1pPr>
              <a:defRPr sz="1600" i="0"/>
            </a:lvl1pPr>
          </a:lstStyle>
          <a:p>
            <a:pPr lvl="0"/>
            <a:r>
              <a:rPr lang="en-US" dirty="0" smtClean="0"/>
              <a:t>&lt;Object&gt;</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266856733"/>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_v1">
    <p:bg>
      <p:bgPr>
        <a:solidFill>
          <a:schemeClr val="bg1"/>
        </a:solid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8" name="Text Placeholder 7"/>
          <p:cNvSpPr>
            <a:spLocks noGrp="1"/>
          </p:cNvSpPr>
          <p:nvPr>
            <p:ph type="body" sz="quarter" idx="33" hasCustomPrompt="1"/>
          </p:nvPr>
        </p:nvSpPr>
        <p:spPr>
          <a:xfrm>
            <a:off x="378000" y="324000"/>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dirty="0" smtClean="0"/>
              <a:t>[Title only_v1]</a:t>
            </a:r>
          </a:p>
          <a:p>
            <a:pPr lvl="1"/>
            <a:r>
              <a:rPr lang="en-US" dirty="0" smtClean="0"/>
              <a:t>&lt;Subheading&gt;</a:t>
            </a:r>
            <a:endParaRPr lang="en-GB"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932725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nd slide_v4">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4310" y="374875"/>
            <a:ext cx="961928" cy="428400"/>
          </a:xfrm>
          <a:prstGeom prst="rect">
            <a:avLst/>
          </a:prstGeom>
        </p:spPr>
      </p:pic>
    </p:spTree>
    <p:extLst>
      <p:ext uri="{BB962C8B-B14F-4D97-AF65-F5344CB8AC3E}">
        <p14:creationId xmlns:p14="http://schemas.microsoft.com/office/powerpoint/2010/main" val="34784530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vider_Negative logo">
    <p:bg>
      <p:bgPr>
        <a:solidFill>
          <a:schemeClr val="accent4"/>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73042" y="6445071"/>
            <a:ext cx="3619500" cy="165629"/>
          </a:xfrm>
        </p:spPr>
        <p:txBody>
          <a:bodyPr/>
          <a:lstStyle>
            <a:lvl1pPr>
              <a:defRPr>
                <a:solidFill>
                  <a:schemeClr val="bg1"/>
                </a:solidFill>
              </a:defRPr>
            </a:lvl1pPr>
          </a:lstStyle>
          <a:p>
            <a:r>
              <a:rPr lang="en-US" dirty="0" smtClean="0">
                <a:solidFill>
                  <a:srgbClr val="FFFFFF"/>
                </a:solidFill>
              </a:rPr>
              <a:t>© 2018 Jones Lang LaSalle IP, Inc. All rights reserved.</a:t>
            </a:r>
            <a:endParaRPr lang="en-GB" dirty="0">
              <a:solidFill>
                <a:srgbClr val="FFFFFF"/>
              </a:solidFill>
            </a:endParaRPr>
          </a:p>
        </p:txBody>
      </p:sp>
      <p:sp>
        <p:nvSpPr>
          <p:cNvPr id="11" name="Slide Number Placeholder 5"/>
          <p:cNvSpPr>
            <a:spLocks noGrp="1"/>
          </p:cNvSpPr>
          <p:nvPr>
            <p:ph type="sldNum" sz="quarter" idx="12"/>
          </p:nvPr>
        </p:nvSpPr>
        <p:spPr>
          <a:xfrm>
            <a:off x="10126133" y="6445071"/>
            <a:ext cx="1680632" cy="165629"/>
          </a:xfrm>
        </p:spPr>
        <p:txBody>
          <a:bodyPr/>
          <a:lstStyle>
            <a:lvl1pPr>
              <a:defRPr>
                <a:solidFill>
                  <a:schemeClr val="bg1"/>
                </a:solidFill>
              </a:defRPr>
            </a:lvl1pPr>
          </a:lstStyle>
          <a:p>
            <a:fld id="{E0096207-DBD9-AC41-BD6C-8097A31BF105}" type="slidenum">
              <a:rPr lang="en-GB" smtClean="0">
                <a:solidFill>
                  <a:srgbClr val="FFFFFF"/>
                </a:solidFill>
              </a:rPr>
              <a:pPr/>
              <a:t>‹#›</a:t>
            </a:fld>
            <a:endParaRPr lang="en-GB" dirty="0">
              <a:solidFill>
                <a:srgbClr val="FFFFFF"/>
              </a:solidFill>
            </a:endParaRPr>
          </a:p>
        </p:txBody>
      </p:sp>
      <p:sp>
        <p:nvSpPr>
          <p:cNvPr id="3" name="Text Placeholder 2"/>
          <p:cNvSpPr>
            <a:spLocks noGrp="1"/>
          </p:cNvSpPr>
          <p:nvPr>
            <p:ph type="body" sz="quarter" idx="13" hasCustomPrompt="1"/>
          </p:nvPr>
        </p:nvSpPr>
        <p:spPr>
          <a:xfrm>
            <a:off x="377999" y="2606400"/>
            <a:ext cx="7524576" cy="2083759"/>
          </a:xfrm>
        </p:spPr>
        <p:txBody>
          <a:bodyPr>
            <a:normAutofit/>
          </a:bodyPr>
          <a:lstStyle>
            <a:lvl1pPr>
              <a:spcBef>
                <a:spcPts val="0"/>
              </a:spcBef>
              <a:defRPr sz="4000" b="0" i="0" baseline="0">
                <a:solidFill>
                  <a:schemeClr val="bg1"/>
                </a:solidFill>
                <a:latin typeface="+mj-lt"/>
              </a:defRPr>
            </a:lvl1pPr>
          </a:lstStyle>
          <a:p>
            <a:pPr lvl="0"/>
            <a:r>
              <a:rPr lang="en-US" dirty="0" smtClean="0"/>
              <a:t>[</a:t>
            </a:r>
            <a:r>
              <a:rPr lang="en-US" dirty="0" err="1" smtClean="0"/>
              <a:t>Divider_Negative</a:t>
            </a:r>
            <a:r>
              <a:rPr lang="en-US" dirty="0" smtClean="0"/>
              <a:t> logo]</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4310" y="374875"/>
            <a:ext cx="961928" cy="428400"/>
          </a:xfrm>
          <a:prstGeom prst="rect">
            <a:avLst/>
          </a:prstGeom>
        </p:spPr>
      </p:pic>
      <p:sp>
        <p:nvSpPr>
          <p:cNvPr id="12"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bg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272425482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515535"/>
            <a:ext cx="11031224" cy="1727200"/>
          </a:xfrm>
          <a:prstGeom prst="rect">
            <a:avLst/>
          </a:prstGeom>
        </p:spPr>
        <p:txBody>
          <a:bodyPr lIns="0" tIns="0" rIns="0" bIns="0" anchor="t" anchorCtr="0"/>
          <a:lstStyle>
            <a:lvl1pPr algn="l">
              <a:lnSpc>
                <a:spcPts val="5067"/>
              </a:lnSpc>
              <a:defRPr sz="4267" b="0" i="0" baseline="0">
                <a:latin typeface="Arial"/>
                <a:cs typeface="Arial"/>
              </a:defRPr>
            </a:lvl1pPr>
          </a:lstStyle>
          <a:p>
            <a:r>
              <a:rPr lang="en-US" dirty="0"/>
              <a:t>Add breakout title here</a:t>
            </a:r>
          </a:p>
        </p:txBody>
      </p:sp>
      <p:sp>
        <p:nvSpPr>
          <p:cNvPr id="8" name="Subtitle 2"/>
          <p:cNvSpPr>
            <a:spLocks noGrp="1"/>
          </p:cNvSpPr>
          <p:nvPr>
            <p:ph type="subTitle" idx="1" hasCustomPrompt="1"/>
          </p:nvPr>
        </p:nvSpPr>
        <p:spPr>
          <a:xfrm>
            <a:off x="609600" y="3403600"/>
            <a:ext cx="10995949" cy="1905000"/>
          </a:xfrm>
          <a:prstGeom prst="rect">
            <a:avLst/>
          </a:prstGeom>
        </p:spPr>
        <p:txBody>
          <a:bodyPr lIns="0" tIns="0" rIns="0" bIns="0">
            <a:normAutofit/>
          </a:bodyPr>
          <a:lstStyle>
            <a:lvl1pPr marL="0" indent="0" algn="l">
              <a:spcBef>
                <a:spcPts val="800"/>
              </a:spcBef>
              <a:buClr>
                <a:schemeClr val="accent2"/>
              </a:buClr>
              <a:buFontTx/>
              <a:buNone/>
              <a:defRPr sz="160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indent="0">
              <a:buClr>
                <a:schemeClr val="accent2"/>
              </a:buClr>
              <a:buFontTx/>
              <a:buNone/>
            </a:pPr>
            <a:r>
              <a:rPr lang="en-US" sz="2133" dirty="0"/>
              <a:t>Add moderator</a:t>
            </a:r>
            <a:r>
              <a:rPr lang="en-US" sz="2133" baseline="0" dirty="0"/>
              <a:t> here</a:t>
            </a:r>
          </a:p>
          <a:p>
            <a:pPr marL="0" indent="0">
              <a:buClr>
                <a:schemeClr val="accent2"/>
              </a:buClr>
              <a:buFontTx/>
              <a:buNone/>
            </a:pPr>
            <a:r>
              <a:rPr lang="en-US" sz="2133" baseline="0" dirty="0"/>
              <a:t>Add speaker #1 here</a:t>
            </a:r>
          </a:p>
          <a:p>
            <a:pPr marL="0" indent="0">
              <a:buClr>
                <a:schemeClr val="accent2"/>
              </a:buClr>
              <a:buFontTx/>
              <a:buNone/>
            </a:pPr>
            <a:r>
              <a:rPr lang="en-US" sz="2133" baseline="0" dirty="0"/>
              <a:t>Add Speaker #2 here</a:t>
            </a:r>
          </a:p>
          <a:p>
            <a:pPr marL="0" indent="0">
              <a:buClr>
                <a:schemeClr val="accent2"/>
              </a:buClr>
              <a:buFontTx/>
              <a:buNone/>
            </a:pPr>
            <a:r>
              <a:rPr lang="en-US" sz="2133" baseline="0" dirty="0"/>
              <a:t>Add Speaker #3 here</a:t>
            </a:r>
            <a:endParaRPr lang="en-US" sz="2133" dirty="0"/>
          </a:p>
        </p:txBody>
      </p:sp>
    </p:spTree>
    <p:extLst>
      <p:ext uri="{BB962C8B-B14F-4D97-AF65-F5344CB8AC3E}">
        <p14:creationId xmlns:p14="http://schemas.microsoft.com/office/powerpoint/2010/main" val="318986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Negative Logo">
    <p:bg>
      <p:bgPr>
        <a:solidFill>
          <a:schemeClr val="tx1"/>
        </a:solid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78000" y="2433600"/>
            <a:ext cx="7526163" cy="3335375"/>
          </a:xfrm>
        </p:spPr>
        <p:txBody>
          <a:bodyPr/>
          <a:lstStyle>
            <a:lvl1pPr>
              <a:spcBef>
                <a:spcPts val="0"/>
              </a:spcBef>
              <a:defRPr sz="4000" b="1" i="0">
                <a:solidFill>
                  <a:schemeClr val="bg1"/>
                </a:solidFill>
                <a:latin typeface="+mj-lt"/>
              </a:defRPr>
            </a:lvl1pPr>
            <a:lvl2pPr>
              <a:spcBef>
                <a:spcPts val="0"/>
              </a:spcBef>
              <a:spcAft>
                <a:spcPts val="2000"/>
              </a:spcAft>
              <a:defRPr sz="3200">
                <a:solidFill>
                  <a:schemeClr val="bg1"/>
                </a:solidFill>
              </a:defRPr>
            </a:lvl2pPr>
            <a:lvl3pPr marL="0" indent="0">
              <a:spcBef>
                <a:spcPts val="0"/>
              </a:spcBef>
              <a:buFontTx/>
              <a:buNone/>
              <a:defRPr sz="1800" b="0" i="1">
                <a:solidFill>
                  <a:schemeClr val="bg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smtClean="0"/>
              <a:t>[</a:t>
            </a:r>
            <a:r>
              <a:rPr lang="en-US" dirty="0" err="1" smtClean="0"/>
              <a:t>Cover_Negative</a:t>
            </a:r>
            <a:r>
              <a:rPr lang="en-US" dirty="0" smtClean="0"/>
              <a:t> Logo]</a:t>
            </a:r>
          </a:p>
          <a:p>
            <a:pPr lvl="1"/>
            <a:r>
              <a:rPr lang="en-US" dirty="0" smtClean="0"/>
              <a:t>&lt;Subheading&gt;</a:t>
            </a:r>
          </a:p>
          <a:p>
            <a:pPr lvl="2"/>
            <a:r>
              <a:rPr lang="en-US" dirty="0" smtClean="0"/>
              <a:t>Third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 y="46826"/>
            <a:ext cx="3423600" cy="1333537"/>
          </a:xfrm>
          <a:prstGeom prst="rect">
            <a:avLst/>
          </a:prstGeom>
        </p:spPr>
      </p:pic>
      <p:sp>
        <p:nvSpPr>
          <p:cNvPr id="6"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bg1"/>
                </a:solidFill>
                <a:latin typeface="+mn-lt"/>
              </a:defRPr>
            </a:lvl1pPr>
          </a:lstStyle>
          <a:p>
            <a:r>
              <a:rPr lang="en-US" dirty="0" smtClean="0"/>
              <a:t>&lt;Position of third party logo&gt;</a:t>
            </a:r>
            <a:endParaRPr lang="en-US" dirty="0"/>
          </a:p>
        </p:txBody>
      </p:sp>
      <p:sp>
        <p:nvSpPr>
          <p:cNvPr id="7"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bg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85730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Positive Logo">
    <p:bg>
      <p:bgPr>
        <a:solidFill>
          <a:srgbClr val="B1B2B3"/>
        </a:solid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78000" y="2433600"/>
            <a:ext cx="7526163" cy="3335375"/>
          </a:xfrm>
        </p:spPr>
        <p:txBody>
          <a:bodyPr/>
          <a:lstStyle>
            <a:lvl1pPr>
              <a:spcBef>
                <a:spcPts val="0"/>
              </a:spcBef>
              <a:defRPr sz="4000" b="1" i="0">
                <a:solidFill>
                  <a:schemeClr val="tx1"/>
                </a:solidFill>
                <a:latin typeface="+mj-lt"/>
              </a:defRPr>
            </a:lvl1pPr>
            <a:lvl2pPr>
              <a:spcBef>
                <a:spcPts val="0"/>
              </a:spcBef>
              <a:spcAft>
                <a:spcPts val="2000"/>
              </a:spcAft>
              <a:defRPr sz="3200">
                <a:solidFill>
                  <a:schemeClr val="tx1"/>
                </a:solidFill>
              </a:defRPr>
            </a:lvl2pPr>
            <a:lvl3pPr marL="0" indent="0">
              <a:spcBef>
                <a:spcPts val="0"/>
              </a:spcBef>
              <a:buFontTx/>
              <a:buNone/>
              <a:defRPr sz="1800" b="0" i="1">
                <a:solidFill>
                  <a:schemeClr val="tx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smtClean="0"/>
              <a:t>[</a:t>
            </a:r>
            <a:r>
              <a:rPr lang="en-US" dirty="0" err="1" smtClean="0"/>
              <a:t>Cover_Positive</a:t>
            </a:r>
            <a:r>
              <a:rPr lang="en-US" dirty="0" smtClean="0"/>
              <a:t> Logo]</a:t>
            </a:r>
          </a:p>
          <a:p>
            <a:pPr lvl="1"/>
            <a:r>
              <a:rPr lang="en-US" dirty="0" smtClean="0"/>
              <a:t>&lt;Subheading&gt;</a:t>
            </a:r>
          </a:p>
          <a:p>
            <a:pPr lvl="2"/>
            <a:r>
              <a:rPr lang="en-US" dirty="0" smtClean="0"/>
              <a:t>Third level</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 y="46826"/>
            <a:ext cx="3423600" cy="1333537"/>
          </a:xfrm>
          <a:prstGeom prst="rect">
            <a:avLst/>
          </a:prstGeom>
        </p:spPr>
      </p:pic>
      <p:sp>
        <p:nvSpPr>
          <p:cNvPr id="6"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tx1"/>
                </a:solidFill>
                <a:latin typeface="+mn-lt"/>
              </a:defRPr>
            </a:lvl1pPr>
          </a:lstStyle>
          <a:p>
            <a:r>
              <a:rPr lang="en-US" dirty="0" smtClean="0"/>
              <a:t>&lt;Position of third party logo&gt;</a:t>
            </a:r>
            <a:endParaRPr lang="en-US" dirty="0"/>
          </a:p>
        </p:txBody>
      </p:sp>
      <p:sp>
        <p:nvSpPr>
          <p:cNvPr id="7"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tx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66867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_v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 y="-337"/>
            <a:ext cx="12193200" cy="6858675"/>
          </a:xfrm>
          <a:prstGeom prst="rect">
            <a:avLst/>
          </a:prstGeom>
        </p:spPr>
      </p:pic>
      <p:sp>
        <p:nvSpPr>
          <p:cNvPr id="8" name="Content Placeholder 2"/>
          <p:cNvSpPr>
            <a:spLocks noGrp="1"/>
          </p:cNvSpPr>
          <p:nvPr>
            <p:ph idx="1" hasCustomPrompt="1"/>
          </p:nvPr>
        </p:nvSpPr>
        <p:spPr>
          <a:xfrm>
            <a:off x="378000" y="2433600"/>
            <a:ext cx="7526163" cy="3429550"/>
          </a:xfrm>
        </p:spPr>
        <p:txBody>
          <a:bodyPr/>
          <a:lstStyle>
            <a:lvl1pPr>
              <a:spcBef>
                <a:spcPts val="0"/>
              </a:spcBef>
              <a:defRPr sz="4000" b="1" i="0">
                <a:solidFill>
                  <a:schemeClr val="tx1"/>
                </a:solidFill>
                <a:latin typeface="+mj-lt"/>
              </a:defRPr>
            </a:lvl1pPr>
            <a:lvl2pPr>
              <a:spcBef>
                <a:spcPts val="0"/>
              </a:spcBef>
              <a:spcAft>
                <a:spcPts val="2000"/>
              </a:spcAft>
              <a:defRPr sz="3200">
                <a:solidFill>
                  <a:schemeClr val="tx1"/>
                </a:solidFill>
              </a:defRPr>
            </a:lvl2pPr>
            <a:lvl3pPr marL="0" indent="0">
              <a:spcBef>
                <a:spcPts val="0"/>
              </a:spcBef>
              <a:buFontTx/>
              <a:buNone/>
              <a:defRPr sz="1800" b="0" i="1">
                <a:solidFill>
                  <a:schemeClr val="tx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smtClean="0"/>
              <a:t>[Cover_v1]</a:t>
            </a:r>
          </a:p>
          <a:p>
            <a:pPr lvl="1"/>
            <a:r>
              <a:rPr lang="en-US" dirty="0" smtClean="0"/>
              <a:t>&lt;Subheading&gt;</a:t>
            </a:r>
          </a:p>
          <a:p>
            <a:pPr lvl="2"/>
            <a:r>
              <a:rPr lang="en-US" dirty="0" smtClean="0"/>
              <a:t>Third level</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7" y="46826"/>
            <a:ext cx="3423600" cy="1333537"/>
          </a:xfrm>
          <a:prstGeom prst="rect">
            <a:avLst/>
          </a:prstGeom>
        </p:spPr>
      </p:pic>
      <p:sp>
        <p:nvSpPr>
          <p:cNvPr id="10"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tx1"/>
                </a:solidFill>
                <a:latin typeface="+mn-lt"/>
              </a:defRPr>
            </a:lvl1pPr>
          </a:lstStyle>
          <a:p>
            <a:r>
              <a:rPr lang="en-US" dirty="0" smtClean="0"/>
              <a:t>&lt;Position of third party logo&gt;</a:t>
            </a:r>
            <a:endParaRPr lang="en-US" dirty="0"/>
          </a:p>
        </p:txBody>
      </p:sp>
    </p:spTree>
    <p:extLst>
      <p:ext uri="{BB962C8B-B14F-4D97-AF65-F5344CB8AC3E}">
        <p14:creationId xmlns:p14="http://schemas.microsoft.com/office/powerpoint/2010/main" val="283518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v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 y="-337"/>
            <a:ext cx="12193200" cy="6858675"/>
          </a:xfrm>
          <a:prstGeom prst="rect">
            <a:avLst/>
          </a:prstGeom>
        </p:spPr>
      </p:pic>
      <p:sp>
        <p:nvSpPr>
          <p:cNvPr id="8" name="Content Placeholder 2"/>
          <p:cNvSpPr>
            <a:spLocks noGrp="1"/>
          </p:cNvSpPr>
          <p:nvPr>
            <p:ph idx="1" hasCustomPrompt="1"/>
          </p:nvPr>
        </p:nvSpPr>
        <p:spPr>
          <a:xfrm>
            <a:off x="378000" y="2433600"/>
            <a:ext cx="7526163" cy="3429550"/>
          </a:xfrm>
        </p:spPr>
        <p:txBody>
          <a:bodyPr/>
          <a:lstStyle>
            <a:lvl1pPr>
              <a:spcBef>
                <a:spcPts val="0"/>
              </a:spcBef>
              <a:defRPr sz="4000" b="1" i="0">
                <a:solidFill>
                  <a:schemeClr val="bg1"/>
                </a:solidFill>
                <a:latin typeface="+mj-lt"/>
              </a:defRPr>
            </a:lvl1pPr>
            <a:lvl2pPr>
              <a:spcBef>
                <a:spcPts val="0"/>
              </a:spcBef>
              <a:spcAft>
                <a:spcPts val="2000"/>
              </a:spcAft>
              <a:defRPr sz="3200">
                <a:solidFill>
                  <a:schemeClr val="bg1"/>
                </a:solidFill>
              </a:defRPr>
            </a:lvl2pPr>
            <a:lvl3pPr marL="0" indent="0">
              <a:spcBef>
                <a:spcPts val="0"/>
              </a:spcBef>
              <a:buFontTx/>
              <a:buNone/>
              <a:defRPr sz="1800" b="0" i="1">
                <a:solidFill>
                  <a:schemeClr val="bg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smtClean="0"/>
              <a:t>[Cover_v2]</a:t>
            </a:r>
          </a:p>
          <a:p>
            <a:pPr lvl="1"/>
            <a:r>
              <a:rPr lang="en-US" dirty="0" smtClean="0"/>
              <a:t>&lt;Subheading&gt;</a:t>
            </a:r>
          </a:p>
          <a:p>
            <a:pPr lvl="2"/>
            <a:r>
              <a:rPr lang="en-US" dirty="0" smtClean="0"/>
              <a:t>Third level</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7" y="46826"/>
            <a:ext cx="3422446" cy="1333087"/>
          </a:xfrm>
          <a:prstGeom prst="rect">
            <a:avLst/>
          </a:prstGeom>
        </p:spPr>
      </p:pic>
      <p:sp>
        <p:nvSpPr>
          <p:cNvPr id="9"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bg1"/>
                </a:solidFill>
                <a:latin typeface="+mn-lt"/>
              </a:defRPr>
            </a:lvl1pPr>
          </a:lstStyle>
          <a:p>
            <a:r>
              <a:rPr lang="en-US" dirty="0" smtClean="0"/>
              <a:t>&lt;Position of third party logo&gt;</a:t>
            </a:r>
            <a:endParaRPr lang="en-US" dirty="0"/>
          </a:p>
        </p:txBody>
      </p:sp>
    </p:spTree>
    <p:extLst>
      <p:ext uri="{BB962C8B-B14F-4D97-AF65-F5344CB8AC3E}">
        <p14:creationId xmlns:p14="http://schemas.microsoft.com/office/powerpoint/2010/main" val="28806882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_v3">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78000" y="2433600"/>
            <a:ext cx="7526163" cy="3429550"/>
          </a:xfrm>
        </p:spPr>
        <p:txBody>
          <a:bodyPr/>
          <a:lstStyle>
            <a:lvl1pPr>
              <a:spcBef>
                <a:spcPts val="0"/>
              </a:spcBef>
              <a:defRPr sz="4000" b="1" i="0">
                <a:solidFill>
                  <a:schemeClr val="tx1"/>
                </a:solidFill>
                <a:latin typeface="+mj-lt"/>
              </a:defRPr>
            </a:lvl1pPr>
            <a:lvl2pPr>
              <a:spcBef>
                <a:spcPts val="0"/>
              </a:spcBef>
              <a:spcAft>
                <a:spcPts val="2000"/>
              </a:spcAft>
              <a:defRPr sz="3200">
                <a:solidFill>
                  <a:schemeClr val="tx1"/>
                </a:solidFill>
              </a:defRPr>
            </a:lvl2pPr>
            <a:lvl3pPr marL="0" indent="0">
              <a:spcBef>
                <a:spcPts val="0"/>
              </a:spcBef>
              <a:buFontTx/>
              <a:buNone/>
              <a:defRPr sz="1800" b="0" i="1">
                <a:solidFill>
                  <a:schemeClr val="tx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smtClean="0"/>
              <a:t>[Cover_v3]</a:t>
            </a:r>
          </a:p>
          <a:p>
            <a:pPr lvl="1"/>
            <a:r>
              <a:rPr lang="en-US" dirty="0" smtClean="0"/>
              <a:t>&lt;Subheading&gt;</a:t>
            </a:r>
          </a:p>
          <a:p>
            <a:pPr lvl="2"/>
            <a:r>
              <a:rPr lang="en-US" dirty="0" smtClean="0"/>
              <a:t>Third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 y="46826"/>
            <a:ext cx="3423600" cy="1333537"/>
          </a:xfrm>
          <a:prstGeom prst="rect">
            <a:avLst/>
          </a:prstGeom>
        </p:spPr>
      </p:pic>
      <p:sp>
        <p:nvSpPr>
          <p:cNvPr id="10"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tx1"/>
                </a:solidFill>
                <a:latin typeface="+mn-lt"/>
              </a:defRPr>
            </a:lvl1pPr>
          </a:lstStyle>
          <a:p>
            <a:r>
              <a:rPr lang="en-US" dirty="0" smtClean="0"/>
              <a:t>&lt;Position of third party logo&gt;</a:t>
            </a:r>
            <a:endParaRPr lang="en-US" dirty="0"/>
          </a:p>
        </p:txBody>
      </p:sp>
    </p:spTree>
    <p:extLst>
      <p:ext uri="{BB962C8B-B14F-4D97-AF65-F5344CB8AC3E}">
        <p14:creationId xmlns:p14="http://schemas.microsoft.com/office/powerpoint/2010/main" val="27725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Negative logo">
    <p:bg>
      <p:bgPr>
        <a:solidFill>
          <a:schemeClr val="accent4"/>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73042" y="6445071"/>
            <a:ext cx="3619500" cy="165629"/>
          </a:xfrm>
        </p:spPr>
        <p:txBody>
          <a:bodyPr/>
          <a:lstStyle>
            <a:lvl1pPr>
              <a:defRPr>
                <a:solidFill>
                  <a:schemeClr val="bg1"/>
                </a:solidFill>
              </a:defRPr>
            </a:lvl1pPr>
          </a:lstStyle>
          <a:p>
            <a:r>
              <a:rPr lang="en-US" dirty="0" smtClean="0">
                <a:solidFill>
                  <a:srgbClr val="FFFFFF"/>
                </a:solidFill>
              </a:rPr>
              <a:t>© 2018 Jones Lang LaSalle IP, Inc. All rights reserved.</a:t>
            </a:r>
            <a:endParaRPr lang="en-GB" dirty="0">
              <a:solidFill>
                <a:srgbClr val="FFFFFF"/>
              </a:solidFill>
            </a:endParaRPr>
          </a:p>
        </p:txBody>
      </p:sp>
      <p:sp>
        <p:nvSpPr>
          <p:cNvPr id="11" name="Slide Number Placeholder 5"/>
          <p:cNvSpPr>
            <a:spLocks noGrp="1"/>
          </p:cNvSpPr>
          <p:nvPr>
            <p:ph type="sldNum" sz="quarter" idx="12"/>
          </p:nvPr>
        </p:nvSpPr>
        <p:spPr>
          <a:xfrm>
            <a:off x="10126133" y="6445071"/>
            <a:ext cx="1680632" cy="165629"/>
          </a:xfrm>
        </p:spPr>
        <p:txBody>
          <a:bodyPr/>
          <a:lstStyle>
            <a:lvl1pPr>
              <a:defRPr>
                <a:solidFill>
                  <a:schemeClr val="bg1"/>
                </a:solidFill>
              </a:defRPr>
            </a:lvl1pPr>
          </a:lstStyle>
          <a:p>
            <a:fld id="{E0096207-DBD9-AC41-BD6C-8097A31BF105}" type="slidenum">
              <a:rPr lang="en-GB" smtClean="0">
                <a:solidFill>
                  <a:srgbClr val="FFFFFF"/>
                </a:solidFill>
              </a:rPr>
              <a:pPr/>
              <a:t>‹#›</a:t>
            </a:fld>
            <a:endParaRPr lang="en-GB" dirty="0">
              <a:solidFill>
                <a:srgbClr val="FFFFFF"/>
              </a:solidFill>
            </a:endParaRPr>
          </a:p>
        </p:txBody>
      </p:sp>
      <p:sp>
        <p:nvSpPr>
          <p:cNvPr id="3" name="Text Placeholder 2"/>
          <p:cNvSpPr>
            <a:spLocks noGrp="1"/>
          </p:cNvSpPr>
          <p:nvPr>
            <p:ph type="body" sz="quarter" idx="13" hasCustomPrompt="1"/>
          </p:nvPr>
        </p:nvSpPr>
        <p:spPr>
          <a:xfrm>
            <a:off x="377999" y="2606400"/>
            <a:ext cx="7524576" cy="2083759"/>
          </a:xfrm>
        </p:spPr>
        <p:txBody>
          <a:bodyPr>
            <a:normAutofit/>
          </a:bodyPr>
          <a:lstStyle>
            <a:lvl1pPr>
              <a:spcBef>
                <a:spcPts val="0"/>
              </a:spcBef>
              <a:defRPr sz="4000" b="0" i="0" baseline="0">
                <a:solidFill>
                  <a:schemeClr val="bg1"/>
                </a:solidFill>
                <a:latin typeface="+mj-lt"/>
              </a:defRPr>
            </a:lvl1pPr>
          </a:lstStyle>
          <a:p>
            <a:pPr lvl="0"/>
            <a:r>
              <a:rPr lang="en-US" dirty="0" smtClean="0"/>
              <a:t>[</a:t>
            </a:r>
            <a:r>
              <a:rPr lang="en-US" dirty="0" err="1" smtClean="0"/>
              <a:t>Divider_Negative</a:t>
            </a:r>
            <a:r>
              <a:rPr lang="en-US" dirty="0" smtClean="0"/>
              <a:t> logo]</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4310" y="374875"/>
            <a:ext cx="961928" cy="428400"/>
          </a:xfrm>
          <a:prstGeom prst="rect">
            <a:avLst/>
          </a:prstGeom>
        </p:spPr>
      </p:pic>
      <p:sp>
        <p:nvSpPr>
          <p:cNvPr id="12"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bg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272425482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White logo">
    <p:bg>
      <p:bgPr>
        <a:solidFill>
          <a:schemeClr val="accent4"/>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73042" y="6445071"/>
            <a:ext cx="3619500" cy="165629"/>
          </a:xfrm>
        </p:spPr>
        <p:txBody>
          <a:bodyPr/>
          <a:lstStyle>
            <a:lvl1pPr>
              <a:defRPr>
                <a:solidFill>
                  <a:schemeClr val="bg1"/>
                </a:solidFill>
              </a:defRPr>
            </a:lvl1pPr>
          </a:lstStyle>
          <a:p>
            <a:r>
              <a:rPr lang="en-US" dirty="0" smtClean="0">
                <a:solidFill>
                  <a:srgbClr val="FFFFFF"/>
                </a:solidFill>
              </a:rPr>
              <a:t>© 2018 Jones Lang LaSalle IP, Inc. All rights reserved.</a:t>
            </a:r>
            <a:endParaRPr lang="en-GB" dirty="0">
              <a:solidFill>
                <a:srgbClr val="FFFFFF"/>
              </a:solidFill>
            </a:endParaRPr>
          </a:p>
        </p:txBody>
      </p:sp>
      <p:sp>
        <p:nvSpPr>
          <p:cNvPr id="11" name="Slide Number Placeholder 5"/>
          <p:cNvSpPr>
            <a:spLocks noGrp="1"/>
          </p:cNvSpPr>
          <p:nvPr>
            <p:ph type="sldNum" sz="quarter" idx="12"/>
          </p:nvPr>
        </p:nvSpPr>
        <p:spPr>
          <a:xfrm>
            <a:off x="10126133" y="6445071"/>
            <a:ext cx="1680632" cy="165629"/>
          </a:xfrm>
        </p:spPr>
        <p:txBody>
          <a:bodyPr/>
          <a:lstStyle>
            <a:lvl1pPr>
              <a:defRPr>
                <a:solidFill>
                  <a:schemeClr val="bg1"/>
                </a:solidFill>
              </a:defRPr>
            </a:lvl1pPr>
          </a:lstStyle>
          <a:p>
            <a:fld id="{E0096207-DBD9-AC41-BD6C-8097A31BF105}" type="slidenum">
              <a:rPr lang="en-GB" smtClean="0">
                <a:solidFill>
                  <a:srgbClr val="FFFFFF"/>
                </a:solidFill>
              </a:rPr>
              <a:pPr/>
              <a:t>‹#›</a:t>
            </a:fld>
            <a:endParaRPr lang="en-GB" dirty="0">
              <a:solidFill>
                <a:srgbClr val="FFFFFF"/>
              </a:solidFill>
            </a:endParaRPr>
          </a:p>
        </p:txBody>
      </p:sp>
      <p:sp>
        <p:nvSpPr>
          <p:cNvPr id="3" name="Text Placeholder 2"/>
          <p:cNvSpPr>
            <a:spLocks noGrp="1"/>
          </p:cNvSpPr>
          <p:nvPr>
            <p:ph type="body" sz="quarter" idx="13" hasCustomPrompt="1"/>
          </p:nvPr>
        </p:nvSpPr>
        <p:spPr>
          <a:xfrm>
            <a:off x="377999" y="2606400"/>
            <a:ext cx="7524575" cy="2083075"/>
          </a:xfrm>
        </p:spPr>
        <p:txBody>
          <a:bodyPr>
            <a:normAutofit/>
          </a:bodyPr>
          <a:lstStyle>
            <a:lvl1pPr>
              <a:spcBef>
                <a:spcPts val="0"/>
              </a:spcBef>
              <a:defRPr sz="4000" b="0" i="0" baseline="0">
                <a:solidFill>
                  <a:schemeClr val="bg1"/>
                </a:solidFill>
                <a:latin typeface="+mj-lt"/>
              </a:defRPr>
            </a:lvl1pPr>
          </a:lstStyle>
          <a:p>
            <a:pPr lvl="0"/>
            <a:r>
              <a:rPr lang="en-US" dirty="0" smtClean="0"/>
              <a:t>[</a:t>
            </a:r>
            <a:r>
              <a:rPr lang="en-US" dirty="0" err="1" smtClean="0"/>
              <a:t>Divider_White</a:t>
            </a:r>
            <a:r>
              <a:rPr lang="en-US" dirty="0" smtClean="0"/>
              <a:t> logo]</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5941" y="375932"/>
            <a:ext cx="960297" cy="427343"/>
          </a:xfrm>
          <a:prstGeom prst="rect">
            <a:avLst/>
          </a:prstGeom>
        </p:spPr>
      </p:pic>
      <p:sp>
        <p:nvSpPr>
          <p:cNvPr id="7"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bg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39906364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Positive logo]">
    <p:bg>
      <p:bgPr>
        <a:solidFill>
          <a:schemeClr val="accent4"/>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73042" y="6445071"/>
            <a:ext cx="3619500" cy="165629"/>
          </a:xfrm>
        </p:spPr>
        <p:txBody>
          <a:bodyPr/>
          <a:lstStyle>
            <a:lvl1pPr>
              <a:defRPr>
                <a:solidFill>
                  <a:schemeClr val="tx1"/>
                </a:solidFill>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11" name="Slide Number Placeholder 5"/>
          <p:cNvSpPr>
            <a:spLocks noGrp="1"/>
          </p:cNvSpPr>
          <p:nvPr>
            <p:ph type="sldNum" sz="quarter" idx="12"/>
          </p:nvPr>
        </p:nvSpPr>
        <p:spPr>
          <a:xfrm>
            <a:off x="10126133" y="6445071"/>
            <a:ext cx="1680632" cy="165629"/>
          </a:xfrm>
        </p:spPr>
        <p:txBody>
          <a:bodyPr/>
          <a:lstStyle>
            <a:lvl1pPr>
              <a:defRPr>
                <a:solidFill>
                  <a:schemeClr val="tx1"/>
                </a:solidFill>
              </a:defRPr>
            </a:lvl1pPr>
          </a:lstStyle>
          <a:p>
            <a:fld id="{E0096207-DBD9-AC41-BD6C-8097A31BF105}" type="slidenum">
              <a:rPr lang="en-GB" smtClean="0">
                <a:solidFill>
                  <a:srgbClr val="000000"/>
                </a:solidFill>
              </a:rPr>
              <a:pPr/>
              <a:t>‹#›</a:t>
            </a:fld>
            <a:endParaRPr lang="en-GB" dirty="0">
              <a:solidFill>
                <a:srgbClr val="000000"/>
              </a:solidFill>
            </a:endParaRPr>
          </a:p>
        </p:txBody>
      </p:sp>
      <p:sp>
        <p:nvSpPr>
          <p:cNvPr id="3" name="Text Placeholder 2"/>
          <p:cNvSpPr>
            <a:spLocks noGrp="1"/>
          </p:cNvSpPr>
          <p:nvPr>
            <p:ph type="body" sz="quarter" idx="13" hasCustomPrompt="1"/>
          </p:nvPr>
        </p:nvSpPr>
        <p:spPr>
          <a:xfrm>
            <a:off x="377999" y="2606400"/>
            <a:ext cx="7524575" cy="2083075"/>
          </a:xfrm>
        </p:spPr>
        <p:txBody>
          <a:bodyPr>
            <a:normAutofit/>
          </a:bodyPr>
          <a:lstStyle>
            <a:lvl1pPr>
              <a:spcBef>
                <a:spcPts val="0"/>
              </a:spcBef>
              <a:defRPr sz="4000" b="0" i="0" baseline="0">
                <a:solidFill>
                  <a:schemeClr val="tx1"/>
                </a:solidFill>
                <a:latin typeface="+mj-lt"/>
              </a:defRPr>
            </a:lvl1pPr>
          </a:lstStyle>
          <a:p>
            <a:pPr lvl="0"/>
            <a:r>
              <a:rPr lang="en-US" dirty="0" smtClean="0"/>
              <a:t>[</a:t>
            </a:r>
            <a:r>
              <a:rPr lang="en-US" dirty="0" err="1" smtClean="0"/>
              <a:t>Divider_Positive</a:t>
            </a:r>
            <a:r>
              <a:rPr lang="en-US" dirty="0" smtClean="0"/>
              <a:t> logo]</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
        <p:nvSpPr>
          <p:cNvPr id="9" name="Picture Placeholder 4"/>
          <p:cNvSpPr>
            <a:spLocks noGrp="1"/>
          </p:cNvSpPr>
          <p:nvPr>
            <p:ph type="pic" sz="quarter" idx="15" hasCustomPrompt="1"/>
          </p:nvPr>
        </p:nvSpPr>
        <p:spPr>
          <a:xfrm>
            <a:off x="0" y="0"/>
            <a:ext cx="12192000" cy="6858000"/>
          </a:xfrm>
        </p:spPr>
        <p:txBody>
          <a:bodyPr anchor="b" anchorCtr="1"/>
          <a:lstStyle>
            <a:lvl1pPr marL="4320000">
              <a:defRPr sz="1400" i="0" baseline="0">
                <a:solidFill>
                  <a:schemeClr val="tx1"/>
                </a:solidFill>
                <a:latin typeface="+mn-lt"/>
              </a:defRPr>
            </a:lvl1pPr>
          </a:lstStyle>
          <a:p>
            <a:r>
              <a:rPr lang="en-GB" dirty="0" smtClean="0"/>
              <a:t>Insert the required background image into this placeholder. Send image to back so it sits behind other elements on the slide. To adjust the image position click &lt;Crop&gt;. This will enable the image to be moved within the boundaries of the placeholder.</a:t>
            </a:r>
          </a:p>
        </p:txBody>
      </p:sp>
    </p:spTree>
    <p:extLst>
      <p:ext uri="{BB962C8B-B14F-4D97-AF65-F5344CB8AC3E}">
        <p14:creationId xmlns:p14="http://schemas.microsoft.com/office/powerpoint/2010/main" val="243760639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19.xml"/><Relationship Id="rId5" Type="http://schemas.openxmlformats.org/officeDocument/2006/relationships/image" Target="../media/image12.emf"/><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999" y="324000"/>
            <a:ext cx="9471600" cy="540497"/>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78000" y="1458000"/>
            <a:ext cx="9469967" cy="4319587"/>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01AFA55A-6C67-4A02-8A4E-F585BE5CB1BF}"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177232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377"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914377" rtl="0" eaLnBrk="1" latinLnBrk="0" hangingPunct="1">
        <a:lnSpc>
          <a:spcPct val="95000"/>
        </a:lnSpc>
        <a:spcBef>
          <a:spcPts val="1300"/>
        </a:spcBef>
        <a:spcAft>
          <a:spcPts val="0"/>
        </a:spcAft>
        <a:buFontTx/>
        <a:buNone/>
        <a:defRPr sz="2700" b="0" i="1" kern="1200">
          <a:solidFill>
            <a:srgbClr val="616468"/>
          </a:solidFill>
          <a:latin typeface="Times New Roman" charset="0"/>
          <a:ea typeface="Times New Roman" charset="0"/>
          <a:cs typeface="Times New Roman"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p15:clr>
            <a:srgbClr val="F26B43"/>
          </p15:clr>
        </p15:guide>
        <p15:guide id="2" pos="237">
          <p15:clr>
            <a:srgbClr val="F26B43"/>
          </p15:clr>
        </p15:guide>
        <p15:guide id="3" orient="horz" pos="4065">
          <p15:clr>
            <a:srgbClr val="F26B43"/>
          </p15:clr>
        </p15:guide>
        <p15:guide id="4" pos="7441">
          <p15:clr>
            <a:srgbClr val="F26B43"/>
          </p15:clr>
        </p15:guide>
        <p15:guide id="5" pos="1292">
          <p15:clr>
            <a:srgbClr val="F26B43"/>
          </p15:clr>
        </p15:guide>
        <p15:guide id="6" pos="1464">
          <p15:clr>
            <a:srgbClr val="F26B43"/>
          </p15:clr>
        </p15:guide>
        <p15:guide id="7" pos="2522">
          <p15:clr>
            <a:srgbClr val="F26B43"/>
          </p15:clr>
        </p15:guide>
        <p15:guide id="8" pos="2694">
          <p15:clr>
            <a:srgbClr val="F26B43"/>
          </p15:clr>
        </p15:guide>
        <p15:guide id="9" pos="3922">
          <p15:clr>
            <a:srgbClr val="F26B43"/>
          </p15:clr>
        </p15:guide>
        <p15:guide id="10" pos="4978">
          <p15:clr>
            <a:srgbClr val="F26B43"/>
          </p15:clr>
        </p15:guide>
        <p15:guide id="11" pos="5150">
          <p15:clr>
            <a:srgbClr val="F26B43"/>
          </p15:clr>
        </p15:guide>
        <p15:guide id="12" pos="6206">
          <p15:clr>
            <a:srgbClr val="F26B43"/>
          </p15:clr>
        </p15:guide>
        <p15:guide id="13" pos="6378">
          <p15:clr>
            <a:srgbClr val="F26B43"/>
          </p15:clr>
        </p15:guide>
        <p15:guide id="14" orient="horz" pos="572">
          <p15:clr>
            <a:srgbClr val="F26B43"/>
          </p15:clr>
        </p15:guide>
        <p15:guide id="15" orient="horz" pos="918">
          <p15:clr>
            <a:srgbClr val="F26B43"/>
          </p15:clr>
        </p15:guide>
        <p15:guide id="16" orient="horz" pos="1253">
          <p15:clr>
            <a:srgbClr val="F26B43"/>
          </p15:clr>
        </p15:guide>
        <p15:guide id="17" orient="horz" pos="1593">
          <p15:clr>
            <a:srgbClr val="F26B43"/>
          </p15:clr>
        </p15:guide>
        <p15:guide id="18" orient="horz" pos="1933">
          <p15:clr>
            <a:srgbClr val="F26B43"/>
          </p15:clr>
        </p15:guide>
        <p15:guide id="19" orient="horz" pos="2273">
          <p15:clr>
            <a:srgbClr val="F26B43"/>
          </p15:clr>
        </p15:guide>
        <p15:guide id="20" orient="horz" pos="2614">
          <p15:clr>
            <a:srgbClr val="F26B43"/>
          </p15:clr>
        </p15:guide>
        <p15:guide id="21" orient="horz" pos="2954">
          <p15:clr>
            <a:srgbClr val="F26B43"/>
          </p15:clr>
        </p15:guide>
        <p15:guide id="22" orient="horz" pos="3294">
          <p15:clr>
            <a:srgbClr val="F26B43"/>
          </p15:clr>
        </p15:guide>
        <p15:guide id="23" orient="horz" pos="3634">
          <p15:clr>
            <a:srgbClr val="F26B43"/>
          </p15:clr>
        </p15:guide>
        <p15:guide id="24" orient="horz" pos="3974">
          <p15:clr>
            <a:srgbClr val="F26B43"/>
          </p15:clr>
        </p15:guide>
        <p15:guide id="25" pos="3748">
          <p15:clr>
            <a:srgbClr val="F26B43"/>
          </p15:clr>
        </p15:guide>
        <p15:guide id="26" pos="6205">
          <p15:clr>
            <a:srgbClr val="F26B43"/>
          </p15:clr>
        </p15:guide>
        <p15:guide id="27" pos="767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000" y="324000"/>
            <a:ext cx="9469967" cy="540497"/>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78000" y="1458000"/>
            <a:ext cx="9478800" cy="4319587"/>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8191884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iming>
    <p:tnLst>
      <p:par>
        <p:cTn id="1" dur="indefinite" restart="never" nodeType="tmRoot"/>
      </p:par>
    </p:tnLst>
  </p:timing>
  <p:hf hdr="0" dt="0"/>
  <p:txStyles>
    <p:titleStyle>
      <a:lvl1pPr algn="l" defTabSz="914377"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914377" rtl="0" eaLnBrk="1" latinLnBrk="0" hangingPunct="1">
        <a:lnSpc>
          <a:spcPct val="95000"/>
        </a:lnSpc>
        <a:spcBef>
          <a:spcPts val="1300"/>
        </a:spcBef>
        <a:spcAft>
          <a:spcPts val="0"/>
        </a:spcAft>
        <a:buFontTx/>
        <a:buNone/>
        <a:defRPr sz="2700" b="0" i="1" kern="1200">
          <a:solidFill>
            <a:srgbClr val="616468"/>
          </a:solidFill>
          <a:latin typeface="Times New Roman" charset="0"/>
          <a:ea typeface="Times New Roman" charset="0"/>
          <a:cs typeface="Times New Roman"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p15:clr>
            <a:srgbClr val="F26B43"/>
          </p15:clr>
        </p15:guide>
        <p15:guide id="2" pos="238">
          <p15:clr>
            <a:srgbClr val="F26B43"/>
          </p15:clr>
        </p15:guide>
        <p15:guide id="3" orient="horz" pos="4065">
          <p15:clr>
            <a:srgbClr val="F26B43"/>
          </p15:clr>
        </p15:guide>
        <p15:guide id="4" pos="7441">
          <p15:clr>
            <a:srgbClr val="F26B43"/>
          </p15:clr>
        </p15:guide>
        <p15:guide id="5" pos="1292">
          <p15:clr>
            <a:srgbClr val="F26B43"/>
          </p15:clr>
        </p15:guide>
        <p15:guide id="6" pos="1464">
          <p15:clr>
            <a:srgbClr val="F26B43"/>
          </p15:clr>
        </p15:guide>
        <p15:guide id="7" pos="2522">
          <p15:clr>
            <a:srgbClr val="F26B43"/>
          </p15:clr>
        </p15:guide>
        <p15:guide id="8" pos="2694">
          <p15:clr>
            <a:srgbClr val="F26B43"/>
          </p15:clr>
        </p15:guide>
        <p15:guide id="9" pos="3748">
          <p15:clr>
            <a:srgbClr val="F26B43"/>
          </p15:clr>
        </p15:guide>
        <p15:guide id="10" pos="3922">
          <p15:clr>
            <a:srgbClr val="F26B43"/>
          </p15:clr>
        </p15:guide>
        <p15:guide id="11" pos="4978">
          <p15:clr>
            <a:srgbClr val="F26B43"/>
          </p15:clr>
        </p15:guide>
        <p15:guide id="12" pos="5150">
          <p15:clr>
            <a:srgbClr val="F26B43"/>
          </p15:clr>
        </p15:guide>
        <p15:guide id="13" pos="6205">
          <p15:clr>
            <a:srgbClr val="F26B43"/>
          </p15:clr>
        </p15:guide>
        <p15:guide id="14" pos="6378">
          <p15:clr>
            <a:srgbClr val="F26B43"/>
          </p15:clr>
        </p15:guide>
        <p15:guide id="15" orient="horz" pos="572">
          <p15:clr>
            <a:srgbClr val="F26B43"/>
          </p15:clr>
        </p15:guide>
        <p15:guide id="16" orient="horz" pos="918">
          <p15:clr>
            <a:srgbClr val="F26B43"/>
          </p15:clr>
        </p15:guide>
        <p15:guide id="17" orient="horz" pos="1253">
          <p15:clr>
            <a:srgbClr val="F26B43"/>
          </p15:clr>
        </p15:guide>
        <p15:guide id="18" orient="horz" pos="1593">
          <p15:clr>
            <a:srgbClr val="F26B43"/>
          </p15:clr>
        </p15:guide>
        <p15:guide id="19" orient="horz" pos="1933">
          <p15:clr>
            <a:srgbClr val="F26B43"/>
          </p15:clr>
        </p15:guide>
        <p15:guide id="20" orient="horz" pos="2273">
          <p15:clr>
            <a:srgbClr val="F26B43"/>
          </p15:clr>
        </p15:guide>
        <p15:guide id="21" orient="horz" pos="2614">
          <p15:clr>
            <a:srgbClr val="F26B43"/>
          </p15:clr>
        </p15:guide>
        <p15:guide id="22" orient="horz" pos="2954">
          <p15:clr>
            <a:srgbClr val="F26B43"/>
          </p15:clr>
        </p15:guide>
        <p15:guide id="23" orient="horz" pos="3294">
          <p15:clr>
            <a:srgbClr val="F26B43"/>
          </p15:clr>
        </p15:guide>
        <p15:guide id="24" orient="horz" pos="3634">
          <p15:clr>
            <a:srgbClr val="F26B43"/>
          </p15:clr>
        </p15:guide>
        <p15:guide id="25" orient="horz" pos="39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000" y="324000"/>
            <a:ext cx="9469967" cy="540497"/>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78000" y="1458000"/>
            <a:ext cx="11428238" cy="4319587"/>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US" dirty="0" smtClean="0">
                <a:solidFill>
                  <a:srgbClr val="000000"/>
                </a:solidFill>
              </a:rPr>
              <a:t>© 2018 Jones Lang LaSalle IP, Inc. All rights reserved.</a:t>
            </a:r>
            <a:endParaRPr lang="en-GB" dirty="0">
              <a:solidFill>
                <a:srgbClr val="000000"/>
              </a:solidFill>
            </a:endParaRPr>
          </a:p>
        </p:txBody>
      </p:sp>
      <p:sp>
        <p:nvSpPr>
          <p:cNvPr id="8"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5270443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dt="0"/>
  <p:txStyles>
    <p:titleStyle>
      <a:lvl1pPr algn="l" defTabSz="914377"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914377" rtl="0" eaLnBrk="1" latinLnBrk="0" hangingPunct="1">
        <a:lnSpc>
          <a:spcPct val="95000"/>
        </a:lnSpc>
        <a:spcBef>
          <a:spcPts val="1300"/>
        </a:spcBef>
        <a:spcAft>
          <a:spcPts val="0"/>
        </a:spcAft>
        <a:buFontTx/>
        <a:buNone/>
        <a:defRPr sz="2700" b="0" i="1" kern="1200">
          <a:solidFill>
            <a:srgbClr val="616468"/>
          </a:solidFill>
          <a:latin typeface="Times New Roman" charset="0"/>
          <a:ea typeface="Times New Roman" charset="0"/>
          <a:cs typeface="Times New Roman"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p15:clr>
            <a:srgbClr val="F26B43"/>
          </p15:clr>
        </p15:guide>
        <p15:guide id="2" pos="238">
          <p15:clr>
            <a:srgbClr val="F26B43"/>
          </p15:clr>
        </p15:guide>
        <p15:guide id="3" orient="horz" pos="4065">
          <p15:clr>
            <a:srgbClr val="F26B43"/>
          </p15:clr>
        </p15:guide>
        <p15:guide id="4" pos="7441">
          <p15:clr>
            <a:srgbClr val="F26B43"/>
          </p15:clr>
        </p15:guide>
        <p15:guide id="5" pos="1292">
          <p15:clr>
            <a:srgbClr val="F26B43"/>
          </p15:clr>
        </p15:guide>
        <p15:guide id="6" pos="1464">
          <p15:clr>
            <a:srgbClr val="F26B43"/>
          </p15:clr>
        </p15:guide>
        <p15:guide id="7" pos="2522">
          <p15:clr>
            <a:srgbClr val="F26B43"/>
          </p15:clr>
        </p15:guide>
        <p15:guide id="8" pos="2694">
          <p15:clr>
            <a:srgbClr val="F26B43"/>
          </p15:clr>
        </p15:guide>
        <p15:guide id="9" pos="3922">
          <p15:clr>
            <a:srgbClr val="F26B43"/>
          </p15:clr>
        </p15:guide>
        <p15:guide id="10" pos="4978">
          <p15:clr>
            <a:srgbClr val="F26B43"/>
          </p15:clr>
        </p15:guide>
        <p15:guide id="11" pos="5150">
          <p15:clr>
            <a:srgbClr val="F26B43"/>
          </p15:clr>
        </p15:guide>
        <p15:guide id="12" pos="6205">
          <p15:clr>
            <a:srgbClr val="F26B43"/>
          </p15:clr>
        </p15:guide>
        <p15:guide id="13" pos="6378">
          <p15:clr>
            <a:srgbClr val="F26B43"/>
          </p15:clr>
        </p15:guide>
        <p15:guide id="14" orient="horz" pos="572">
          <p15:clr>
            <a:srgbClr val="F26B43"/>
          </p15:clr>
        </p15:guide>
        <p15:guide id="15" orient="horz" pos="918">
          <p15:clr>
            <a:srgbClr val="F26B43"/>
          </p15:clr>
        </p15:guide>
        <p15:guide id="16" orient="horz" pos="1253">
          <p15:clr>
            <a:srgbClr val="F26B43"/>
          </p15:clr>
        </p15:guide>
        <p15:guide id="17" orient="horz" pos="1593">
          <p15:clr>
            <a:srgbClr val="F26B43"/>
          </p15:clr>
        </p15:guide>
        <p15:guide id="18" orient="horz" pos="1933">
          <p15:clr>
            <a:srgbClr val="F26B43"/>
          </p15:clr>
        </p15:guide>
        <p15:guide id="19" orient="horz" pos="2273">
          <p15:clr>
            <a:srgbClr val="F26B43"/>
          </p15:clr>
        </p15:guide>
        <p15:guide id="20" orient="horz" pos="2614">
          <p15:clr>
            <a:srgbClr val="F26B43"/>
          </p15:clr>
        </p15:guide>
        <p15:guide id="21" orient="horz" pos="2954">
          <p15:clr>
            <a:srgbClr val="F26B43"/>
          </p15:clr>
        </p15:guide>
        <p15:guide id="22" orient="horz" pos="3294">
          <p15:clr>
            <a:srgbClr val="F26B43"/>
          </p15:clr>
        </p15:guide>
        <p15:guide id="23" orient="horz" pos="3634">
          <p15:clr>
            <a:srgbClr val="F26B43"/>
          </p15:clr>
        </p15:guide>
        <p15:guide id="24" orient="horz" pos="3974">
          <p15:clr>
            <a:srgbClr val="F26B43"/>
          </p15:clr>
        </p15:guide>
        <p15:guide id="25" pos="37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366443"/>
            <a:ext cx="900176" cy="214711"/>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1" y="177800"/>
            <a:ext cx="3311991" cy="1092200"/>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73533" y="5925966"/>
            <a:ext cx="3311991" cy="729761"/>
          </a:xfrm>
          <a:prstGeom prst="rect">
            <a:avLst/>
          </a:prstGeom>
        </p:spPr>
      </p:pic>
    </p:spTree>
    <p:extLst>
      <p:ext uri="{BB962C8B-B14F-4D97-AF65-F5344CB8AC3E}">
        <p14:creationId xmlns:p14="http://schemas.microsoft.com/office/powerpoint/2010/main" val="1811139522"/>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8">
          <p15:clr>
            <a:srgbClr val="F26B43"/>
          </p15:clr>
        </p15:guide>
        <p15:guide id="2" pos="288">
          <p15:clr>
            <a:srgbClr val="F26B43"/>
          </p15:clr>
        </p15:guide>
        <p15:guide id="3" pos="1824">
          <p15:clr>
            <a:srgbClr val="F26B43"/>
          </p15:clr>
        </p15:guide>
        <p15:guide id="4" orient="horz" pos="948">
          <p15:clr>
            <a:srgbClr val="F26B43"/>
          </p15:clr>
        </p15:guide>
        <p15:guide id="5" orient="horz" pos="1716">
          <p15:clr>
            <a:srgbClr val="F26B43"/>
          </p15:clr>
        </p15:guide>
        <p15:guide id="6" orient="horz" pos="3084">
          <p15:clr>
            <a:srgbClr val="F26B43"/>
          </p15:clr>
        </p15:guide>
        <p15:guide id="7" pos="54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1.emf"/><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36.emf"/><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7.png"/><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6.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8.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735667"/>
            <a:ext cx="11031224" cy="1727200"/>
          </a:xfrm>
        </p:spPr>
        <p:txBody>
          <a:bodyPr/>
          <a:lstStyle/>
          <a:p>
            <a:r>
              <a:rPr lang="en-US" dirty="0"/>
              <a:t>Escape the roundabout: A data-driven path to partnerships</a:t>
            </a:r>
          </a:p>
        </p:txBody>
      </p:sp>
      <p:sp>
        <p:nvSpPr>
          <p:cNvPr id="5" name="Subtitle 4"/>
          <p:cNvSpPr>
            <a:spLocks noGrp="1"/>
          </p:cNvSpPr>
          <p:nvPr>
            <p:ph type="subTitle" idx="1"/>
          </p:nvPr>
        </p:nvSpPr>
        <p:spPr>
          <a:xfrm>
            <a:off x="609600" y="3462867"/>
            <a:ext cx="10995949" cy="1905000"/>
          </a:xfrm>
        </p:spPr>
        <p:txBody>
          <a:bodyPr>
            <a:normAutofit/>
          </a:bodyPr>
          <a:lstStyle/>
          <a:p>
            <a:pPr lvl="0"/>
            <a:r>
              <a:rPr lang="en-US" b="1" dirty="0">
                <a:solidFill>
                  <a:srgbClr val="8C2332"/>
                </a:solidFill>
              </a:rPr>
              <a:t>Moderator: </a:t>
            </a:r>
            <a:r>
              <a:rPr lang="en-US" b="1" dirty="0"/>
              <a:t>Cynthia Curtis</a:t>
            </a:r>
            <a:r>
              <a:rPr lang="en-US" dirty="0"/>
              <a:t>, Senior Vice President, Sustainability Stakeholder Engagement, </a:t>
            </a:r>
            <a:r>
              <a:rPr lang="en-US" dirty="0" smtClean="0"/>
              <a:t>JLL</a:t>
            </a:r>
          </a:p>
          <a:p>
            <a:r>
              <a:rPr lang="en-US" b="1" dirty="0"/>
              <a:t>Mark J. </a:t>
            </a:r>
            <a:r>
              <a:rPr lang="en-US" b="1" dirty="0" err="1"/>
              <a:t>Ohringer</a:t>
            </a:r>
            <a:r>
              <a:rPr lang="en-US" dirty="0"/>
              <a:t>, Executive Vice President, Global General Counsel and Corporate Secretary, JLL</a:t>
            </a:r>
          </a:p>
          <a:p>
            <a:endParaRPr lang="en-US" dirty="0"/>
          </a:p>
        </p:txBody>
      </p:sp>
    </p:spTree>
    <p:extLst>
      <p:ext uri="{BB962C8B-B14F-4D97-AF65-F5344CB8AC3E}">
        <p14:creationId xmlns:p14="http://schemas.microsoft.com/office/powerpoint/2010/main" val="219716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grpSp>
        <p:nvGrpSpPr>
          <p:cNvPr id="103" name="Group 102"/>
          <p:cNvGrpSpPr/>
          <p:nvPr/>
        </p:nvGrpSpPr>
        <p:grpSpPr>
          <a:xfrm>
            <a:off x="3574759" y="1664423"/>
            <a:ext cx="4484618" cy="4509094"/>
            <a:chOff x="5413829" y="3608388"/>
            <a:chExt cx="3781425" cy="3802063"/>
          </a:xfrm>
        </p:grpSpPr>
        <p:sp>
          <p:nvSpPr>
            <p:cNvPr id="91" name="Freeform 17"/>
            <p:cNvSpPr>
              <a:spLocks/>
            </p:cNvSpPr>
            <p:nvPr/>
          </p:nvSpPr>
          <p:spPr bwMode="auto">
            <a:xfrm>
              <a:off x="5413829" y="3608388"/>
              <a:ext cx="3781425" cy="3802063"/>
            </a:xfrm>
            <a:custGeom>
              <a:avLst/>
              <a:gdLst>
                <a:gd name="T0" fmla="*/ 857 w 893"/>
                <a:gd name="T1" fmla="*/ 507 h 894"/>
                <a:gd name="T2" fmla="*/ 496 w 893"/>
                <a:gd name="T3" fmla="*/ 860 h 894"/>
                <a:gd name="T4" fmla="*/ 370 w 893"/>
                <a:gd name="T5" fmla="*/ 858 h 894"/>
                <a:gd name="T6" fmla="*/ 34 w 893"/>
                <a:gd name="T7" fmla="*/ 515 h 894"/>
                <a:gd name="T8" fmla="*/ 36 w 893"/>
                <a:gd name="T9" fmla="*/ 388 h 894"/>
                <a:gd name="T10" fmla="*/ 398 w 893"/>
                <a:gd name="T11" fmla="*/ 34 h 894"/>
                <a:gd name="T12" fmla="*/ 523 w 893"/>
                <a:gd name="T13" fmla="*/ 36 h 894"/>
                <a:gd name="T14" fmla="*/ 858 w 893"/>
                <a:gd name="T15" fmla="*/ 380 h 894"/>
                <a:gd name="T16" fmla="*/ 857 w 893"/>
                <a:gd name="T17" fmla="*/ 50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4">
                  <a:moveTo>
                    <a:pt x="857" y="507"/>
                  </a:moveTo>
                  <a:cubicBezTo>
                    <a:pt x="496" y="860"/>
                    <a:pt x="496" y="860"/>
                    <a:pt x="496" y="860"/>
                  </a:cubicBezTo>
                  <a:cubicBezTo>
                    <a:pt x="461" y="894"/>
                    <a:pt x="404" y="893"/>
                    <a:pt x="370" y="858"/>
                  </a:cubicBezTo>
                  <a:cubicBezTo>
                    <a:pt x="34" y="515"/>
                    <a:pt x="34" y="515"/>
                    <a:pt x="34" y="515"/>
                  </a:cubicBezTo>
                  <a:cubicBezTo>
                    <a:pt x="0" y="479"/>
                    <a:pt x="1" y="422"/>
                    <a:pt x="36" y="388"/>
                  </a:cubicBezTo>
                  <a:cubicBezTo>
                    <a:pt x="398" y="34"/>
                    <a:pt x="398" y="34"/>
                    <a:pt x="398" y="34"/>
                  </a:cubicBezTo>
                  <a:cubicBezTo>
                    <a:pt x="433" y="0"/>
                    <a:pt x="489" y="1"/>
                    <a:pt x="523" y="36"/>
                  </a:cubicBezTo>
                  <a:cubicBezTo>
                    <a:pt x="858" y="380"/>
                    <a:pt x="858" y="380"/>
                    <a:pt x="858" y="380"/>
                  </a:cubicBezTo>
                  <a:cubicBezTo>
                    <a:pt x="893" y="415"/>
                    <a:pt x="892" y="473"/>
                    <a:pt x="857" y="507"/>
                  </a:cubicBezTo>
                  <a:close/>
                </a:path>
              </a:pathLst>
            </a:custGeom>
            <a:solidFill>
              <a:srgbClr val="F6D1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92" name="Freeform 18"/>
            <p:cNvSpPr>
              <a:spLocks/>
            </p:cNvSpPr>
            <p:nvPr/>
          </p:nvSpPr>
          <p:spPr bwMode="auto">
            <a:xfrm>
              <a:off x="5413829" y="3608388"/>
              <a:ext cx="3781425" cy="3802063"/>
            </a:xfrm>
            <a:custGeom>
              <a:avLst/>
              <a:gdLst>
                <a:gd name="T0" fmla="*/ 857 w 893"/>
                <a:gd name="T1" fmla="*/ 507 h 894"/>
                <a:gd name="T2" fmla="*/ 496 w 893"/>
                <a:gd name="T3" fmla="*/ 860 h 894"/>
                <a:gd name="T4" fmla="*/ 370 w 893"/>
                <a:gd name="T5" fmla="*/ 858 h 894"/>
                <a:gd name="T6" fmla="*/ 34 w 893"/>
                <a:gd name="T7" fmla="*/ 515 h 894"/>
                <a:gd name="T8" fmla="*/ 36 w 893"/>
                <a:gd name="T9" fmla="*/ 388 h 894"/>
                <a:gd name="T10" fmla="*/ 398 w 893"/>
                <a:gd name="T11" fmla="*/ 34 h 894"/>
                <a:gd name="T12" fmla="*/ 523 w 893"/>
                <a:gd name="T13" fmla="*/ 36 h 894"/>
                <a:gd name="T14" fmla="*/ 858 w 893"/>
                <a:gd name="T15" fmla="*/ 380 h 894"/>
                <a:gd name="T16" fmla="*/ 857 w 893"/>
                <a:gd name="T17" fmla="*/ 50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4">
                  <a:moveTo>
                    <a:pt x="857" y="507"/>
                  </a:moveTo>
                  <a:cubicBezTo>
                    <a:pt x="496" y="860"/>
                    <a:pt x="496" y="860"/>
                    <a:pt x="496" y="860"/>
                  </a:cubicBezTo>
                  <a:cubicBezTo>
                    <a:pt x="461" y="894"/>
                    <a:pt x="404" y="893"/>
                    <a:pt x="370" y="858"/>
                  </a:cubicBezTo>
                  <a:cubicBezTo>
                    <a:pt x="34" y="515"/>
                    <a:pt x="34" y="515"/>
                    <a:pt x="34" y="515"/>
                  </a:cubicBezTo>
                  <a:cubicBezTo>
                    <a:pt x="0" y="479"/>
                    <a:pt x="1" y="422"/>
                    <a:pt x="36" y="388"/>
                  </a:cubicBezTo>
                  <a:cubicBezTo>
                    <a:pt x="398" y="34"/>
                    <a:pt x="398" y="34"/>
                    <a:pt x="398" y="34"/>
                  </a:cubicBezTo>
                  <a:cubicBezTo>
                    <a:pt x="433" y="0"/>
                    <a:pt x="489" y="1"/>
                    <a:pt x="523" y="36"/>
                  </a:cubicBezTo>
                  <a:cubicBezTo>
                    <a:pt x="858" y="380"/>
                    <a:pt x="858" y="380"/>
                    <a:pt x="858" y="380"/>
                  </a:cubicBezTo>
                  <a:cubicBezTo>
                    <a:pt x="893" y="415"/>
                    <a:pt x="892" y="473"/>
                    <a:pt x="857" y="507"/>
                  </a:cubicBezTo>
                  <a:close/>
                </a:path>
              </a:pathLst>
            </a:custGeom>
            <a:noFill/>
            <a:ln w="1174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100" name="Group 99"/>
            <p:cNvGrpSpPr/>
            <p:nvPr/>
          </p:nvGrpSpPr>
          <p:grpSpPr>
            <a:xfrm>
              <a:off x="6662287" y="4133511"/>
              <a:ext cx="1177969" cy="2796383"/>
              <a:chOff x="2999646" y="5534818"/>
              <a:chExt cx="1265238" cy="3003552"/>
            </a:xfrm>
          </p:grpSpPr>
          <p:sp>
            <p:nvSpPr>
              <p:cNvPr id="33" name="Freeform 7"/>
              <p:cNvSpPr>
                <a:spLocks/>
              </p:cNvSpPr>
              <p:nvPr/>
            </p:nvSpPr>
            <p:spPr bwMode="auto">
              <a:xfrm>
                <a:off x="3397250" y="5534818"/>
                <a:ext cx="774700" cy="574675"/>
              </a:xfrm>
              <a:custGeom>
                <a:avLst/>
                <a:gdLst>
                  <a:gd name="T0" fmla="*/ 219 w 488"/>
                  <a:gd name="T1" fmla="*/ 0 h 362"/>
                  <a:gd name="T2" fmla="*/ 0 w 488"/>
                  <a:gd name="T3" fmla="*/ 362 h 362"/>
                  <a:gd name="T4" fmla="*/ 488 w 488"/>
                  <a:gd name="T5" fmla="*/ 349 h 362"/>
                  <a:gd name="T6" fmla="*/ 219 w 488"/>
                  <a:gd name="T7" fmla="*/ 0 h 362"/>
                </a:gdLst>
                <a:ahLst/>
                <a:cxnLst>
                  <a:cxn ang="0">
                    <a:pos x="T0" y="T1"/>
                  </a:cxn>
                  <a:cxn ang="0">
                    <a:pos x="T2" y="T3"/>
                  </a:cxn>
                  <a:cxn ang="0">
                    <a:pos x="T4" y="T5"/>
                  </a:cxn>
                  <a:cxn ang="0">
                    <a:pos x="T6" y="T7"/>
                  </a:cxn>
                </a:cxnLst>
                <a:rect l="0" t="0" r="r" b="b"/>
                <a:pathLst>
                  <a:path w="488" h="362">
                    <a:moveTo>
                      <a:pt x="219" y="0"/>
                    </a:moveTo>
                    <a:lnTo>
                      <a:pt x="0" y="362"/>
                    </a:lnTo>
                    <a:lnTo>
                      <a:pt x="488" y="349"/>
                    </a:lnTo>
                    <a:lnTo>
                      <a:pt x="219" y="0"/>
                    </a:lnTo>
                    <a:close/>
                  </a:path>
                </a:pathLst>
              </a:custGeom>
              <a:solidFill>
                <a:srgbClr val="000000"/>
              </a:solidFill>
              <a:ln w="3222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 name="Freeform 8"/>
              <p:cNvSpPr>
                <a:spLocks/>
              </p:cNvSpPr>
              <p:nvPr/>
            </p:nvSpPr>
            <p:spPr bwMode="auto">
              <a:xfrm>
                <a:off x="2999646" y="6066631"/>
                <a:ext cx="1265238" cy="2471739"/>
              </a:xfrm>
              <a:custGeom>
                <a:avLst/>
                <a:gdLst>
                  <a:gd name="T0" fmla="*/ 172 w 299"/>
                  <a:gd name="T1" fmla="*/ 581 h 581"/>
                  <a:gd name="T2" fmla="*/ 172 w 299"/>
                  <a:gd name="T3" fmla="*/ 480 h 581"/>
                  <a:gd name="T4" fmla="*/ 149 w 299"/>
                  <a:gd name="T5" fmla="*/ 275 h 581"/>
                  <a:gd name="T6" fmla="*/ 289 w 299"/>
                  <a:gd name="T7" fmla="*/ 191 h 581"/>
                  <a:gd name="T8" fmla="*/ 262 w 299"/>
                  <a:gd name="T9" fmla="*/ 119 h 581"/>
                  <a:gd name="T10" fmla="*/ 175 w 299"/>
                  <a:gd name="T11" fmla="*/ 0 h 581"/>
                </a:gdLst>
                <a:ahLst/>
                <a:cxnLst>
                  <a:cxn ang="0">
                    <a:pos x="T0" y="T1"/>
                  </a:cxn>
                  <a:cxn ang="0">
                    <a:pos x="T2" y="T3"/>
                  </a:cxn>
                  <a:cxn ang="0">
                    <a:pos x="T4" y="T5"/>
                  </a:cxn>
                  <a:cxn ang="0">
                    <a:pos x="T6" y="T7"/>
                  </a:cxn>
                  <a:cxn ang="0">
                    <a:pos x="T8" y="T9"/>
                  </a:cxn>
                  <a:cxn ang="0">
                    <a:pos x="T10" y="T11"/>
                  </a:cxn>
                </a:cxnLst>
                <a:rect l="0" t="0" r="r" b="b"/>
                <a:pathLst>
                  <a:path w="299" h="581">
                    <a:moveTo>
                      <a:pt x="172" y="581"/>
                    </a:moveTo>
                    <a:cubicBezTo>
                      <a:pt x="172" y="480"/>
                      <a:pt x="172" y="480"/>
                      <a:pt x="172" y="480"/>
                    </a:cubicBezTo>
                    <a:cubicBezTo>
                      <a:pt x="172" y="480"/>
                      <a:pt x="0" y="335"/>
                      <a:pt x="149" y="275"/>
                    </a:cubicBezTo>
                    <a:cubicBezTo>
                      <a:pt x="149" y="275"/>
                      <a:pt x="275" y="246"/>
                      <a:pt x="289" y="191"/>
                    </a:cubicBezTo>
                    <a:cubicBezTo>
                      <a:pt x="289" y="191"/>
                      <a:pt x="299" y="144"/>
                      <a:pt x="262" y="119"/>
                    </a:cubicBezTo>
                    <a:cubicBezTo>
                      <a:pt x="262" y="119"/>
                      <a:pt x="166" y="81"/>
                      <a:pt x="175" y="0"/>
                    </a:cubicBezTo>
                  </a:path>
                </a:pathLst>
              </a:custGeom>
              <a:noFill/>
              <a:ln w="3381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sp>
        <p:nvSpPr>
          <p:cNvPr id="2" name="Footer Placeholder 1"/>
          <p:cNvSpPr>
            <a:spLocks noGrp="1"/>
          </p:cNvSpPr>
          <p:nvPr>
            <p:ph type="ftr" sz="quarter" idx="3"/>
          </p:nvPr>
        </p:nvSpPr>
        <p:spPr/>
        <p:txBody>
          <a:bodyPr/>
          <a:lstStyle/>
          <a:p>
            <a:pPr>
              <a:defRPr/>
            </a:pPr>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pPr>
              <a:defRPr/>
            </a:pPr>
            <a:fld id="{E0096207-DBD9-AC41-BD6C-8097A31BF105}" type="slidenum">
              <a:rPr lang="en-GB" smtClean="0">
                <a:solidFill>
                  <a:srgbClr val="000000"/>
                </a:solidFill>
              </a:rPr>
              <a:pPr>
                <a:defRPr/>
              </a:pPr>
              <a:t>10</a:t>
            </a:fld>
            <a:endParaRPr lang="en-GB" dirty="0">
              <a:solidFill>
                <a:srgbClr val="000000"/>
              </a:solidFill>
            </a:endParaRPr>
          </a:p>
        </p:txBody>
      </p:sp>
      <p:sp>
        <p:nvSpPr>
          <p:cNvPr id="6" name="Text Placeholder 5"/>
          <p:cNvSpPr>
            <a:spLocks noGrp="1"/>
          </p:cNvSpPr>
          <p:nvPr>
            <p:ph type="body" sz="quarter" idx="33"/>
          </p:nvPr>
        </p:nvSpPr>
        <p:spPr/>
        <p:txBody>
          <a:bodyPr/>
          <a:lstStyle/>
          <a:p>
            <a:r>
              <a:rPr lang="en-US" dirty="0" smtClean="0"/>
              <a:t>Our vision….</a:t>
            </a:r>
            <a:endParaRPr lang="en-US" dirty="0"/>
          </a:p>
        </p:txBody>
      </p:sp>
      <p:grpSp>
        <p:nvGrpSpPr>
          <p:cNvPr id="54" name="Group 53"/>
          <p:cNvGrpSpPr/>
          <p:nvPr/>
        </p:nvGrpSpPr>
        <p:grpSpPr>
          <a:xfrm>
            <a:off x="3371426" y="1457325"/>
            <a:ext cx="4891284" cy="4923290"/>
            <a:chOff x="8667750" y="1600200"/>
            <a:chExt cx="4124325" cy="4151313"/>
          </a:xfrm>
        </p:grpSpPr>
        <p:sp>
          <p:nvSpPr>
            <p:cNvPr id="41" name="Freeform 15"/>
            <p:cNvSpPr>
              <a:spLocks/>
            </p:cNvSpPr>
            <p:nvPr/>
          </p:nvSpPr>
          <p:spPr bwMode="auto">
            <a:xfrm>
              <a:off x="8667750" y="1600200"/>
              <a:ext cx="4124325" cy="4151313"/>
            </a:xfrm>
            <a:custGeom>
              <a:avLst/>
              <a:gdLst>
                <a:gd name="T0" fmla="*/ 928 w 974"/>
                <a:gd name="T1" fmla="*/ 567 h 976"/>
                <a:gd name="T2" fmla="*/ 559 w 974"/>
                <a:gd name="T3" fmla="*/ 928 h 976"/>
                <a:gd name="T4" fmla="*/ 382 w 974"/>
                <a:gd name="T5" fmla="*/ 926 h 976"/>
                <a:gd name="T6" fmla="*/ 49 w 974"/>
                <a:gd name="T7" fmla="*/ 584 h 976"/>
                <a:gd name="T8" fmla="*/ 51 w 974"/>
                <a:gd name="T9" fmla="*/ 408 h 976"/>
                <a:gd name="T10" fmla="*/ 427 w 974"/>
                <a:gd name="T11" fmla="*/ 40 h 976"/>
                <a:gd name="T12" fmla="*/ 574 w 974"/>
                <a:gd name="T13" fmla="*/ 42 h 976"/>
                <a:gd name="T14" fmla="*/ 930 w 974"/>
                <a:gd name="T15" fmla="*/ 406 h 976"/>
                <a:gd name="T16" fmla="*/ 928 w 974"/>
                <a:gd name="T17" fmla="*/ 567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976">
                  <a:moveTo>
                    <a:pt x="928" y="567"/>
                  </a:moveTo>
                  <a:cubicBezTo>
                    <a:pt x="559" y="928"/>
                    <a:pt x="559" y="928"/>
                    <a:pt x="559" y="928"/>
                  </a:cubicBezTo>
                  <a:cubicBezTo>
                    <a:pt x="510" y="976"/>
                    <a:pt x="430" y="975"/>
                    <a:pt x="382" y="926"/>
                  </a:cubicBezTo>
                  <a:cubicBezTo>
                    <a:pt x="49" y="584"/>
                    <a:pt x="49" y="584"/>
                    <a:pt x="49" y="584"/>
                  </a:cubicBezTo>
                  <a:cubicBezTo>
                    <a:pt x="0" y="535"/>
                    <a:pt x="1" y="456"/>
                    <a:pt x="51" y="408"/>
                  </a:cubicBezTo>
                  <a:cubicBezTo>
                    <a:pt x="427" y="40"/>
                    <a:pt x="427" y="40"/>
                    <a:pt x="427" y="40"/>
                  </a:cubicBezTo>
                  <a:cubicBezTo>
                    <a:pt x="468" y="0"/>
                    <a:pt x="534" y="1"/>
                    <a:pt x="574" y="42"/>
                  </a:cubicBezTo>
                  <a:cubicBezTo>
                    <a:pt x="930" y="406"/>
                    <a:pt x="930" y="406"/>
                    <a:pt x="930" y="406"/>
                  </a:cubicBezTo>
                  <a:cubicBezTo>
                    <a:pt x="974" y="451"/>
                    <a:pt x="973" y="524"/>
                    <a:pt x="928" y="567"/>
                  </a:cubicBezTo>
                  <a:close/>
                </a:path>
              </a:pathLst>
            </a:custGeom>
            <a:solidFill>
              <a:srgbClr val="F6D1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2" name="Freeform 16"/>
            <p:cNvSpPr>
              <a:spLocks/>
            </p:cNvSpPr>
            <p:nvPr/>
          </p:nvSpPr>
          <p:spPr bwMode="auto">
            <a:xfrm>
              <a:off x="8667750" y="1600200"/>
              <a:ext cx="4124325" cy="4151313"/>
            </a:xfrm>
            <a:custGeom>
              <a:avLst/>
              <a:gdLst>
                <a:gd name="T0" fmla="*/ 928 w 974"/>
                <a:gd name="T1" fmla="*/ 567 h 976"/>
                <a:gd name="T2" fmla="*/ 559 w 974"/>
                <a:gd name="T3" fmla="*/ 928 h 976"/>
                <a:gd name="T4" fmla="*/ 382 w 974"/>
                <a:gd name="T5" fmla="*/ 926 h 976"/>
                <a:gd name="T6" fmla="*/ 49 w 974"/>
                <a:gd name="T7" fmla="*/ 584 h 976"/>
                <a:gd name="T8" fmla="*/ 51 w 974"/>
                <a:gd name="T9" fmla="*/ 408 h 976"/>
                <a:gd name="T10" fmla="*/ 427 w 974"/>
                <a:gd name="T11" fmla="*/ 40 h 976"/>
                <a:gd name="T12" fmla="*/ 574 w 974"/>
                <a:gd name="T13" fmla="*/ 42 h 976"/>
                <a:gd name="T14" fmla="*/ 930 w 974"/>
                <a:gd name="T15" fmla="*/ 406 h 976"/>
                <a:gd name="T16" fmla="*/ 928 w 974"/>
                <a:gd name="T17" fmla="*/ 567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976">
                  <a:moveTo>
                    <a:pt x="928" y="567"/>
                  </a:moveTo>
                  <a:cubicBezTo>
                    <a:pt x="559" y="928"/>
                    <a:pt x="559" y="928"/>
                    <a:pt x="559" y="928"/>
                  </a:cubicBezTo>
                  <a:cubicBezTo>
                    <a:pt x="510" y="976"/>
                    <a:pt x="430" y="975"/>
                    <a:pt x="382" y="926"/>
                  </a:cubicBezTo>
                  <a:cubicBezTo>
                    <a:pt x="49" y="584"/>
                    <a:pt x="49" y="584"/>
                    <a:pt x="49" y="584"/>
                  </a:cubicBezTo>
                  <a:cubicBezTo>
                    <a:pt x="0" y="535"/>
                    <a:pt x="1" y="456"/>
                    <a:pt x="51" y="408"/>
                  </a:cubicBezTo>
                  <a:cubicBezTo>
                    <a:pt x="427" y="40"/>
                    <a:pt x="427" y="40"/>
                    <a:pt x="427" y="40"/>
                  </a:cubicBezTo>
                  <a:cubicBezTo>
                    <a:pt x="468" y="0"/>
                    <a:pt x="534" y="1"/>
                    <a:pt x="574" y="42"/>
                  </a:cubicBezTo>
                  <a:cubicBezTo>
                    <a:pt x="930" y="406"/>
                    <a:pt x="930" y="406"/>
                    <a:pt x="930" y="406"/>
                  </a:cubicBezTo>
                  <a:cubicBezTo>
                    <a:pt x="974" y="451"/>
                    <a:pt x="973" y="524"/>
                    <a:pt x="928" y="567"/>
                  </a:cubicBezTo>
                  <a:close/>
                </a:path>
              </a:pathLst>
            </a:custGeom>
            <a:noFill/>
            <a:ln w="333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3" name="Freeform 17"/>
            <p:cNvSpPr>
              <a:spLocks/>
            </p:cNvSpPr>
            <p:nvPr/>
          </p:nvSpPr>
          <p:spPr bwMode="auto">
            <a:xfrm>
              <a:off x="8832850" y="1787525"/>
              <a:ext cx="3781425" cy="3802063"/>
            </a:xfrm>
            <a:custGeom>
              <a:avLst/>
              <a:gdLst>
                <a:gd name="T0" fmla="*/ 857 w 893"/>
                <a:gd name="T1" fmla="*/ 507 h 894"/>
                <a:gd name="T2" fmla="*/ 496 w 893"/>
                <a:gd name="T3" fmla="*/ 860 h 894"/>
                <a:gd name="T4" fmla="*/ 370 w 893"/>
                <a:gd name="T5" fmla="*/ 858 h 894"/>
                <a:gd name="T6" fmla="*/ 34 w 893"/>
                <a:gd name="T7" fmla="*/ 515 h 894"/>
                <a:gd name="T8" fmla="*/ 36 w 893"/>
                <a:gd name="T9" fmla="*/ 388 h 894"/>
                <a:gd name="T10" fmla="*/ 398 w 893"/>
                <a:gd name="T11" fmla="*/ 34 h 894"/>
                <a:gd name="T12" fmla="*/ 523 w 893"/>
                <a:gd name="T13" fmla="*/ 36 h 894"/>
                <a:gd name="T14" fmla="*/ 858 w 893"/>
                <a:gd name="T15" fmla="*/ 380 h 894"/>
                <a:gd name="T16" fmla="*/ 857 w 893"/>
                <a:gd name="T17" fmla="*/ 50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4">
                  <a:moveTo>
                    <a:pt x="857" y="507"/>
                  </a:moveTo>
                  <a:cubicBezTo>
                    <a:pt x="496" y="860"/>
                    <a:pt x="496" y="860"/>
                    <a:pt x="496" y="860"/>
                  </a:cubicBezTo>
                  <a:cubicBezTo>
                    <a:pt x="461" y="894"/>
                    <a:pt x="404" y="893"/>
                    <a:pt x="370" y="858"/>
                  </a:cubicBezTo>
                  <a:cubicBezTo>
                    <a:pt x="34" y="515"/>
                    <a:pt x="34" y="515"/>
                    <a:pt x="34" y="515"/>
                  </a:cubicBezTo>
                  <a:cubicBezTo>
                    <a:pt x="0" y="479"/>
                    <a:pt x="1" y="422"/>
                    <a:pt x="36" y="388"/>
                  </a:cubicBezTo>
                  <a:cubicBezTo>
                    <a:pt x="398" y="34"/>
                    <a:pt x="398" y="34"/>
                    <a:pt x="398" y="34"/>
                  </a:cubicBezTo>
                  <a:cubicBezTo>
                    <a:pt x="433" y="0"/>
                    <a:pt x="489" y="1"/>
                    <a:pt x="523" y="36"/>
                  </a:cubicBezTo>
                  <a:cubicBezTo>
                    <a:pt x="858" y="380"/>
                    <a:pt x="858" y="380"/>
                    <a:pt x="858" y="380"/>
                  </a:cubicBezTo>
                  <a:cubicBezTo>
                    <a:pt x="893" y="415"/>
                    <a:pt x="892" y="473"/>
                    <a:pt x="857" y="507"/>
                  </a:cubicBezTo>
                  <a:close/>
                </a:path>
              </a:pathLst>
            </a:custGeom>
            <a:solidFill>
              <a:srgbClr val="F6D1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4" name="Freeform 18"/>
            <p:cNvSpPr>
              <a:spLocks/>
            </p:cNvSpPr>
            <p:nvPr/>
          </p:nvSpPr>
          <p:spPr bwMode="auto">
            <a:xfrm>
              <a:off x="8832850" y="1787525"/>
              <a:ext cx="3781425" cy="3802063"/>
            </a:xfrm>
            <a:custGeom>
              <a:avLst/>
              <a:gdLst>
                <a:gd name="T0" fmla="*/ 857 w 893"/>
                <a:gd name="T1" fmla="*/ 507 h 894"/>
                <a:gd name="T2" fmla="*/ 496 w 893"/>
                <a:gd name="T3" fmla="*/ 860 h 894"/>
                <a:gd name="T4" fmla="*/ 370 w 893"/>
                <a:gd name="T5" fmla="*/ 858 h 894"/>
                <a:gd name="T6" fmla="*/ 34 w 893"/>
                <a:gd name="T7" fmla="*/ 515 h 894"/>
                <a:gd name="T8" fmla="*/ 36 w 893"/>
                <a:gd name="T9" fmla="*/ 388 h 894"/>
                <a:gd name="T10" fmla="*/ 398 w 893"/>
                <a:gd name="T11" fmla="*/ 34 h 894"/>
                <a:gd name="T12" fmla="*/ 523 w 893"/>
                <a:gd name="T13" fmla="*/ 36 h 894"/>
                <a:gd name="T14" fmla="*/ 858 w 893"/>
                <a:gd name="T15" fmla="*/ 380 h 894"/>
                <a:gd name="T16" fmla="*/ 857 w 893"/>
                <a:gd name="T17" fmla="*/ 50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4">
                  <a:moveTo>
                    <a:pt x="857" y="507"/>
                  </a:moveTo>
                  <a:cubicBezTo>
                    <a:pt x="496" y="860"/>
                    <a:pt x="496" y="860"/>
                    <a:pt x="496" y="860"/>
                  </a:cubicBezTo>
                  <a:cubicBezTo>
                    <a:pt x="461" y="894"/>
                    <a:pt x="404" y="893"/>
                    <a:pt x="370" y="858"/>
                  </a:cubicBezTo>
                  <a:cubicBezTo>
                    <a:pt x="34" y="515"/>
                    <a:pt x="34" y="515"/>
                    <a:pt x="34" y="515"/>
                  </a:cubicBezTo>
                  <a:cubicBezTo>
                    <a:pt x="0" y="479"/>
                    <a:pt x="1" y="422"/>
                    <a:pt x="36" y="388"/>
                  </a:cubicBezTo>
                  <a:cubicBezTo>
                    <a:pt x="398" y="34"/>
                    <a:pt x="398" y="34"/>
                    <a:pt x="398" y="34"/>
                  </a:cubicBezTo>
                  <a:cubicBezTo>
                    <a:pt x="433" y="0"/>
                    <a:pt x="489" y="1"/>
                    <a:pt x="523" y="36"/>
                  </a:cubicBezTo>
                  <a:cubicBezTo>
                    <a:pt x="858" y="380"/>
                    <a:pt x="858" y="380"/>
                    <a:pt x="858" y="380"/>
                  </a:cubicBezTo>
                  <a:cubicBezTo>
                    <a:pt x="893" y="415"/>
                    <a:pt x="892" y="473"/>
                    <a:pt x="857" y="507"/>
                  </a:cubicBezTo>
                  <a:close/>
                </a:path>
              </a:pathLst>
            </a:custGeom>
            <a:noFill/>
            <a:ln w="1174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5" name="Freeform 19"/>
            <p:cNvSpPr>
              <a:spLocks/>
            </p:cNvSpPr>
            <p:nvPr/>
          </p:nvSpPr>
          <p:spPr bwMode="auto">
            <a:xfrm>
              <a:off x="9899650" y="2719388"/>
              <a:ext cx="1127125" cy="693738"/>
            </a:xfrm>
            <a:custGeom>
              <a:avLst/>
              <a:gdLst>
                <a:gd name="T0" fmla="*/ 266 w 266"/>
                <a:gd name="T1" fmla="*/ 39 h 163"/>
                <a:gd name="T2" fmla="*/ 0 w 266"/>
                <a:gd name="T3" fmla="*/ 163 h 163"/>
              </a:gdLst>
              <a:ahLst/>
              <a:cxnLst>
                <a:cxn ang="0">
                  <a:pos x="T0" y="T1"/>
                </a:cxn>
                <a:cxn ang="0">
                  <a:pos x="T2" y="T3"/>
                </a:cxn>
              </a:cxnLst>
              <a:rect l="0" t="0" r="r" b="b"/>
              <a:pathLst>
                <a:path w="266" h="163">
                  <a:moveTo>
                    <a:pt x="266" y="39"/>
                  </a:moveTo>
                  <a:cubicBezTo>
                    <a:pt x="158" y="0"/>
                    <a:pt x="39" y="55"/>
                    <a:pt x="0" y="163"/>
                  </a:cubicBezTo>
                </a:path>
              </a:pathLst>
            </a:custGeom>
            <a:noFill/>
            <a:ln w="2540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6" name="Freeform 20"/>
            <p:cNvSpPr>
              <a:spLocks/>
            </p:cNvSpPr>
            <p:nvPr/>
          </p:nvSpPr>
          <p:spPr bwMode="auto">
            <a:xfrm>
              <a:off x="9798050" y="3221038"/>
              <a:ext cx="296863" cy="319088"/>
            </a:xfrm>
            <a:custGeom>
              <a:avLst/>
              <a:gdLst>
                <a:gd name="T0" fmla="*/ 8 w 187"/>
                <a:gd name="T1" fmla="*/ 201 h 201"/>
                <a:gd name="T2" fmla="*/ 187 w 187"/>
                <a:gd name="T3" fmla="*/ 123 h 201"/>
                <a:gd name="T4" fmla="*/ 0 w 187"/>
                <a:gd name="T5" fmla="*/ 0 h 201"/>
                <a:gd name="T6" fmla="*/ 8 w 187"/>
                <a:gd name="T7" fmla="*/ 201 h 201"/>
              </a:gdLst>
              <a:ahLst/>
              <a:cxnLst>
                <a:cxn ang="0">
                  <a:pos x="T0" y="T1"/>
                </a:cxn>
                <a:cxn ang="0">
                  <a:pos x="T2" y="T3"/>
                </a:cxn>
                <a:cxn ang="0">
                  <a:pos x="T4" y="T5"/>
                </a:cxn>
                <a:cxn ang="0">
                  <a:pos x="T6" y="T7"/>
                </a:cxn>
              </a:cxnLst>
              <a:rect l="0" t="0" r="r" b="b"/>
              <a:pathLst>
                <a:path w="187" h="201">
                  <a:moveTo>
                    <a:pt x="8" y="201"/>
                  </a:moveTo>
                  <a:lnTo>
                    <a:pt x="187" y="123"/>
                  </a:lnTo>
                  <a:lnTo>
                    <a:pt x="0" y="0"/>
                  </a:lnTo>
                  <a:lnTo>
                    <a:pt x="8" y="201"/>
                  </a:lnTo>
                  <a:close/>
                </a:path>
              </a:pathLst>
            </a:custGeom>
            <a:solidFill>
              <a:srgbClr val="000000"/>
            </a:solidFill>
            <a:ln w="2540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 name="Freeform 21"/>
            <p:cNvSpPr>
              <a:spLocks/>
            </p:cNvSpPr>
            <p:nvPr/>
          </p:nvSpPr>
          <p:spPr bwMode="auto">
            <a:xfrm>
              <a:off x="9856788" y="3871913"/>
              <a:ext cx="1020763" cy="803275"/>
            </a:xfrm>
            <a:custGeom>
              <a:avLst/>
              <a:gdLst>
                <a:gd name="T0" fmla="*/ 0 w 241"/>
                <a:gd name="T1" fmla="*/ 0 h 189"/>
                <a:gd name="T2" fmla="*/ 241 w 241"/>
                <a:gd name="T3" fmla="*/ 169 h 189"/>
              </a:gdLst>
              <a:ahLst/>
              <a:cxnLst>
                <a:cxn ang="0">
                  <a:pos x="T0" y="T1"/>
                </a:cxn>
                <a:cxn ang="0">
                  <a:pos x="T2" y="T3"/>
                </a:cxn>
              </a:cxnLst>
              <a:rect l="0" t="0" r="r" b="b"/>
              <a:pathLst>
                <a:path w="241" h="189">
                  <a:moveTo>
                    <a:pt x="0" y="0"/>
                  </a:moveTo>
                  <a:cubicBezTo>
                    <a:pt x="20" y="113"/>
                    <a:pt x="128" y="189"/>
                    <a:pt x="241" y="169"/>
                  </a:cubicBezTo>
                </a:path>
              </a:pathLst>
            </a:custGeom>
            <a:noFill/>
            <a:ln w="2540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 name="Freeform 22"/>
            <p:cNvSpPr>
              <a:spLocks/>
            </p:cNvSpPr>
            <p:nvPr/>
          </p:nvSpPr>
          <p:spPr bwMode="auto">
            <a:xfrm>
              <a:off x="10763250" y="4416425"/>
              <a:ext cx="266700" cy="357188"/>
            </a:xfrm>
            <a:custGeom>
              <a:avLst/>
              <a:gdLst>
                <a:gd name="T0" fmla="*/ 168 w 168"/>
                <a:gd name="T1" fmla="*/ 115 h 225"/>
                <a:gd name="T2" fmla="*/ 14 w 168"/>
                <a:gd name="T3" fmla="*/ 0 h 225"/>
                <a:gd name="T4" fmla="*/ 0 w 168"/>
                <a:gd name="T5" fmla="*/ 225 h 225"/>
                <a:gd name="T6" fmla="*/ 168 w 168"/>
                <a:gd name="T7" fmla="*/ 115 h 225"/>
              </a:gdLst>
              <a:ahLst/>
              <a:cxnLst>
                <a:cxn ang="0">
                  <a:pos x="T0" y="T1"/>
                </a:cxn>
                <a:cxn ang="0">
                  <a:pos x="T2" y="T3"/>
                </a:cxn>
                <a:cxn ang="0">
                  <a:pos x="T4" y="T5"/>
                </a:cxn>
                <a:cxn ang="0">
                  <a:pos x="T6" y="T7"/>
                </a:cxn>
              </a:cxnLst>
              <a:rect l="0" t="0" r="r" b="b"/>
              <a:pathLst>
                <a:path w="168" h="225">
                  <a:moveTo>
                    <a:pt x="168" y="115"/>
                  </a:moveTo>
                  <a:lnTo>
                    <a:pt x="14" y="0"/>
                  </a:lnTo>
                  <a:lnTo>
                    <a:pt x="0" y="225"/>
                  </a:lnTo>
                  <a:lnTo>
                    <a:pt x="168" y="115"/>
                  </a:lnTo>
                  <a:close/>
                </a:path>
              </a:pathLst>
            </a:custGeom>
            <a:solidFill>
              <a:srgbClr val="000000"/>
            </a:solidFill>
            <a:ln w="2540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 name="Freeform 23"/>
            <p:cNvSpPr>
              <a:spLocks/>
            </p:cNvSpPr>
            <p:nvPr/>
          </p:nvSpPr>
          <p:spPr bwMode="auto">
            <a:xfrm>
              <a:off x="11293475" y="3149600"/>
              <a:ext cx="422275" cy="1246188"/>
            </a:xfrm>
            <a:custGeom>
              <a:avLst/>
              <a:gdLst>
                <a:gd name="T0" fmla="*/ 0 w 100"/>
                <a:gd name="T1" fmla="*/ 293 h 293"/>
                <a:gd name="T2" fmla="*/ 26 w 100"/>
                <a:gd name="T3" fmla="*/ 0 h 293"/>
              </a:gdLst>
              <a:ahLst/>
              <a:cxnLst>
                <a:cxn ang="0">
                  <a:pos x="T0" y="T1"/>
                </a:cxn>
                <a:cxn ang="0">
                  <a:pos x="T2" y="T3"/>
                </a:cxn>
              </a:cxnLst>
              <a:rect l="0" t="0" r="r" b="b"/>
              <a:pathLst>
                <a:path w="100" h="293">
                  <a:moveTo>
                    <a:pt x="0" y="293"/>
                  </a:moveTo>
                  <a:cubicBezTo>
                    <a:pt x="88" y="219"/>
                    <a:pt x="100" y="88"/>
                    <a:pt x="26" y="0"/>
                  </a:cubicBezTo>
                </a:path>
              </a:pathLst>
            </a:custGeom>
            <a:noFill/>
            <a:ln w="2540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 name="Freeform 24"/>
            <p:cNvSpPr>
              <a:spLocks/>
            </p:cNvSpPr>
            <p:nvPr/>
          </p:nvSpPr>
          <p:spPr bwMode="auto">
            <a:xfrm>
              <a:off x="11301413" y="3008313"/>
              <a:ext cx="317500" cy="306388"/>
            </a:xfrm>
            <a:custGeom>
              <a:avLst/>
              <a:gdLst>
                <a:gd name="T0" fmla="*/ 21 w 200"/>
                <a:gd name="T1" fmla="*/ 0 h 193"/>
                <a:gd name="T2" fmla="*/ 0 w 200"/>
                <a:gd name="T3" fmla="*/ 193 h 193"/>
                <a:gd name="T4" fmla="*/ 200 w 200"/>
                <a:gd name="T5" fmla="*/ 94 h 193"/>
                <a:gd name="T6" fmla="*/ 21 w 200"/>
                <a:gd name="T7" fmla="*/ 0 h 193"/>
              </a:gdLst>
              <a:ahLst/>
              <a:cxnLst>
                <a:cxn ang="0">
                  <a:pos x="T0" y="T1"/>
                </a:cxn>
                <a:cxn ang="0">
                  <a:pos x="T2" y="T3"/>
                </a:cxn>
                <a:cxn ang="0">
                  <a:pos x="T4" y="T5"/>
                </a:cxn>
                <a:cxn ang="0">
                  <a:pos x="T6" y="T7"/>
                </a:cxn>
              </a:cxnLst>
              <a:rect l="0" t="0" r="r" b="b"/>
              <a:pathLst>
                <a:path w="200" h="193">
                  <a:moveTo>
                    <a:pt x="21" y="0"/>
                  </a:moveTo>
                  <a:lnTo>
                    <a:pt x="0" y="193"/>
                  </a:lnTo>
                  <a:lnTo>
                    <a:pt x="200" y="94"/>
                  </a:lnTo>
                  <a:lnTo>
                    <a:pt x="21" y="0"/>
                  </a:lnTo>
                  <a:close/>
                </a:path>
              </a:pathLst>
            </a:custGeom>
            <a:solidFill>
              <a:srgbClr val="000000"/>
            </a:solidFill>
            <a:ln w="2540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06" name="Group 105"/>
          <p:cNvGrpSpPr/>
          <p:nvPr/>
        </p:nvGrpSpPr>
        <p:grpSpPr>
          <a:xfrm>
            <a:off x="3371426" y="1457325"/>
            <a:ext cx="4891284" cy="4923290"/>
            <a:chOff x="4367599" y="1600200"/>
            <a:chExt cx="4124325" cy="4151313"/>
          </a:xfrm>
        </p:grpSpPr>
        <p:sp>
          <p:nvSpPr>
            <p:cNvPr id="107" name="Freeform 15"/>
            <p:cNvSpPr>
              <a:spLocks/>
            </p:cNvSpPr>
            <p:nvPr/>
          </p:nvSpPr>
          <p:spPr bwMode="auto">
            <a:xfrm>
              <a:off x="4367599" y="1600200"/>
              <a:ext cx="4124325" cy="4151313"/>
            </a:xfrm>
            <a:custGeom>
              <a:avLst/>
              <a:gdLst>
                <a:gd name="T0" fmla="*/ 928 w 974"/>
                <a:gd name="T1" fmla="*/ 567 h 976"/>
                <a:gd name="T2" fmla="*/ 559 w 974"/>
                <a:gd name="T3" fmla="*/ 928 h 976"/>
                <a:gd name="T4" fmla="*/ 382 w 974"/>
                <a:gd name="T5" fmla="*/ 926 h 976"/>
                <a:gd name="T6" fmla="*/ 49 w 974"/>
                <a:gd name="T7" fmla="*/ 584 h 976"/>
                <a:gd name="T8" fmla="*/ 51 w 974"/>
                <a:gd name="T9" fmla="*/ 408 h 976"/>
                <a:gd name="T10" fmla="*/ 427 w 974"/>
                <a:gd name="T11" fmla="*/ 40 h 976"/>
                <a:gd name="T12" fmla="*/ 574 w 974"/>
                <a:gd name="T13" fmla="*/ 42 h 976"/>
                <a:gd name="T14" fmla="*/ 930 w 974"/>
                <a:gd name="T15" fmla="*/ 406 h 976"/>
                <a:gd name="T16" fmla="*/ 928 w 974"/>
                <a:gd name="T17" fmla="*/ 567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4" h="976">
                  <a:moveTo>
                    <a:pt x="928" y="567"/>
                  </a:moveTo>
                  <a:cubicBezTo>
                    <a:pt x="559" y="928"/>
                    <a:pt x="559" y="928"/>
                    <a:pt x="559" y="928"/>
                  </a:cubicBezTo>
                  <a:cubicBezTo>
                    <a:pt x="510" y="976"/>
                    <a:pt x="430" y="975"/>
                    <a:pt x="382" y="926"/>
                  </a:cubicBezTo>
                  <a:cubicBezTo>
                    <a:pt x="49" y="584"/>
                    <a:pt x="49" y="584"/>
                    <a:pt x="49" y="584"/>
                  </a:cubicBezTo>
                  <a:cubicBezTo>
                    <a:pt x="0" y="535"/>
                    <a:pt x="1" y="456"/>
                    <a:pt x="51" y="408"/>
                  </a:cubicBezTo>
                  <a:cubicBezTo>
                    <a:pt x="427" y="40"/>
                    <a:pt x="427" y="40"/>
                    <a:pt x="427" y="40"/>
                  </a:cubicBezTo>
                  <a:cubicBezTo>
                    <a:pt x="468" y="0"/>
                    <a:pt x="534" y="1"/>
                    <a:pt x="574" y="42"/>
                  </a:cubicBezTo>
                  <a:cubicBezTo>
                    <a:pt x="930" y="406"/>
                    <a:pt x="930" y="406"/>
                    <a:pt x="930" y="406"/>
                  </a:cubicBezTo>
                  <a:cubicBezTo>
                    <a:pt x="974" y="451"/>
                    <a:pt x="973" y="524"/>
                    <a:pt x="928" y="567"/>
                  </a:cubicBezTo>
                  <a:close/>
                </a:path>
              </a:pathLst>
            </a:custGeom>
            <a:solidFill>
              <a:srgbClr val="F6D1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8" name="Freeform 17"/>
            <p:cNvSpPr>
              <a:spLocks/>
            </p:cNvSpPr>
            <p:nvPr/>
          </p:nvSpPr>
          <p:spPr bwMode="auto">
            <a:xfrm>
              <a:off x="4532699" y="1787525"/>
              <a:ext cx="3781425" cy="3802063"/>
            </a:xfrm>
            <a:custGeom>
              <a:avLst/>
              <a:gdLst>
                <a:gd name="T0" fmla="*/ 857 w 893"/>
                <a:gd name="T1" fmla="*/ 507 h 894"/>
                <a:gd name="T2" fmla="*/ 496 w 893"/>
                <a:gd name="T3" fmla="*/ 860 h 894"/>
                <a:gd name="T4" fmla="*/ 370 w 893"/>
                <a:gd name="T5" fmla="*/ 858 h 894"/>
                <a:gd name="T6" fmla="*/ 34 w 893"/>
                <a:gd name="T7" fmla="*/ 515 h 894"/>
                <a:gd name="T8" fmla="*/ 36 w 893"/>
                <a:gd name="T9" fmla="*/ 388 h 894"/>
                <a:gd name="T10" fmla="*/ 398 w 893"/>
                <a:gd name="T11" fmla="*/ 34 h 894"/>
                <a:gd name="T12" fmla="*/ 523 w 893"/>
                <a:gd name="T13" fmla="*/ 36 h 894"/>
                <a:gd name="T14" fmla="*/ 858 w 893"/>
                <a:gd name="T15" fmla="*/ 380 h 894"/>
                <a:gd name="T16" fmla="*/ 857 w 893"/>
                <a:gd name="T17" fmla="*/ 50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4">
                  <a:moveTo>
                    <a:pt x="857" y="507"/>
                  </a:moveTo>
                  <a:cubicBezTo>
                    <a:pt x="496" y="860"/>
                    <a:pt x="496" y="860"/>
                    <a:pt x="496" y="860"/>
                  </a:cubicBezTo>
                  <a:cubicBezTo>
                    <a:pt x="461" y="894"/>
                    <a:pt x="404" y="893"/>
                    <a:pt x="370" y="858"/>
                  </a:cubicBezTo>
                  <a:cubicBezTo>
                    <a:pt x="34" y="515"/>
                    <a:pt x="34" y="515"/>
                    <a:pt x="34" y="515"/>
                  </a:cubicBezTo>
                  <a:cubicBezTo>
                    <a:pt x="0" y="479"/>
                    <a:pt x="1" y="422"/>
                    <a:pt x="36" y="388"/>
                  </a:cubicBezTo>
                  <a:cubicBezTo>
                    <a:pt x="398" y="34"/>
                    <a:pt x="398" y="34"/>
                    <a:pt x="398" y="34"/>
                  </a:cubicBezTo>
                  <a:cubicBezTo>
                    <a:pt x="433" y="0"/>
                    <a:pt x="489" y="1"/>
                    <a:pt x="523" y="36"/>
                  </a:cubicBezTo>
                  <a:cubicBezTo>
                    <a:pt x="858" y="380"/>
                    <a:pt x="858" y="380"/>
                    <a:pt x="858" y="380"/>
                  </a:cubicBezTo>
                  <a:cubicBezTo>
                    <a:pt x="893" y="415"/>
                    <a:pt x="892" y="473"/>
                    <a:pt x="857" y="507"/>
                  </a:cubicBezTo>
                  <a:close/>
                </a:path>
              </a:pathLst>
            </a:custGeom>
            <a:solidFill>
              <a:srgbClr val="F6D1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9" name="Freeform 18"/>
            <p:cNvSpPr>
              <a:spLocks/>
            </p:cNvSpPr>
            <p:nvPr/>
          </p:nvSpPr>
          <p:spPr bwMode="auto">
            <a:xfrm>
              <a:off x="4532699" y="1787525"/>
              <a:ext cx="3781425" cy="3802063"/>
            </a:xfrm>
            <a:custGeom>
              <a:avLst/>
              <a:gdLst>
                <a:gd name="T0" fmla="*/ 857 w 893"/>
                <a:gd name="T1" fmla="*/ 507 h 894"/>
                <a:gd name="T2" fmla="*/ 496 w 893"/>
                <a:gd name="T3" fmla="*/ 860 h 894"/>
                <a:gd name="T4" fmla="*/ 370 w 893"/>
                <a:gd name="T5" fmla="*/ 858 h 894"/>
                <a:gd name="T6" fmla="*/ 34 w 893"/>
                <a:gd name="T7" fmla="*/ 515 h 894"/>
                <a:gd name="T8" fmla="*/ 36 w 893"/>
                <a:gd name="T9" fmla="*/ 388 h 894"/>
                <a:gd name="T10" fmla="*/ 398 w 893"/>
                <a:gd name="T11" fmla="*/ 34 h 894"/>
                <a:gd name="T12" fmla="*/ 523 w 893"/>
                <a:gd name="T13" fmla="*/ 36 h 894"/>
                <a:gd name="T14" fmla="*/ 858 w 893"/>
                <a:gd name="T15" fmla="*/ 380 h 894"/>
                <a:gd name="T16" fmla="*/ 857 w 893"/>
                <a:gd name="T17" fmla="*/ 50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3" h="894">
                  <a:moveTo>
                    <a:pt x="857" y="507"/>
                  </a:moveTo>
                  <a:cubicBezTo>
                    <a:pt x="496" y="860"/>
                    <a:pt x="496" y="860"/>
                    <a:pt x="496" y="860"/>
                  </a:cubicBezTo>
                  <a:cubicBezTo>
                    <a:pt x="461" y="894"/>
                    <a:pt x="404" y="893"/>
                    <a:pt x="370" y="858"/>
                  </a:cubicBezTo>
                  <a:cubicBezTo>
                    <a:pt x="34" y="515"/>
                    <a:pt x="34" y="515"/>
                    <a:pt x="34" y="515"/>
                  </a:cubicBezTo>
                  <a:cubicBezTo>
                    <a:pt x="0" y="479"/>
                    <a:pt x="1" y="422"/>
                    <a:pt x="36" y="388"/>
                  </a:cubicBezTo>
                  <a:cubicBezTo>
                    <a:pt x="398" y="34"/>
                    <a:pt x="398" y="34"/>
                    <a:pt x="398" y="34"/>
                  </a:cubicBezTo>
                  <a:cubicBezTo>
                    <a:pt x="433" y="0"/>
                    <a:pt x="489" y="1"/>
                    <a:pt x="523" y="36"/>
                  </a:cubicBezTo>
                  <a:cubicBezTo>
                    <a:pt x="858" y="380"/>
                    <a:pt x="858" y="380"/>
                    <a:pt x="858" y="380"/>
                  </a:cubicBezTo>
                  <a:cubicBezTo>
                    <a:pt x="893" y="415"/>
                    <a:pt x="892" y="473"/>
                    <a:pt x="857" y="507"/>
                  </a:cubicBezTo>
                  <a:close/>
                </a:path>
              </a:pathLst>
            </a:custGeom>
            <a:noFill/>
            <a:ln w="1174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110" name="Group 109"/>
            <p:cNvGrpSpPr/>
            <p:nvPr/>
          </p:nvGrpSpPr>
          <p:grpSpPr>
            <a:xfrm>
              <a:off x="5775778" y="2497480"/>
              <a:ext cx="1304925" cy="2135188"/>
              <a:chOff x="7466012" y="5676105"/>
              <a:chExt cx="1304925" cy="2135188"/>
            </a:xfrm>
          </p:grpSpPr>
          <p:sp>
            <p:nvSpPr>
              <p:cNvPr id="111" name="Freeform 12"/>
              <p:cNvSpPr>
                <a:spLocks/>
              </p:cNvSpPr>
              <p:nvPr/>
            </p:nvSpPr>
            <p:spPr bwMode="auto">
              <a:xfrm>
                <a:off x="7466012" y="6534943"/>
                <a:ext cx="673100" cy="1276350"/>
              </a:xfrm>
              <a:custGeom>
                <a:avLst/>
                <a:gdLst>
                  <a:gd name="T0" fmla="*/ 0 w 159"/>
                  <a:gd name="T1" fmla="*/ 300 h 300"/>
                  <a:gd name="T2" fmla="*/ 147 w 159"/>
                  <a:gd name="T3" fmla="*/ 0 h 300"/>
                </a:gdLst>
                <a:ahLst/>
                <a:cxnLst>
                  <a:cxn ang="0">
                    <a:pos x="T0" y="T1"/>
                  </a:cxn>
                  <a:cxn ang="0">
                    <a:pos x="T2" y="T3"/>
                  </a:cxn>
                </a:cxnLst>
                <a:rect l="0" t="0" r="r" b="b"/>
                <a:pathLst>
                  <a:path w="159" h="300">
                    <a:moveTo>
                      <a:pt x="0" y="300"/>
                    </a:moveTo>
                    <a:cubicBezTo>
                      <a:pt x="0" y="300"/>
                      <a:pt x="159" y="147"/>
                      <a:pt x="147" y="0"/>
                    </a:cubicBezTo>
                  </a:path>
                </a:pathLst>
              </a:custGeom>
              <a:noFill/>
              <a:ln w="3381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2" name="Freeform 13"/>
              <p:cNvSpPr>
                <a:spLocks/>
              </p:cNvSpPr>
              <p:nvPr/>
            </p:nvSpPr>
            <p:spPr bwMode="auto">
              <a:xfrm>
                <a:off x="8097837" y="6534943"/>
                <a:ext cx="673100" cy="1276350"/>
              </a:xfrm>
              <a:custGeom>
                <a:avLst/>
                <a:gdLst>
                  <a:gd name="T0" fmla="*/ 159 w 159"/>
                  <a:gd name="T1" fmla="*/ 300 h 300"/>
                  <a:gd name="T2" fmla="*/ 12 w 159"/>
                  <a:gd name="T3" fmla="*/ 0 h 300"/>
                </a:gdLst>
                <a:ahLst/>
                <a:cxnLst>
                  <a:cxn ang="0">
                    <a:pos x="T0" y="T1"/>
                  </a:cxn>
                  <a:cxn ang="0">
                    <a:pos x="T2" y="T3"/>
                  </a:cxn>
                </a:cxnLst>
                <a:rect l="0" t="0" r="r" b="b"/>
                <a:pathLst>
                  <a:path w="159" h="300">
                    <a:moveTo>
                      <a:pt x="159" y="300"/>
                    </a:moveTo>
                    <a:cubicBezTo>
                      <a:pt x="159" y="300"/>
                      <a:pt x="0" y="147"/>
                      <a:pt x="12" y="0"/>
                    </a:cubicBezTo>
                  </a:path>
                </a:pathLst>
              </a:custGeom>
              <a:noFill/>
              <a:ln w="3381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3" name="Freeform 14"/>
              <p:cNvSpPr>
                <a:spLocks/>
              </p:cNvSpPr>
              <p:nvPr/>
            </p:nvSpPr>
            <p:spPr bwMode="auto">
              <a:xfrm>
                <a:off x="7554912" y="5676105"/>
                <a:ext cx="1114425" cy="947738"/>
              </a:xfrm>
              <a:custGeom>
                <a:avLst/>
                <a:gdLst>
                  <a:gd name="T0" fmla="*/ 355 w 702"/>
                  <a:gd name="T1" fmla="*/ 0 h 597"/>
                  <a:gd name="T2" fmla="*/ 0 w 702"/>
                  <a:gd name="T3" fmla="*/ 592 h 597"/>
                  <a:gd name="T4" fmla="*/ 342 w 702"/>
                  <a:gd name="T5" fmla="*/ 528 h 597"/>
                  <a:gd name="T6" fmla="*/ 702 w 702"/>
                  <a:gd name="T7" fmla="*/ 597 h 597"/>
                  <a:gd name="T8" fmla="*/ 355 w 702"/>
                  <a:gd name="T9" fmla="*/ 0 h 597"/>
                </a:gdLst>
                <a:ahLst/>
                <a:cxnLst>
                  <a:cxn ang="0">
                    <a:pos x="T0" y="T1"/>
                  </a:cxn>
                  <a:cxn ang="0">
                    <a:pos x="T2" y="T3"/>
                  </a:cxn>
                  <a:cxn ang="0">
                    <a:pos x="T4" y="T5"/>
                  </a:cxn>
                  <a:cxn ang="0">
                    <a:pos x="T6" y="T7"/>
                  </a:cxn>
                  <a:cxn ang="0">
                    <a:pos x="T8" y="T9"/>
                  </a:cxn>
                </a:cxnLst>
                <a:rect l="0" t="0" r="r" b="b"/>
                <a:pathLst>
                  <a:path w="702" h="597">
                    <a:moveTo>
                      <a:pt x="355" y="0"/>
                    </a:moveTo>
                    <a:lnTo>
                      <a:pt x="0" y="592"/>
                    </a:lnTo>
                    <a:lnTo>
                      <a:pt x="342" y="528"/>
                    </a:lnTo>
                    <a:lnTo>
                      <a:pt x="702" y="597"/>
                    </a:lnTo>
                    <a:lnTo>
                      <a:pt x="355" y="0"/>
                    </a:lnTo>
                    <a:close/>
                  </a:path>
                </a:pathLst>
              </a:custGeom>
              <a:solidFill>
                <a:srgbClr val="000000"/>
              </a:solidFill>
              <a:ln w="3381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410940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circle(in)">
                                      <p:cBhvr>
                                        <p:cTn id="12"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solidFill>
                  <a:srgbClr val="000000"/>
                </a:solidFill>
              </a:rPr>
              <a:pPr/>
              <a:t>11</a:t>
            </a:fld>
            <a:endParaRPr lang="en-GB" dirty="0">
              <a:solidFill>
                <a:srgbClr val="000000"/>
              </a:solidFill>
            </a:endParaRPr>
          </a:p>
        </p:txBody>
      </p:sp>
      <p:sp>
        <p:nvSpPr>
          <p:cNvPr id="4" name="Text Placeholder 3"/>
          <p:cNvSpPr>
            <a:spLocks noGrp="1"/>
          </p:cNvSpPr>
          <p:nvPr>
            <p:ph type="body" sz="quarter" idx="33"/>
          </p:nvPr>
        </p:nvSpPr>
        <p:spPr/>
        <p:txBody>
          <a:bodyPr/>
          <a:lstStyle/>
          <a:p>
            <a:r>
              <a:rPr lang="en-US" dirty="0" smtClean="0"/>
              <a:t>CSR Integration audit</a:t>
            </a:r>
            <a:endParaRPr lang="en-US" dirty="0"/>
          </a:p>
        </p:txBody>
      </p:sp>
      <p:graphicFrame>
        <p:nvGraphicFramePr>
          <p:cNvPr id="6" name="Content Placeholder 5">
            <a:extLst>
              <a:ext uri="{FF2B5EF4-FFF2-40B4-BE49-F238E27FC236}">
                <a16:creationId xmlns:a16="http://schemas.microsoft.com/office/drawing/2014/main" id="{0CFCE152-F646-477A-95AB-D42D095817FC}"/>
              </a:ext>
            </a:extLst>
          </p:cNvPr>
          <p:cNvGraphicFramePr>
            <a:graphicFrameLocks/>
          </p:cNvGraphicFramePr>
          <p:nvPr>
            <p:extLst/>
          </p:nvPr>
        </p:nvGraphicFramePr>
        <p:xfrm>
          <a:off x="381792" y="1449388"/>
          <a:ext cx="11428415" cy="3337560"/>
        </p:xfrm>
        <a:graphic>
          <a:graphicData uri="http://schemas.openxmlformats.org/drawingml/2006/table">
            <a:tbl>
              <a:tblPr firstRow="1" bandRow="1">
                <a:tableStyleId>{5C22544A-7EE6-4342-B048-85BDC9FD1C3A}</a:tableStyleId>
              </a:tblPr>
              <a:tblGrid>
                <a:gridCol w="2245279">
                  <a:extLst>
                    <a:ext uri="{9D8B030D-6E8A-4147-A177-3AD203B41FA5}">
                      <a16:colId xmlns:a16="http://schemas.microsoft.com/office/drawing/2014/main" val="3555274925"/>
                    </a:ext>
                  </a:extLst>
                </a:gridCol>
                <a:gridCol w="1663908">
                  <a:extLst>
                    <a:ext uri="{9D8B030D-6E8A-4147-A177-3AD203B41FA5}">
                      <a16:colId xmlns:a16="http://schemas.microsoft.com/office/drawing/2014/main" val="1907375977"/>
                    </a:ext>
                  </a:extLst>
                </a:gridCol>
                <a:gridCol w="1289154">
                  <a:extLst>
                    <a:ext uri="{9D8B030D-6E8A-4147-A177-3AD203B41FA5}">
                      <a16:colId xmlns:a16="http://schemas.microsoft.com/office/drawing/2014/main" val="749011779"/>
                    </a:ext>
                  </a:extLst>
                </a:gridCol>
                <a:gridCol w="1708879">
                  <a:extLst>
                    <a:ext uri="{9D8B030D-6E8A-4147-A177-3AD203B41FA5}">
                      <a16:colId xmlns:a16="http://schemas.microsoft.com/office/drawing/2014/main" val="153233422"/>
                    </a:ext>
                  </a:extLst>
                </a:gridCol>
                <a:gridCol w="1503025">
                  <a:extLst>
                    <a:ext uri="{9D8B030D-6E8A-4147-A177-3AD203B41FA5}">
                      <a16:colId xmlns:a16="http://schemas.microsoft.com/office/drawing/2014/main" val="446623419"/>
                    </a:ext>
                  </a:extLst>
                </a:gridCol>
                <a:gridCol w="3018170">
                  <a:extLst>
                    <a:ext uri="{9D8B030D-6E8A-4147-A177-3AD203B41FA5}">
                      <a16:colId xmlns:a16="http://schemas.microsoft.com/office/drawing/2014/main" val="4066305496"/>
                    </a:ext>
                  </a:extLst>
                </a:gridCol>
              </a:tblGrid>
              <a:tr h="370840">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tcPr>
                </a:tc>
                <a:tc>
                  <a:txBody>
                    <a:bodyPr/>
                    <a:lstStyle/>
                    <a:p>
                      <a:r>
                        <a:rPr lang="en-US" sz="1600" dirty="0" smtClean="0">
                          <a:latin typeface="+mn-lt"/>
                        </a:rPr>
                        <a:t>Excellent – </a:t>
                      </a:r>
                      <a:r>
                        <a:rPr lang="en-US" sz="1600" dirty="0">
                          <a:latin typeface="+mn-lt"/>
                        </a:rPr>
                        <a:t>5</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tcPr>
                </a:tc>
                <a:tc>
                  <a:txBody>
                    <a:bodyPr/>
                    <a:lstStyle/>
                    <a:p>
                      <a:r>
                        <a:rPr lang="en-US" sz="1600" dirty="0">
                          <a:latin typeface="+mn-lt"/>
                        </a:rPr>
                        <a:t>Strong </a:t>
                      </a:r>
                      <a:r>
                        <a:rPr lang="en-US" sz="1600" dirty="0" smtClean="0">
                          <a:latin typeface="+mn-lt"/>
                        </a:rPr>
                        <a:t>– </a:t>
                      </a:r>
                      <a:r>
                        <a:rPr lang="en-US" sz="1600" dirty="0">
                          <a:latin typeface="+mn-lt"/>
                        </a:rPr>
                        <a:t>4</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tcPr>
                </a:tc>
                <a:tc>
                  <a:txBody>
                    <a:bodyPr/>
                    <a:lstStyle/>
                    <a:p>
                      <a:r>
                        <a:rPr lang="en-US" sz="1600" dirty="0">
                          <a:latin typeface="+mn-lt"/>
                        </a:rPr>
                        <a:t>Growing </a:t>
                      </a:r>
                      <a:r>
                        <a:rPr lang="en-US" sz="1600" dirty="0" smtClean="0">
                          <a:latin typeface="+mn-lt"/>
                        </a:rPr>
                        <a:t>– </a:t>
                      </a:r>
                      <a:r>
                        <a:rPr lang="en-US" sz="1600" dirty="0">
                          <a:latin typeface="+mn-lt"/>
                        </a:rPr>
                        <a:t>3</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tcPr>
                </a:tc>
                <a:tc>
                  <a:txBody>
                    <a:bodyPr/>
                    <a:lstStyle/>
                    <a:p>
                      <a:r>
                        <a:rPr lang="en-US" sz="1600" dirty="0">
                          <a:latin typeface="+mn-lt"/>
                        </a:rPr>
                        <a:t>Weak </a:t>
                      </a:r>
                      <a:r>
                        <a:rPr lang="en-US" sz="1600" dirty="0" smtClean="0">
                          <a:latin typeface="+mn-lt"/>
                        </a:rPr>
                        <a:t>– </a:t>
                      </a:r>
                      <a:r>
                        <a:rPr lang="en-US" sz="1600" dirty="0">
                          <a:latin typeface="+mn-lt"/>
                        </a:rPr>
                        <a:t>2</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tcPr>
                </a:tc>
                <a:tc>
                  <a:txBody>
                    <a:bodyPr/>
                    <a:lstStyle/>
                    <a:p>
                      <a:r>
                        <a:rPr lang="en-US" sz="1600" dirty="0">
                          <a:latin typeface="+mn-lt"/>
                        </a:rPr>
                        <a:t>Non-existent </a:t>
                      </a:r>
                      <a:r>
                        <a:rPr lang="en-US" sz="1600" dirty="0" smtClean="0">
                          <a:latin typeface="+mn-lt"/>
                        </a:rPr>
                        <a:t>– </a:t>
                      </a:r>
                      <a:r>
                        <a:rPr lang="en-US" sz="1600" dirty="0">
                          <a:latin typeface="+mn-lt"/>
                        </a:rPr>
                        <a:t>1</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tcPr>
                </a:tc>
                <a:extLst>
                  <a:ext uri="{0D108BD9-81ED-4DB2-BD59-A6C34878D82A}">
                    <a16:rowId xmlns:a16="http://schemas.microsoft.com/office/drawing/2014/main" val="148412982"/>
                  </a:ext>
                </a:extLst>
              </a:tr>
              <a:tr h="370840">
                <a:tc>
                  <a:txBody>
                    <a:bodyPr/>
                    <a:lstStyle/>
                    <a:p>
                      <a:r>
                        <a:rPr lang="en-US" sz="1600" dirty="0">
                          <a:latin typeface="+mn-lt"/>
                        </a:rPr>
                        <a:t>MarCom</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extLst>
                  <a:ext uri="{0D108BD9-81ED-4DB2-BD59-A6C34878D82A}">
                    <a16:rowId xmlns:a16="http://schemas.microsoft.com/office/drawing/2014/main" val="745894700"/>
                  </a:ext>
                </a:extLst>
              </a:tr>
              <a:tr h="370840">
                <a:tc>
                  <a:txBody>
                    <a:bodyPr/>
                    <a:lstStyle/>
                    <a:p>
                      <a:r>
                        <a:rPr lang="en-US" sz="1600" dirty="0">
                          <a:latin typeface="+mn-lt"/>
                        </a:rPr>
                        <a:t>HR</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extLst>
                  <a:ext uri="{0D108BD9-81ED-4DB2-BD59-A6C34878D82A}">
                    <a16:rowId xmlns:a16="http://schemas.microsoft.com/office/drawing/2014/main" val="353765867"/>
                  </a:ext>
                </a:extLst>
              </a:tr>
              <a:tr h="370840">
                <a:tc>
                  <a:txBody>
                    <a:bodyPr/>
                    <a:lstStyle/>
                    <a:p>
                      <a:r>
                        <a:rPr lang="en-US" sz="1600" dirty="0" smtClean="0">
                          <a:latin typeface="+mn-lt"/>
                        </a:rPr>
                        <a:t>Legal / Compliance</a:t>
                      </a:r>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extLst>
                  <a:ext uri="{0D108BD9-81ED-4DB2-BD59-A6C34878D82A}">
                    <a16:rowId xmlns:a16="http://schemas.microsoft.com/office/drawing/2014/main" val="3725383470"/>
                  </a:ext>
                </a:extLst>
              </a:tr>
              <a:tr h="370840">
                <a:tc>
                  <a:txBody>
                    <a:bodyPr/>
                    <a:lstStyle/>
                    <a:p>
                      <a:r>
                        <a:rPr lang="en-US" sz="1600" dirty="0">
                          <a:latin typeface="+mn-lt"/>
                        </a:rPr>
                        <a:t>Real estate</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extLst>
                  <a:ext uri="{0D108BD9-81ED-4DB2-BD59-A6C34878D82A}">
                    <a16:rowId xmlns:a16="http://schemas.microsoft.com/office/drawing/2014/main" val="4197183632"/>
                  </a:ext>
                </a:extLst>
              </a:tr>
              <a:tr h="370840">
                <a:tc>
                  <a:txBody>
                    <a:bodyPr/>
                    <a:lstStyle/>
                    <a:p>
                      <a:r>
                        <a:rPr lang="en-US" sz="1600" dirty="0">
                          <a:latin typeface="+mn-lt"/>
                        </a:rPr>
                        <a:t>Engineering</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extLst>
                  <a:ext uri="{0D108BD9-81ED-4DB2-BD59-A6C34878D82A}">
                    <a16:rowId xmlns:a16="http://schemas.microsoft.com/office/drawing/2014/main" val="1104699183"/>
                  </a:ext>
                </a:extLst>
              </a:tr>
              <a:tr h="370840">
                <a:tc>
                  <a:txBody>
                    <a:bodyPr/>
                    <a:lstStyle/>
                    <a:p>
                      <a:r>
                        <a:rPr lang="en-US" sz="1600" dirty="0">
                          <a:latin typeface="+mn-lt"/>
                        </a:rPr>
                        <a:t>EHS</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extLst>
                  <a:ext uri="{0D108BD9-81ED-4DB2-BD59-A6C34878D82A}">
                    <a16:rowId xmlns:a16="http://schemas.microsoft.com/office/drawing/2014/main" val="1974360937"/>
                  </a:ext>
                </a:extLst>
              </a:tr>
              <a:tr h="370840">
                <a:tc>
                  <a:txBody>
                    <a:bodyPr/>
                    <a:lstStyle/>
                    <a:p>
                      <a:r>
                        <a:rPr lang="en-US" sz="1600" dirty="0">
                          <a:latin typeface="+mn-lt"/>
                        </a:rPr>
                        <a:t>Investor Relations</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D0D1D2"/>
                    </a:solidFill>
                  </a:tcPr>
                </a:tc>
                <a:extLst>
                  <a:ext uri="{0D108BD9-81ED-4DB2-BD59-A6C34878D82A}">
                    <a16:rowId xmlns:a16="http://schemas.microsoft.com/office/drawing/2014/main" val="1603460131"/>
                  </a:ext>
                </a:extLst>
              </a:tr>
              <a:tr h="370840">
                <a:tc>
                  <a:txBody>
                    <a:bodyPr/>
                    <a:lstStyle/>
                    <a:p>
                      <a:r>
                        <a:rPr lang="en-US" sz="1600" dirty="0">
                          <a:latin typeface="+mn-lt"/>
                        </a:rPr>
                        <a:t>Scores</a:t>
                      </a: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tc>
                  <a:txBody>
                    <a:bodyPr/>
                    <a:lstStyle/>
                    <a:p>
                      <a:endParaRPr lang="en-US" sz="1600" dirty="0">
                        <a:latin typeface="+mn-lt"/>
                      </a:endParaRPr>
                    </a:p>
                  </a:txBody>
                  <a:tcPr>
                    <a:lnL w="6350" cmpd="sng">
                      <a:solidFill>
                        <a:schemeClr val="bg1"/>
                      </a:solidFill>
                    </a:lnL>
                    <a:lnR w="6350" cmpd="sng">
                      <a:solidFill>
                        <a:schemeClr val="bg1"/>
                      </a:solidFill>
                    </a:lnR>
                    <a:lnT w="6350" cmpd="sng">
                      <a:solidFill>
                        <a:schemeClr val="bg1"/>
                      </a:solidFill>
                    </a:lnT>
                    <a:lnB w="6350" cmpd="sng">
                      <a:solidFill>
                        <a:schemeClr val="bg1"/>
                      </a:solidFill>
                    </a:lnB>
                    <a:solidFill>
                      <a:srgbClr val="EFF0F0"/>
                    </a:solidFill>
                  </a:tcPr>
                </a:tc>
                <a:extLst>
                  <a:ext uri="{0D108BD9-81ED-4DB2-BD59-A6C34878D82A}">
                    <a16:rowId xmlns:a16="http://schemas.microsoft.com/office/drawing/2014/main" val="863902087"/>
                  </a:ext>
                </a:extLst>
              </a:tr>
            </a:tbl>
          </a:graphicData>
        </a:graphic>
      </p:graphicFrame>
    </p:spTree>
    <p:extLst>
      <p:ext uri="{BB962C8B-B14F-4D97-AF65-F5344CB8AC3E}">
        <p14:creationId xmlns:p14="http://schemas.microsoft.com/office/powerpoint/2010/main" val="4204912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 Placeholder 5"/>
          <p:cNvSpPr>
            <a:spLocks noGrp="1"/>
          </p:cNvSpPr>
          <p:nvPr>
            <p:ph type="body" sz="quarter" idx="13"/>
          </p:nvPr>
        </p:nvSpPr>
        <p:spPr>
          <a:xfrm>
            <a:off x="365760" y="2579681"/>
            <a:ext cx="7524576" cy="2083759"/>
          </a:xfrm>
        </p:spPr>
        <p:txBody>
          <a:bodyPr anchor="ctr">
            <a:normAutofit/>
          </a:bodyPr>
          <a:lstStyle/>
          <a:p>
            <a:r>
              <a:rPr lang="en-US" sz="2400" dirty="0">
                <a:solidFill>
                  <a:schemeClr val="accent2"/>
                </a:solidFill>
              </a:rPr>
              <a:t>Go to </a:t>
            </a:r>
            <a:r>
              <a:rPr lang="en-US" sz="2400" b="1" dirty="0">
                <a:solidFill>
                  <a:schemeClr val="accent2"/>
                </a:solidFill>
              </a:rPr>
              <a:t>www.menti.com</a:t>
            </a:r>
          </a:p>
          <a:p>
            <a:r>
              <a:rPr lang="en-US" sz="2400" dirty="0">
                <a:solidFill>
                  <a:schemeClr val="accent2"/>
                </a:solidFill>
              </a:rPr>
              <a:t>and use the code </a:t>
            </a:r>
            <a:r>
              <a:rPr lang="en-US" sz="2400" b="1" dirty="0">
                <a:solidFill>
                  <a:schemeClr val="accent2"/>
                </a:solidFill>
              </a:rPr>
              <a:t>33 25 </a:t>
            </a:r>
            <a:r>
              <a:rPr lang="en-US" sz="2400" b="1" dirty="0" smtClean="0">
                <a:solidFill>
                  <a:schemeClr val="accent2"/>
                </a:solidFill>
              </a:rPr>
              <a:t>13</a:t>
            </a:r>
            <a:endParaRPr lang="en-US" sz="2400" b="1" dirty="0">
              <a:solidFill>
                <a:schemeClr val="accent2"/>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4310" y="374875"/>
            <a:ext cx="961928" cy="428400"/>
          </a:xfrm>
          <a:prstGeom prst="rect">
            <a:avLst/>
          </a:prstGeom>
        </p:spPr>
      </p:pic>
      <p:sp>
        <p:nvSpPr>
          <p:cNvPr id="5" name="TextBox 4"/>
          <p:cNvSpPr txBox="1"/>
          <p:nvPr/>
        </p:nvSpPr>
        <p:spPr>
          <a:xfrm>
            <a:off x="749808" y="438912"/>
            <a:ext cx="8866530" cy="523220"/>
          </a:xfrm>
          <a:prstGeom prst="rect">
            <a:avLst/>
          </a:prstGeom>
          <a:noFill/>
        </p:spPr>
        <p:txBody>
          <a:bodyPr wrap="none" rtlCol="0">
            <a:spAutoFit/>
          </a:bodyPr>
          <a:lstStyle/>
          <a:p>
            <a:r>
              <a:rPr lang="en-US" sz="2800" dirty="0" smtClean="0"/>
              <a:t>Are you leveraging data to forge internal partnerships?</a:t>
            </a:r>
            <a:endParaRPr lang="en-US" sz="2800" dirty="0"/>
          </a:p>
        </p:txBody>
      </p:sp>
      <p:pic>
        <p:nvPicPr>
          <p:cNvPr id="1026" name="Picture 2"/>
          <p:cNvPicPr>
            <a:picLocks noChangeAspect="1" noChangeArrowheads="1"/>
          </p:cNvPicPr>
          <p:nvPr/>
        </p:nvPicPr>
        <p:blipFill>
          <a:blip r:embed="rId5" cstate="print"/>
          <a:srcRect/>
          <a:stretch>
            <a:fillRect/>
          </a:stretch>
        </p:blipFill>
        <p:spPr bwMode="auto">
          <a:xfrm>
            <a:off x="5615559" y="1335024"/>
            <a:ext cx="3992652" cy="4626864"/>
          </a:xfrm>
          <a:prstGeom prst="rect">
            <a:avLst/>
          </a:prstGeom>
          <a:noFill/>
          <a:ln w="9525">
            <a:noFill/>
            <a:miter lim="800000"/>
            <a:headEnd/>
            <a:tailEnd/>
          </a:ln>
        </p:spPr>
      </p:pic>
    </p:spTree>
    <p:extLst>
      <p:ext uri="{BB962C8B-B14F-4D97-AF65-F5344CB8AC3E}">
        <p14:creationId xmlns:p14="http://schemas.microsoft.com/office/powerpoint/2010/main" val="243407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851"/>
          <a:stretch/>
        </p:blipFill>
        <p:spPr>
          <a:xfrm>
            <a:off x="-29030" y="428"/>
            <a:ext cx="11233295" cy="6857143"/>
          </a:xfrm>
          <a:prstGeom prst="rect">
            <a:avLst/>
          </a:prstGeom>
        </p:spPr>
      </p:pic>
      <p:sp>
        <p:nvSpPr>
          <p:cNvPr id="5" name="Content Placeholder 4"/>
          <p:cNvSpPr>
            <a:spLocks noGrp="1"/>
          </p:cNvSpPr>
          <p:nvPr>
            <p:ph sz="quarter" idx="14"/>
          </p:nvPr>
        </p:nvSpPr>
        <p:spPr/>
        <p:txBody>
          <a:bodyPr/>
          <a:lstStyle/>
          <a:p>
            <a:pPr marL="0" lvl="2" indent="0">
              <a:buNone/>
            </a:pPr>
            <a:r>
              <a:rPr lang="en-US" sz="2400" dirty="0">
                <a:solidFill>
                  <a:schemeClr val="tx1"/>
                </a:solidFill>
              </a:rPr>
              <a:t>JLL’s experience and thought leadership related to office design supports:</a:t>
            </a:r>
          </a:p>
          <a:p>
            <a:pPr marL="228600" lvl="2" indent="-228600"/>
            <a:r>
              <a:rPr lang="en-US" sz="2000" dirty="0">
                <a:solidFill>
                  <a:schemeClr val="tx1"/>
                </a:solidFill>
              </a:rPr>
              <a:t>Workplace productivity</a:t>
            </a:r>
          </a:p>
          <a:p>
            <a:pPr marL="228600" lvl="2" indent="-228600"/>
            <a:r>
              <a:rPr lang="en-US" sz="2000" dirty="0">
                <a:solidFill>
                  <a:schemeClr val="tx1"/>
                </a:solidFill>
              </a:rPr>
              <a:t>Employee engagement</a:t>
            </a:r>
          </a:p>
          <a:p>
            <a:pPr marL="228600" lvl="2" indent="-228600"/>
            <a:r>
              <a:rPr lang="en-US" sz="2000" dirty="0">
                <a:solidFill>
                  <a:schemeClr val="tx1"/>
                </a:solidFill>
              </a:rPr>
              <a:t>Ethics and governance </a:t>
            </a:r>
          </a:p>
          <a:p>
            <a:pPr marL="228600" lvl="2" indent="-228600"/>
            <a:r>
              <a:rPr lang="en-US" sz="2000" dirty="0">
                <a:solidFill>
                  <a:schemeClr val="tx1"/>
                </a:solidFill>
              </a:rPr>
              <a:t>Green office </a:t>
            </a:r>
            <a:r>
              <a:rPr lang="en-US" sz="2000" dirty="0" smtClean="0">
                <a:solidFill>
                  <a:schemeClr val="tx1"/>
                </a:solidFill>
              </a:rPr>
              <a:t>ROI.</a:t>
            </a:r>
            <a:endParaRPr lang="en-US" sz="2000" dirty="0">
              <a:solidFill>
                <a:schemeClr val="tx1"/>
              </a:solidFill>
            </a:endParaRPr>
          </a:p>
        </p:txBody>
      </p:sp>
      <p:sp>
        <p:nvSpPr>
          <p:cNvPr id="6" name="Content Placeholder 5"/>
          <p:cNvSpPr>
            <a:spLocks noGrp="1"/>
          </p:cNvSpPr>
          <p:nvPr>
            <p:ph sz="quarter" idx="15"/>
          </p:nvPr>
        </p:nvSpPr>
        <p:spPr>
          <a:xfrm>
            <a:off x="6995886" y="1458000"/>
            <a:ext cx="4810352" cy="4320000"/>
          </a:xfrm>
        </p:spPr>
        <p:txBody>
          <a:bodyPr/>
          <a:lstStyle/>
          <a:p>
            <a:pPr marL="0" lvl="2" indent="0">
              <a:buNone/>
            </a:pPr>
            <a:r>
              <a:rPr lang="en-US" sz="2400" dirty="0">
                <a:solidFill>
                  <a:schemeClr val="tx1"/>
                </a:solidFill>
              </a:rPr>
              <a:t>Which provides opportunities to partner with colleagues in</a:t>
            </a:r>
            <a:r>
              <a:rPr lang="en-US" sz="2400" dirty="0" smtClean="0">
                <a:solidFill>
                  <a:schemeClr val="tx1"/>
                </a:solidFill>
              </a:rPr>
              <a:t>: </a:t>
            </a:r>
            <a:endParaRPr lang="en-US" sz="2400" dirty="0">
              <a:solidFill>
                <a:schemeClr val="tx1"/>
              </a:solidFill>
            </a:endParaRPr>
          </a:p>
          <a:p>
            <a:pPr marL="228600" lvl="2" indent="-228600"/>
            <a:r>
              <a:rPr lang="en-US" sz="2000" dirty="0" smtClean="0">
                <a:solidFill>
                  <a:schemeClr val="tx1"/>
                </a:solidFill>
              </a:rPr>
              <a:t>Facilities / real </a:t>
            </a:r>
            <a:r>
              <a:rPr lang="en-US" sz="2000" dirty="0">
                <a:solidFill>
                  <a:schemeClr val="tx1"/>
                </a:solidFill>
              </a:rPr>
              <a:t>estate</a:t>
            </a:r>
          </a:p>
          <a:p>
            <a:pPr marL="228600" lvl="2" indent="-228600"/>
            <a:r>
              <a:rPr lang="en-US" sz="2000" dirty="0">
                <a:solidFill>
                  <a:schemeClr val="tx1"/>
                </a:solidFill>
              </a:rPr>
              <a:t>Engineering</a:t>
            </a:r>
          </a:p>
          <a:p>
            <a:pPr marL="228600" lvl="2" indent="-228600"/>
            <a:r>
              <a:rPr lang="en-US" sz="2000" dirty="0">
                <a:solidFill>
                  <a:schemeClr val="tx1"/>
                </a:solidFill>
              </a:rPr>
              <a:t>HR</a:t>
            </a:r>
          </a:p>
          <a:p>
            <a:pPr marL="228600" lvl="2" indent="-228600"/>
            <a:r>
              <a:rPr lang="en-US" sz="2000" dirty="0">
                <a:solidFill>
                  <a:schemeClr val="tx1"/>
                </a:solidFill>
              </a:rPr>
              <a:t>Legal</a:t>
            </a:r>
          </a:p>
          <a:p>
            <a:pPr marL="228600" lvl="2" indent="-228600"/>
            <a:r>
              <a:rPr lang="en-US" sz="2000" dirty="0" smtClean="0">
                <a:solidFill>
                  <a:schemeClr val="tx1"/>
                </a:solidFill>
              </a:rPr>
              <a:t>IR.</a:t>
            </a:r>
            <a:endParaRPr lang="en-US" sz="2000" dirty="0">
              <a:solidFill>
                <a:schemeClr val="tx1"/>
              </a:solidFill>
            </a:endParaRPr>
          </a:p>
        </p:txBody>
      </p:sp>
      <p:sp>
        <p:nvSpPr>
          <p:cNvPr id="2" name="Footer Placeholder 1"/>
          <p:cNvSpPr>
            <a:spLocks noGrp="1"/>
          </p:cNvSpPr>
          <p:nvPr>
            <p:ph type="ftr" sz="quarter" idx="3"/>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solidFill>
                  <a:srgbClr val="000000"/>
                </a:solidFill>
              </a:rPr>
              <a:pPr/>
              <a:t>13</a:t>
            </a:fld>
            <a:endParaRPr lang="en-GB" dirty="0">
              <a:solidFill>
                <a:srgbClr val="000000"/>
              </a:solidFill>
            </a:endParaRPr>
          </a:p>
        </p:txBody>
      </p:sp>
      <p:sp>
        <p:nvSpPr>
          <p:cNvPr id="4" name="Text Placeholder 3"/>
          <p:cNvSpPr>
            <a:spLocks noGrp="1"/>
          </p:cNvSpPr>
          <p:nvPr>
            <p:ph type="body" sz="quarter" idx="16"/>
          </p:nvPr>
        </p:nvSpPr>
        <p:spPr/>
        <p:txBody>
          <a:bodyPr/>
          <a:lstStyle/>
          <a:p>
            <a:r>
              <a:rPr lang="en-US" dirty="0"/>
              <a:t>Research = + Relationships</a:t>
            </a:r>
          </a:p>
        </p:txBody>
      </p:sp>
    </p:spTree>
    <p:extLst>
      <p:ext uri="{BB962C8B-B14F-4D97-AF65-F5344CB8AC3E}">
        <p14:creationId xmlns:p14="http://schemas.microsoft.com/office/powerpoint/2010/main" val="2891570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Placeholder 8"/>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3" b="13"/>
          <a:stretch>
            <a:fillRect/>
          </a:stretch>
        </p:blipFill>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
        <p:nvSpPr>
          <p:cNvPr id="16" name="Text Placeholder 15"/>
          <p:cNvSpPr>
            <a:spLocks noGrp="1"/>
          </p:cNvSpPr>
          <p:nvPr>
            <p:ph type="body" sz="quarter" idx="13"/>
          </p:nvPr>
        </p:nvSpPr>
        <p:spPr>
          <a:xfrm>
            <a:off x="378000" y="2606400"/>
            <a:ext cx="4905200" cy="2083759"/>
          </a:xfrm>
        </p:spPr>
        <p:txBody>
          <a:bodyPr anchor="ctr">
            <a:noAutofit/>
          </a:bodyPr>
          <a:lstStyle/>
          <a:p>
            <a:r>
              <a:rPr lang="en-US" sz="3600" i="1" dirty="0">
                <a:solidFill>
                  <a:schemeClr val="tx1"/>
                </a:solidFill>
                <a:latin typeface="Times New Roman" panose="02020603050405020304" pitchFamily="18" charset="0"/>
                <a:cs typeface="Times New Roman" panose="02020603050405020304" pitchFamily="18" charset="0"/>
              </a:rPr>
              <a:t>Does your office environment drive engagement, </a:t>
            </a:r>
            <a:r>
              <a:rPr lang="en-US" sz="3600" i="1" dirty="0" smtClean="0">
                <a:solidFill>
                  <a:schemeClr val="tx1"/>
                </a:solidFill>
                <a:latin typeface="Times New Roman" panose="02020603050405020304" pitchFamily="18" charset="0"/>
                <a:cs typeface="Times New Roman" panose="02020603050405020304" pitchFamily="18" charset="0"/>
              </a:rPr>
              <a:t>empowerment </a:t>
            </a:r>
            <a:r>
              <a:rPr lang="en-US" sz="3600" i="1" dirty="0">
                <a:solidFill>
                  <a:schemeClr val="tx1"/>
                </a:solidFill>
                <a:latin typeface="Times New Roman" panose="02020603050405020304" pitchFamily="18" charset="0"/>
                <a:cs typeface="Times New Roman" panose="02020603050405020304" pitchFamily="18" charset="0"/>
              </a:rPr>
              <a:t>and fulfillment</a:t>
            </a:r>
            <a:r>
              <a:rPr lang="en-US" sz="3600" i="1" dirty="0" smtClean="0">
                <a:solidFill>
                  <a:schemeClr val="tx1"/>
                </a:solidFill>
                <a:latin typeface="Times New Roman" panose="02020603050405020304" pitchFamily="18" charset="0"/>
                <a:cs typeface="Times New Roman" panose="02020603050405020304" pitchFamily="18" charset="0"/>
              </a:rPr>
              <a:t>?</a:t>
            </a:r>
            <a:endParaRPr lang="en-US" sz="3600" i="1" dirty="0">
              <a:solidFill>
                <a:schemeClr val="tx1"/>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5" name="Slide Number Placeholder 4"/>
          <p:cNvSpPr>
            <a:spLocks noGrp="1"/>
          </p:cNvSpPr>
          <p:nvPr>
            <p:ph type="sldNum" sz="quarter" idx="12"/>
          </p:nvPr>
        </p:nvSpPr>
        <p:spPr/>
        <p:txBody>
          <a:bodyPr/>
          <a:lstStyle/>
          <a:p>
            <a:fld id="{E0096207-DBD9-AC41-BD6C-8097A31BF105}" type="slidenum">
              <a:rPr lang="en-GB" smtClean="0">
                <a:solidFill>
                  <a:srgbClr val="000000"/>
                </a:solidFill>
              </a:rPr>
              <a:pPr/>
              <a:t>14</a:t>
            </a:fld>
            <a:endParaRPr lang="en-GB" dirty="0">
              <a:solidFill>
                <a:srgbClr val="000000"/>
              </a:solidFill>
            </a:endParaRPr>
          </a:p>
        </p:txBody>
      </p:sp>
    </p:spTree>
    <p:extLst>
      <p:ext uri="{BB962C8B-B14F-4D97-AF65-F5344CB8AC3E}">
        <p14:creationId xmlns:p14="http://schemas.microsoft.com/office/powerpoint/2010/main" val="3434421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5"/>
          <p:cNvSpPr>
            <a:spLocks noGrp="1"/>
          </p:cNvSpPr>
          <p:nvPr>
            <p:ph type="body" sz="quarter" idx="33"/>
          </p:nvPr>
        </p:nvSpPr>
        <p:spPr/>
        <p:txBody>
          <a:bodyPr/>
          <a:lstStyle/>
          <a:p>
            <a:r>
              <a:rPr lang="en-US" dirty="0" smtClean="0"/>
              <a:t>Real estate impact on productivity</a:t>
            </a:r>
            <a:endParaRPr lang="en-US" dirty="0"/>
          </a:p>
        </p:txBody>
      </p:sp>
      <p:sp>
        <p:nvSpPr>
          <p:cNvPr id="51" name="Line 36"/>
          <p:cNvSpPr>
            <a:spLocks noChangeShapeType="1"/>
          </p:cNvSpPr>
          <p:nvPr/>
        </p:nvSpPr>
        <p:spPr bwMode="auto">
          <a:xfrm>
            <a:off x="1489361" y="4667325"/>
            <a:ext cx="9330652" cy="0"/>
          </a:xfrm>
          <a:prstGeom prst="line">
            <a:avLst/>
          </a:prstGeom>
          <a:noFill/>
          <a:ln w="15875" cap="flat">
            <a:solidFill>
              <a:srgbClr val="626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42"/>
          <p:cNvSpPr>
            <a:spLocks noChangeArrowheads="1"/>
          </p:cNvSpPr>
          <p:nvPr/>
        </p:nvSpPr>
        <p:spPr bwMode="auto">
          <a:xfrm>
            <a:off x="1628961" y="4940305"/>
            <a:ext cx="90514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Transforming </a:t>
            </a:r>
            <a:r>
              <a:rPr kumimoji="0" lang="en-US" altLang="en-US" sz="20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mn-cs"/>
              </a:rPr>
              <a:t>Work</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Optimizing </a:t>
            </a:r>
            <a:r>
              <a:rPr kumimoji="0" lang="en-US" altLang="en-US" sz="20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mn-cs"/>
              </a:rPr>
              <a:t>Place</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Enhancing </a:t>
            </a:r>
            <a:r>
              <a:rPr kumimoji="0" lang="en-US" altLang="en-US" sz="20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mn-cs"/>
              </a:rPr>
              <a:t>Experience</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Promoting </a:t>
            </a:r>
            <a:r>
              <a:rPr kumimoji="0" lang="en-US" altLang="en-US" sz="2000" b="0" i="1" u="none" strike="noStrike" kern="1200" cap="none" spc="0" normalizeH="0" baseline="0" noProof="0" dirty="0" smtClean="0">
                <a:ln>
                  <a:noFill/>
                </a:ln>
                <a:solidFill>
                  <a:srgbClr val="E30613"/>
                </a:solidFill>
                <a:effectLst/>
                <a:uLnTx/>
                <a:uFillTx/>
                <a:latin typeface="Times New Roman" panose="02020603050405020304" pitchFamily="18" charset="0"/>
                <a:ea typeface="+mn-ea"/>
                <a:cs typeface="+mn-cs"/>
              </a:rPr>
              <a:t>Integrity</a:t>
            </a:r>
            <a:endParaRPr kumimoji="0" lang="en-US" altLang="en-US" sz="1800" b="0" i="0" u="none" strike="noStrike" kern="1200" cap="none" spc="0" normalizeH="0" baseline="0" noProof="0" dirty="0" smtClean="0">
              <a:ln>
                <a:noFill/>
              </a:ln>
              <a:solidFill>
                <a:srgbClr val="E30613"/>
              </a:solidFill>
              <a:effectLst/>
              <a:uLnTx/>
              <a:uFillTx/>
              <a:latin typeface="Arial" panose="020B0604020202020204" pitchFamily="34" charset="0"/>
              <a:ea typeface="+mn-ea"/>
              <a:cs typeface="+mn-cs"/>
            </a:endParaRPr>
          </a:p>
        </p:txBody>
      </p:sp>
      <p:grpSp>
        <p:nvGrpSpPr>
          <p:cNvPr id="26" name="Group 25"/>
          <p:cNvGrpSpPr/>
          <p:nvPr/>
        </p:nvGrpSpPr>
        <p:grpSpPr>
          <a:xfrm>
            <a:off x="1539053" y="3005705"/>
            <a:ext cx="1033937" cy="1367505"/>
            <a:chOff x="1539053" y="3005705"/>
            <a:chExt cx="1033937" cy="1367505"/>
          </a:xfrm>
        </p:grpSpPr>
        <p:grpSp>
          <p:nvGrpSpPr>
            <p:cNvPr id="81" name="Group 80"/>
            <p:cNvGrpSpPr/>
            <p:nvPr/>
          </p:nvGrpSpPr>
          <p:grpSpPr>
            <a:xfrm>
              <a:off x="1673707" y="3005705"/>
              <a:ext cx="764628" cy="874926"/>
              <a:chOff x="3214857" y="3063761"/>
              <a:chExt cx="764628" cy="874926"/>
            </a:xfrm>
          </p:grpSpPr>
          <p:sp>
            <p:nvSpPr>
              <p:cNvPr id="8" name="Oval 5"/>
              <p:cNvSpPr>
                <a:spLocks noChangeArrowheads="1"/>
              </p:cNvSpPr>
              <p:nvPr/>
            </p:nvSpPr>
            <p:spPr bwMode="auto">
              <a:xfrm>
                <a:off x="3351983" y="3063761"/>
                <a:ext cx="275744" cy="275744"/>
              </a:xfrm>
              <a:prstGeom prst="ellipse">
                <a:avLst/>
              </a:pr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reeform 6"/>
              <p:cNvSpPr>
                <a:spLocks/>
              </p:cNvSpPr>
              <p:nvPr/>
            </p:nvSpPr>
            <p:spPr bwMode="auto">
              <a:xfrm>
                <a:off x="3214857" y="3417011"/>
                <a:ext cx="496338" cy="275744"/>
              </a:xfrm>
              <a:custGeom>
                <a:avLst/>
                <a:gdLst>
                  <a:gd name="T0" fmla="*/ 141 w 141"/>
                  <a:gd name="T1" fmla="*/ 33 h 78"/>
                  <a:gd name="T2" fmla="*/ 78 w 141"/>
                  <a:gd name="T3" fmla="*/ 0 h 78"/>
                  <a:gd name="T4" fmla="*/ 0 w 141"/>
                  <a:gd name="T5" fmla="*/ 78 h 78"/>
                  <a:gd name="T6" fmla="*/ 93 w 141"/>
                  <a:gd name="T7" fmla="*/ 78 h 78"/>
                  <a:gd name="T8" fmla="*/ 141 w 141"/>
                  <a:gd name="T9" fmla="*/ 33 h 78"/>
                </a:gdLst>
                <a:ahLst/>
                <a:cxnLst>
                  <a:cxn ang="0">
                    <a:pos x="T0" y="T1"/>
                  </a:cxn>
                  <a:cxn ang="0">
                    <a:pos x="T2" y="T3"/>
                  </a:cxn>
                  <a:cxn ang="0">
                    <a:pos x="T4" y="T5"/>
                  </a:cxn>
                  <a:cxn ang="0">
                    <a:pos x="T6" y="T7"/>
                  </a:cxn>
                  <a:cxn ang="0">
                    <a:pos x="T8" y="T9"/>
                  </a:cxn>
                </a:cxnLst>
                <a:rect l="0" t="0" r="r" b="b"/>
                <a:pathLst>
                  <a:path w="141" h="78">
                    <a:moveTo>
                      <a:pt x="141" y="33"/>
                    </a:moveTo>
                    <a:cubicBezTo>
                      <a:pt x="127" y="13"/>
                      <a:pt x="104" y="0"/>
                      <a:pt x="78" y="0"/>
                    </a:cubicBezTo>
                    <a:cubicBezTo>
                      <a:pt x="35" y="0"/>
                      <a:pt x="0" y="35"/>
                      <a:pt x="0" y="78"/>
                    </a:cubicBezTo>
                    <a:cubicBezTo>
                      <a:pt x="93" y="78"/>
                      <a:pt x="93" y="78"/>
                      <a:pt x="93" y="78"/>
                    </a:cubicBezTo>
                    <a:cubicBezTo>
                      <a:pt x="99" y="55"/>
                      <a:pt x="118" y="38"/>
                      <a:pt x="141" y="33"/>
                    </a:cubicBezTo>
                    <a:close/>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reeform 7"/>
              <p:cNvSpPr>
                <a:spLocks/>
              </p:cNvSpPr>
              <p:nvPr/>
            </p:nvSpPr>
            <p:spPr bwMode="auto">
              <a:xfrm>
                <a:off x="3568106" y="3561589"/>
                <a:ext cx="377098" cy="377098"/>
              </a:xfrm>
              <a:custGeom>
                <a:avLst/>
                <a:gdLst>
                  <a:gd name="T0" fmla="*/ 62 w 107"/>
                  <a:gd name="T1" fmla="*/ 1 h 107"/>
                  <a:gd name="T2" fmla="*/ 53 w 107"/>
                  <a:gd name="T3" fmla="*/ 0 h 107"/>
                  <a:gd name="T4" fmla="*/ 0 w 107"/>
                  <a:gd name="T5" fmla="*/ 53 h 107"/>
                  <a:gd name="T6" fmla="*/ 53 w 107"/>
                  <a:gd name="T7" fmla="*/ 107 h 107"/>
                  <a:gd name="T8" fmla="*/ 107 w 107"/>
                  <a:gd name="T9" fmla="*/ 59 h 107"/>
                  <a:gd name="T10" fmla="*/ 62 w 107"/>
                  <a:gd name="T11" fmla="*/ 59 h 107"/>
                  <a:gd name="T12" fmla="*/ 62 w 107"/>
                  <a:gd name="T13" fmla="*/ 1 h 107"/>
                </a:gdLst>
                <a:ahLst/>
                <a:cxnLst>
                  <a:cxn ang="0">
                    <a:pos x="T0" y="T1"/>
                  </a:cxn>
                  <a:cxn ang="0">
                    <a:pos x="T2" y="T3"/>
                  </a:cxn>
                  <a:cxn ang="0">
                    <a:pos x="T4" y="T5"/>
                  </a:cxn>
                  <a:cxn ang="0">
                    <a:pos x="T6" y="T7"/>
                  </a:cxn>
                  <a:cxn ang="0">
                    <a:pos x="T8" y="T9"/>
                  </a:cxn>
                  <a:cxn ang="0">
                    <a:pos x="T10" y="T11"/>
                  </a:cxn>
                  <a:cxn ang="0">
                    <a:pos x="T12" y="T13"/>
                  </a:cxn>
                </a:cxnLst>
                <a:rect l="0" t="0" r="r" b="b"/>
                <a:pathLst>
                  <a:path w="107" h="107">
                    <a:moveTo>
                      <a:pt x="62" y="1"/>
                    </a:moveTo>
                    <a:cubicBezTo>
                      <a:pt x="59" y="0"/>
                      <a:pt x="56" y="0"/>
                      <a:pt x="53" y="0"/>
                    </a:cubicBezTo>
                    <a:cubicBezTo>
                      <a:pt x="24" y="0"/>
                      <a:pt x="0" y="24"/>
                      <a:pt x="0" y="53"/>
                    </a:cubicBezTo>
                    <a:cubicBezTo>
                      <a:pt x="0" y="83"/>
                      <a:pt x="24" y="107"/>
                      <a:pt x="53" y="107"/>
                    </a:cubicBezTo>
                    <a:cubicBezTo>
                      <a:pt x="81" y="107"/>
                      <a:pt x="104" y="86"/>
                      <a:pt x="107" y="59"/>
                    </a:cubicBezTo>
                    <a:cubicBezTo>
                      <a:pt x="62" y="59"/>
                      <a:pt x="62" y="59"/>
                      <a:pt x="62" y="59"/>
                    </a:cubicBezTo>
                    <a:lnTo>
                      <a:pt x="62" y="1"/>
                    </a:lnTo>
                    <a:close/>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Freeform 8"/>
              <p:cNvSpPr>
                <a:spLocks/>
              </p:cNvSpPr>
              <p:nvPr/>
            </p:nvSpPr>
            <p:spPr bwMode="auto">
              <a:xfrm>
                <a:off x="3824473" y="3533270"/>
                <a:ext cx="155012" cy="204199"/>
              </a:xfrm>
              <a:custGeom>
                <a:avLst/>
                <a:gdLst>
                  <a:gd name="T0" fmla="*/ 0 w 44"/>
                  <a:gd name="T1" fmla="*/ 0 h 58"/>
                  <a:gd name="T2" fmla="*/ 0 w 44"/>
                  <a:gd name="T3" fmla="*/ 58 h 58"/>
                  <a:gd name="T4" fmla="*/ 44 w 44"/>
                  <a:gd name="T5" fmla="*/ 58 h 58"/>
                  <a:gd name="T6" fmla="*/ 44 w 44"/>
                  <a:gd name="T7" fmla="*/ 53 h 58"/>
                  <a:gd name="T8" fmla="*/ 0 w 44"/>
                  <a:gd name="T9" fmla="*/ 0 h 58"/>
                </a:gdLst>
                <a:ahLst/>
                <a:cxnLst>
                  <a:cxn ang="0">
                    <a:pos x="T0" y="T1"/>
                  </a:cxn>
                  <a:cxn ang="0">
                    <a:pos x="T2" y="T3"/>
                  </a:cxn>
                  <a:cxn ang="0">
                    <a:pos x="T4" y="T5"/>
                  </a:cxn>
                  <a:cxn ang="0">
                    <a:pos x="T6" y="T7"/>
                  </a:cxn>
                  <a:cxn ang="0">
                    <a:pos x="T8" y="T9"/>
                  </a:cxn>
                </a:cxnLst>
                <a:rect l="0" t="0" r="r" b="b"/>
                <a:pathLst>
                  <a:path w="44" h="58">
                    <a:moveTo>
                      <a:pt x="0" y="0"/>
                    </a:moveTo>
                    <a:cubicBezTo>
                      <a:pt x="0" y="58"/>
                      <a:pt x="0" y="58"/>
                      <a:pt x="0" y="58"/>
                    </a:cubicBezTo>
                    <a:cubicBezTo>
                      <a:pt x="44" y="58"/>
                      <a:pt x="44" y="58"/>
                      <a:pt x="44" y="58"/>
                    </a:cubicBezTo>
                    <a:cubicBezTo>
                      <a:pt x="44" y="56"/>
                      <a:pt x="44" y="54"/>
                      <a:pt x="44" y="53"/>
                    </a:cubicBezTo>
                    <a:cubicBezTo>
                      <a:pt x="44" y="26"/>
                      <a:pt x="25" y="4"/>
                      <a:pt x="0" y="0"/>
                    </a:cubicBezTo>
                    <a:close/>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6" name="Rectangle 31"/>
            <p:cNvSpPr>
              <a:spLocks noChangeArrowheads="1"/>
            </p:cNvSpPr>
            <p:nvPr/>
          </p:nvSpPr>
          <p:spPr bwMode="auto">
            <a:xfrm>
              <a:off x="1539053" y="4003878"/>
              <a:ext cx="1033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Shareholder value</a:t>
              </a:r>
            </a:p>
          </p:txBody>
        </p:sp>
      </p:grpSp>
      <p:grpSp>
        <p:nvGrpSpPr>
          <p:cNvPr id="27" name="Group 26"/>
          <p:cNvGrpSpPr/>
          <p:nvPr/>
        </p:nvGrpSpPr>
        <p:grpSpPr>
          <a:xfrm>
            <a:off x="3506232" y="3051911"/>
            <a:ext cx="880049" cy="1321299"/>
            <a:chOff x="3506232" y="3051911"/>
            <a:chExt cx="880049" cy="1321299"/>
          </a:xfrm>
        </p:grpSpPr>
        <p:grpSp>
          <p:nvGrpSpPr>
            <p:cNvPr id="82" name="Group 81"/>
            <p:cNvGrpSpPr/>
            <p:nvPr/>
          </p:nvGrpSpPr>
          <p:grpSpPr>
            <a:xfrm>
              <a:off x="3540839" y="3051911"/>
              <a:ext cx="810834" cy="734818"/>
              <a:chOff x="4451975" y="3109967"/>
              <a:chExt cx="810834" cy="734818"/>
            </a:xfrm>
          </p:grpSpPr>
          <p:sp>
            <p:nvSpPr>
              <p:cNvPr id="12" name="Freeform 9"/>
              <p:cNvSpPr>
                <a:spLocks/>
              </p:cNvSpPr>
              <p:nvPr/>
            </p:nvSpPr>
            <p:spPr bwMode="auto">
              <a:xfrm>
                <a:off x="4529481" y="3135305"/>
                <a:ext cx="235500" cy="637936"/>
              </a:xfrm>
              <a:custGeom>
                <a:avLst/>
                <a:gdLst>
                  <a:gd name="T0" fmla="*/ 42 w 67"/>
                  <a:gd name="T1" fmla="*/ 181 h 181"/>
                  <a:gd name="T2" fmla="*/ 0 w 67"/>
                  <a:gd name="T3" fmla="*/ 97 h 181"/>
                  <a:gd name="T4" fmla="*/ 67 w 67"/>
                  <a:gd name="T5" fmla="*/ 0 h 181"/>
                </a:gdLst>
                <a:ahLst/>
                <a:cxnLst>
                  <a:cxn ang="0">
                    <a:pos x="T0" y="T1"/>
                  </a:cxn>
                  <a:cxn ang="0">
                    <a:pos x="T2" y="T3"/>
                  </a:cxn>
                  <a:cxn ang="0">
                    <a:pos x="T4" y="T5"/>
                  </a:cxn>
                </a:cxnLst>
                <a:rect l="0" t="0" r="r" b="b"/>
                <a:pathLst>
                  <a:path w="67" h="181">
                    <a:moveTo>
                      <a:pt x="42" y="181"/>
                    </a:moveTo>
                    <a:cubicBezTo>
                      <a:pt x="17" y="162"/>
                      <a:pt x="0" y="132"/>
                      <a:pt x="0" y="97"/>
                    </a:cubicBezTo>
                    <a:cubicBezTo>
                      <a:pt x="0" y="53"/>
                      <a:pt x="28" y="15"/>
                      <a:pt x="67" y="0"/>
                    </a:cubicBezTo>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reeform 10"/>
              <p:cNvSpPr>
                <a:spLocks/>
              </p:cNvSpPr>
              <p:nvPr/>
            </p:nvSpPr>
            <p:spPr bwMode="auto">
              <a:xfrm>
                <a:off x="4451975" y="3138286"/>
                <a:ext cx="810834" cy="673708"/>
              </a:xfrm>
              <a:custGeom>
                <a:avLst/>
                <a:gdLst>
                  <a:gd name="T0" fmla="*/ 164 w 230"/>
                  <a:gd name="T1" fmla="*/ 0 h 191"/>
                  <a:gd name="T2" fmla="*/ 230 w 230"/>
                  <a:gd name="T3" fmla="*/ 96 h 191"/>
                  <a:gd name="T4" fmla="*/ 168 w 230"/>
                  <a:gd name="T5" fmla="*/ 191 h 191"/>
                  <a:gd name="T6" fmla="*/ 0 w 230"/>
                  <a:gd name="T7" fmla="*/ 191 h 191"/>
                </a:gdLst>
                <a:ahLst/>
                <a:cxnLst>
                  <a:cxn ang="0">
                    <a:pos x="T0" y="T1"/>
                  </a:cxn>
                  <a:cxn ang="0">
                    <a:pos x="T2" y="T3"/>
                  </a:cxn>
                  <a:cxn ang="0">
                    <a:pos x="T4" y="T5"/>
                  </a:cxn>
                  <a:cxn ang="0">
                    <a:pos x="T6" y="T7"/>
                  </a:cxn>
                </a:cxnLst>
                <a:rect l="0" t="0" r="r" b="b"/>
                <a:pathLst>
                  <a:path w="230" h="191">
                    <a:moveTo>
                      <a:pt x="164" y="0"/>
                    </a:moveTo>
                    <a:cubicBezTo>
                      <a:pt x="203" y="15"/>
                      <a:pt x="230" y="53"/>
                      <a:pt x="230" y="96"/>
                    </a:cubicBezTo>
                    <a:cubicBezTo>
                      <a:pt x="230" y="139"/>
                      <a:pt x="205" y="175"/>
                      <a:pt x="168" y="191"/>
                    </a:cubicBezTo>
                    <a:cubicBezTo>
                      <a:pt x="0" y="191"/>
                      <a:pt x="0" y="191"/>
                      <a:pt x="0" y="191"/>
                    </a:cubicBezTo>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Line 11"/>
              <p:cNvSpPr>
                <a:spLocks noChangeShapeType="1"/>
              </p:cNvSpPr>
              <p:nvPr/>
            </p:nvSpPr>
            <p:spPr bwMode="auto">
              <a:xfrm flipH="1">
                <a:off x="5097363" y="3811994"/>
                <a:ext cx="101354" cy="0"/>
              </a:xfrm>
              <a:prstGeom prst="line">
                <a:avLst/>
              </a:prstGeom>
              <a:noFill/>
              <a:ln w="2857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Freeform 12"/>
              <p:cNvSpPr>
                <a:spLocks/>
              </p:cNvSpPr>
              <p:nvPr/>
            </p:nvSpPr>
            <p:spPr bwMode="auto">
              <a:xfrm>
                <a:off x="5195736" y="3783674"/>
                <a:ext cx="31301" cy="61111"/>
              </a:xfrm>
              <a:custGeom>
                <a:avLst/>
                <a:gdLst>
                  <a:gd name="T0" fmla="*/ 0 w 21"/>
                  <a:gd name="T1" fmla="*/ 0 h 41"/>
                  <a:gd name="T2" fmla="*/ 21 w 21"/>
                  <a:gd name="T3" fmla="*/ 19 h 41"/>
                  <a:gd name="T4" fmla="*/ 0 w 21"/>
                  <a:gd name="T5" fmla="*/ 41 h 41"/>
                  <a:gd name="T6" fmla="*/ 0 w 21"/>
                  <a:gd name="T7" fmla="*/ 0 h 41"/>
                </a:gdLst>
                <a:ahLst/>
                <a:cxnLst>
                  <a:cxn ang="0">
                    <a:pos x="T0" y="T1"/>
                  </a:cxn>
                  <a:cxn ang="0">
                    <a:pos x="T2" y="T3"/>
                  </a:cxn>
                  <a:cxn ang="0">
                    <a:pos x="T4" y="T5"/>
                  </a:cxn>
                  <a:cxn ang="0">
                    <a:pos x="T6" y="T7"/>
                  </a:cxn>
                </a:cxnLst>
                <a:rect l="0" t="0" r="r" b="b"/>
                <a:pathLst>
                  <a:path w="21" h="41">
                    <a:moveTo>
                      <a:pt x="0" y="0"/>
                    </a:moveTo>
                    <a:lnTo>
                      <a:pt x="21" y="19"/>
                    </a:lnTo>
                    <a:lnTo>
                      <a:pt x="0" y="41"/>
                    </a:lnTo>
                    <a:lnTo>
                      <a:pt x="0" y="0"/>
                    </a:lnTo>
                    <a:close/>
                  </a:path>
                </a:pathLst>
              </a:custGeom>
              <a:solidFill>
                <a:srgbClr val="000000"/>
              </a:solidFill>
              <a:ln w="28575"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Freeform 13"/>
              <p:cNvSpPr>
                <a:spLocks/>
              </p:cNvSpPr>
              <p:nvPr/>
            </p:nvSpPr>
            <p:spPr bwMode="auto">
              <a:xfrm>
                <a:off x="4994518" y="3109967"/>
                <a:ext cx="31301" cy="59620"/>
              </a:xfrm>
              <a:custGeom>
                <a:avLst/>
                <a:gdLst>
                  <a:gd name="T0" fmla="*/ 21 w 21"/>
                  <a:gd name="T1" fmla="*/ 40 h 40"/>
                  <a:gd name="T2" fmla="*/ 0 w 21"/>
                  <a:gd name="T3" fmla="*/ 21 h 40"/>
                  <a:gd name="T4" fmla="*/ 21 w 21"/>
                  <a:gd name="T5" fmla="*/ 0 h 40"/>
                  <a:gd name="T6" fmla="*/ 21 w 21"/>
                  <a:gd name="T7" fmla="*/ 40 h 40"/>
                </a:gdLst>
                <a:ahLst/>
                <a:cxnLst>
                  <a:cxn ang="0">
                    <a:pos x="T0" y="T1"/>
                  </a:cxn>
                  <a:cxn ang="0">
                    <a:pos x="T2" y="T3"/>
                  </a:cxn>
                  <a:cxn ang="0">
                    <a:pos x="T4" y="T5"/>
                  </a:cxn>
                  <a:cxn ang="0">
                    <a:pos x="T6" y="T7"/>
                  </a:cxn>
                </a:cxnLst>
                <a:rect l="0" t="0" r="r" b="b"/>
                <a:pathLst>
                  <a:path w="21" h="40">
                    <a:moveTo>
                      <a:pt x="21" y="40"/>
                    </a:moveTo>
                    <a:lnTo>
                      <a:pt x="0" y="21"/>
                    </a:lnTo>
                    <a:lnTo>
                      <a:pt x="21" y="0"/>
                    </a:lnTo>
                    <a:lnTo>
                      <a:pt x="21" y="40"/>
                    </a:lnTo>
                    <a:close/>
                  </a:path>
                </a:pathLst>
              </a:custGeom>
              <a:solidFill>
                <a:srgbClr val="000000"/>
              </a:solidFill>
              <a:ln w="28575"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7" name="Rectangle 32"/>
            <p:cNvSpPr>
              <a:spLocks noChangeArrowheads="1"/>
            </p:cNvSpPr>
            <p:nvPr/>
          </p:nvSpPr>
          <p:spPr bwMode="auto">
            <a:xfrm>
              <a:off x="3506232" y="4003878"/>
              <a:ext cx="880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Business agility</a:t>
              </a:r>
            </a:p>
          </p:txBody>
        </p:sp>
      </p:grpSp>
      <p:grpSp>
        <p:nvGrpSpPr>
          <p:cNvPr id="29" name="Group 28"/>
          <p:cNvGrpSpPr/>
          <p:nvPr/>
        </p:nvGrpSpPr>
        <p:grpSpPr>
          <a:xfrm>
            <a:off x="7427767" y="3093645"/>
            <a:ext cx="1388201" cy="1279565"/>
            <a:chOff x="7427767" y="3093645"/>
            <a:chExt cx="1388201" cy="1279565"/>
          </a:xfrm>
        </p:grpSpPr>
        <p:grpSp>
          <p:nvGrpSpPr>
            <p:cNvPr id="155" name="Group 154"/>
            <p:cNvGrpSpPr/>
            <p:nvPr/>
          </p:nvGrpSpPr>
          <p:grpSpPr>
            <a:xfrm>
              <a:off x="7776071" y="3093645"/>
              <a:ext cx="691594" cy="766118"/>
              <a:chOff x="7776071" y="3093645"/>
              <a:chExt cx="691594" cy="766118"/>
            </a:xfrm>
          </p:grpSpPr>
          <p:sp>
            <p:nvSpPr>
              <p:cNvPr id="18" name="Freeform 15"/>
              <p:cNvSpPr>
                <a:spLocks/>
              </p:cNvSpPr>
              <p:nvPr/>
            </p:nvSpPr>
            <p:spPr bwMode="auto">
              <a:xfrm>
                <a:off x="7853577" y="3214375"/>
                <a:ext cx="536581" cy="518695"/>
              </a:xfrm>
              <a:custGeom>
                <a:avLst/>
                <a:gdLst>
                  <a:gd name="T0" fmla="*/ 151 w 152"/>
                  <a:gd name="T1" fmla="*/ 71 h 147"/>
                  <a:gd name="T2" fmla="*/ 149 w 152"/>
                  <a:gd name="T3" fmla="*/ 55 h 147"/>
                  <a:gd name="T4" fmla="*/ 138 w 152"/>
                  <a:gd name="T5" fmla="*/ 46 h 147"/>
                  <a:gd name="T6" fmla="*/ 132 w 152"/>
                  <a:gd name="T7" fmla="*/ 45 h 147"/>
                  <a:gd name="T8" fmla="*/ 126 w 152"/>
                  <a:gd name="T9" fmla="*/ 45 h 147"/>
                  <a:gd name="T10" fmla="*/ 116 w 152"/>
                  <a:gd name="T11" fmla="*/ 32 h 147"/>
                  <a:gd name="T12" fmla="*/ 117 w 152"/>
                  <a:gd name="T13" fmla="*/ 26 h 147"/>
                  <a:gd name="T14" fmla="*/ 117 w 152"/>
                  <a:gd name="T15" fmla="*/ 26 h 147"/>
                  <a:gd name="T16" fmla="*/ 118 w 152"/>
                  <a:gd name="T17" fmla="*/ 21 h 147"/>
                  <a:gd name="T18" fmla="*/ 111 w 152"/>
                  <a:gd name="T19" fmla="*/ 8 h 147"/>
                  <a:gd name="T20" fmla="*/ 96 w 152"/>
                  <a:gd name="T21" fmla="*/ 2 h 147"/>
                  <a:gd name="T22" fmla="*/ 82 w 152"/>
                  <a:gd name="T23" fmla="*/ 7 h 147"/>
                  <a:gd name="T24" fmla="*/ 79 w 152"/>
                  <a:gd name="T25" fmla="*/ 11 h 147"/>
                  <a:gd name="T26" fmla="*/ 79 w 152"/>
                  <a:gd name="T27" fmla="*/ 11 h 147"/>
                  <a:gd name="T28" fmla="*/ 75 w 152"/>
                  <a:gd name="T29" fmla="*/ 16 h 147"/>
                  <a:gd name="T30" fmla="*/ 59 w 152"/>
                  <a:gd name="T31" fmla="*/ 19 h 147"/>
                  <a:gd name="T32" fmla="*/ 54 w 152"/>
                  <a:gd name="T33" fmla="*/ 15 h 147"/>
                  <a:gd name="T34" fmla="*/ 54 w 152"/>
                  <a:gd name="T35" fmla="*/ 15 h 147"/>
                  <a:gd name="T36" fmla="*/ 50 w 152"/>
                  <a:gd name="T37" fmla="*/ 11 h 147"/>
                  <a:gd name="T38" fmla="*/ 36 w 152"/>
                  <a:gd name="T39" fmla="*/ 11 h 147"/>
                  <a:gd name="T40" fmla="*/ 23 w 152"/>
                  <a:gd name="T41" fmla="*/ 21 h 147"/>
                  <a:gd name="T42" fmla="*/ 20 w 152"/>
                  <a:gd name="T43" fmla="*/ 35 h 147"/>
                  <a:gd name="T44" fmla="*/ 22 w 152"/>
                  <a:gd name="T45" fmla="*/ 39 h 147"/>
                  <a:gd name="T46" fmla="*/ 25 w 152"/>
                  <a:gd name="T47" fmla="*/ 46 h 147"/>
                  <a:gd name="T48" fmla="*/ 22 w 152"/>
                  <a:gd name="T49" fmla="*/ 53 h 147"/>
                  <a:gd name="T50" fmla="*/ 20 w 152"/>
                  <a:gd name="T51" fmla="*/ 61 h 147"/>
                  <a:gd name="T52" fmla="*/ 14 w 152"/>
                  <a:gd name="T53" fmla="*/ 63 h 147"/>
                  <a:gd name="T54" fmla="*/ 8 w 152"/>
                  <a:gd name="T55" fmla="*/ 65 h 147"/>
                  <a:gd name="T56" fmla="*/ 1 w 152"/>
                  <a:gd name="T57" fmla="*/ 77 h 147"/>
                  <a:gd name="T58" fmla="*/ 3 w 152"/>
                  <a:gd name="T59" fmla="*/ 93 h 147"/>
                  <a:gd name="T60" fmla="*/ 14 w 152"/>
                  <a:gd name="T61" fmla="*/ 103 h 147"/>
                  <a:gd name="T62" fmla="*/ 20 w 152"/>
                  <a:gd name="T63" fmla="*/ 103 h 147"/>
                  <a:gd name="T64" fmla="*/ 26 w 152"/>
                  <a:gd name="T65" fmla="*/ 104 h 147"/>
                  <a:gd name="T66" fmla="*/ 36 w 152"/>
                  <a:gd name="T67" fmla="*/ 116 h 147"/>
                  <a:gd name="T68" fmla="*/ 35 w 152"/>
                  <a:gd name="T69" fmla="*/ 122 h 147"/>
                  <a:gd name="T70" fmla="*/ 34 w 152"/>
                  <a:gd name="T71" fmla="*/ 128 h 147"/>
                  <a:gd name="T72" fmla="*/ 41 w 152"/>
                  <a:gd name="T73" fmla="*/ 141 h 147"/>
                  <a:gd name="T74" fmla="*/ 56 w 152"/>
                  <a:gd name="T75" fmla="*/ 147 h 147"/>
                  <a:gd name="T76" fmla="*/ 60 w 152"/>
                  <a:gd name="T77" fmla="*/ 147 h 147"/>
                  <a:gd name="T78" fmla="*/ 70 w 152"/>
                  <a:gd name="T79" fmla="*/ 142 h 147"/>
                  <a:gd name="T80" fmla="*/ 72 w 152"/>
                  <a:gd name="T81" fmla="*/ 138 h 147"/>
                  <a:gd name="T82" fmla="*/ 72 w 152"/>
                  <a:gd name="T83" fmla="*/ 138 h 147"/>
                  <a:gd name="T84" fmla="*/ 76 w 152"/>
                  <a:gd name="T85" fmla="*/ 132 h 147"/>
                  <a:gd name="T86" fmla="*/ 92 w 152"/>
                  <a:gd name="T87" fmla="*/ 130 h 147"/>
                  <a:gd name="T88" fmla="*/ 99 w 152"/>
                  <a:gd name="T89" fmla="*/ 135 h 147"/>
                  <a:gd name="T90" fmla="*/ 102 w 152"/>
                  <a:gd name="T91" fmla="*/ 138 h 147"/>
                  <a:gd name="T92" fmla="*/ 109 w 152"/>
                  <a:gd name="T93" fmla="*/ 140 h 147"/>
                  <a:gd name="T94" fmla="*/ 116 w 152"/>
                  <a:gd name="T95" fmla="*/ 138 h 147"/>
                  <a:gd name="T96" fmla="*/ 129 w 152"/>
                  <a:gd name="T97" fmla="*/ 128 h 147"/>
                  <a:gd name="T98" fmla="*/ 132 w 152"/>
                  <a:gd name="T99" fmla="*/ 114 h 147"/>
                  <a:gd name="T100" fmla="*/ 126 w 152"/>
                  <a:gd name="T101" fmla="*/ 103 h 147"/>
                  <a:gd name="T102" fmla="*/ 130 w 152"/>
                  <a:gd name="T103" fmla="*/ 96 h 147"/>
                  <a:gd name="T104" fmla="*/ 132 w 152"/>
                  <a:gd name="T105" fmla="*/ 88 h 147"/>
                  <a:gd name="T106" fmla="*/ 139 w 152"/>
                  <a:gd name="T107" fmla="*/ 86 h 147"/>
                  <a:gd name="T108" fmla="*/ 139 w 152"/>
                  <a:gd name="T109" fmla="*/ 86 h 147"/>
                  <a:gd name="T110" fmla="*/ 144 w 152"/>
                  <a:gd name="T111" fmla="*/ 84 h 147"/>
                  <a:gd name="T112" fmla="*/ 151 w 152"/>
                  <a:gd name="T113" fmla="*/ 7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2" h="147">
                    <a:moveTo>
                      <a:pt x="151" y="71"/>
                    </a:moveTo>
                    <a:cubicBezTo>
                      <a:pt x="149" y="55"/>
                      <a:pt x="149" y="55"/>
                      <a:pt x="149" y="55"/>
                    </a:cubicBezTo>
                    <a:cubicBezTo>
                      <a:pt x="148" y="50"/>
                      <a:pt x="143" y="46"/>
                      <a:pt x="138" y="46"/>
                    </a:cubicBezTo>
                    <a:cubicBezTo>
                      <a:pt x="132" y="45"/>
                      <a:pt x="132" y="45"/>
                      <a:pt x="132" y="45"/>
                    </a:cubicBezTo>
                    <a:cubicBezTo>
                      <a:pt x="126" y="45"/>
                      <a:pt x="126" y="45"/>
                      <a:pt x="126" y="45"/>
                    </a:cubicBezTo>
                    <a:cubicBezTo>
                      <a:pt x="123" y="40"/>
                      <a:pt x="120" y="36"/>
                      <a:pt x="116" y="32"/>
                    </a:cubicBezTo>
                    <a:cubicBezTo>
                      <a:pt x="117" y="26"/>
                      <a:pt x="117" y="26"/>
                      <a:pt x="117" y="26"/>
                    </a:cubicBezTo>
                    <a:cubicBezTo>
                      <a:pt x="117" y="26"/>
                      <a:pt x="117" y="26"/>
                      <a:pt x="117" y="26"/>
                    </a:cubicBezTo>
                    <a:cubicBezTo>
                      <a:pt x="118" y="21"/>
                      <a:pt x="118" y="21"/>
                      <a:pt x="118" y="21"/>
                    </a:cubicBezTo>
                    <a:cubicBezTo>
                      <a:pt x="119" y="15"/>
                      <a:pt x="116" y="10"/>
                      <a:pt x="111" y="8"/>
                    </a:cubicBezTo>
                    <a:cubicBezTo>
                      <a:pt x="96" y="2"/>
                      <a:pt x="96" y="2"/>
                      <a:pt x="96" y="2"/>
                    </a:cubicBezTo>
                    <a:cubicBezTo>
                      <a:pt x="91" y="0"/>
                      <a:pt x="85" y="2"/>
                      <a:pt x="82" y="7"/>
                    </a:cubicBezTo>
                    <a:cubicBezTo>
                      <a:pt x="79" y="11"/>
                      <a:pt x="79" y="11"/>
                      <a:pt x="79" y="11"/>
                    </a:cubicBezTo>
                    <a:cubicBezTo>
                      <a:pt x="79" y="11"/>
                      <a:pt x="79" y="11"/>
                      <a:pt x="79" y="11"/>
                    </a:cubicBezTo>
                    <a:cubicBezTo>
                      <a:pt x="75" y="16"/>
                      <a:pt x="75" y="16"/>
                      <a:pt x="75" y="16"/>
                    </a:cubicBezTo>
                    <a:cubicBezTo>
                      <a:pt x="70" y="17"/>
                      <a:pt x="65" y="17"/>
                      <a:pt x="59" y="19"/>
                    </a:cubicBezTo>
                    <a:cubicBezTo>
                      <a:pt x="54" y="15"/>
                      <a:pt x="54" y="15"/>
                      <a:pt x="54" y="15"/>
                    </a:cubicBezTo>
                    <a:cubicBezTo>
                      <a:pt x="54" y="15"/>
                      <a:pt x="54" y="15"/>
                      <a:pt x="54" y="15"/>
                    </a:cubicBezTo>
                    <a:cubicBezTo>
                      <a:pt x="50" y="11"/>
                      <a:pt x="50" y="11"/>
                      <a:pt x="50" y="11"/>
                    </a:cubicBezTo>
                    <a:cubicBezTo>
                      <a:pt x="46" y="8"/>
                      <a:pt x="40" y="8"/>
                      <a:pt x="36" y="11"/>
                    </a:cubicBezTo>
                    <a:cubicBezTo>
                      <a:pt x="23" y="21"/>
                      <a:pt x="23" y="21"/>
                      <a:pt x="23" y="21"/>
                    </a:cubicBezTo>
                    <a:cubicBezTo>
                      <a:pt x="19" y="24"/>
                      <a:pt x="17" y="30"/>
                      <a:pt x="20" y="35"/>
                    </a:cubicBezTo>
                    <a:cubicBezTo>
                      <a:pt x="22" y="39"/>
                      <a:pt x="22" y="39"/>
                      <a:pt x="22" y="39"/>
                    </a:cubicBezTo>
                    <a:cubicBezTo>
                      <a:pt x="25" y="46"/>
                      <a:pt x="25" y="46"/>
                      <a:pt x="25" y="46"/>
                    </a:cubicBezTo>
                    <a:cubicBezTo>
                      <a:pt x="24" y="48"/>
                      <a:pt x="23" y="51"/>
                      <a:pt x="22" y="53"/>
                    </a:cubicBezTo>
                    <a:cubicBezTo>
                      <a:pt x="21" y="56"/>
                      <a:pt x="20" y="58"/>
                      <a:pt x="20" y="61"/>
                    </a:cubicBezTo>
                    <a:cubicBezTo>
                      <a:pt x="14" y="63"/>
                      <a:pt x="14" y="63"/>
                      <a:pt x="14" y="63"/>
                    </a:cubicBezTo>
                    <a:cubicBezTo>
                      <a:pt x="8" y="65"/>
                      <a:pt x="8" y="65"/>
                      <a:pt x="8" y="65"/>
                    </a:cubicBezTo>
                    <a:cubicBezTo>
                      <a:pt x="3" y="66"/>
                      <a:pt x="0" y="72"/>
                      <a:pt x="1" y="77"/>
                    </a:cubicBezTo>
                    <a:cubicBezTo>
                      <a:pt x="3" y="93"/>
                      <a:pt x="3" y="93"/>
                      <a:pt x="3" y="93"/>
                    </a:cubicBezTo>
                    <a:cubicBezTo>
                      <a:pt x="4" y="98"/>
                      <a:pt x="9" y="103"/>
                      <a:pt x="14" y="103"/>
                    </a:cubicBezTo>
                    <a:cubicBezTo>
                      <a:pt x="20" y="103"/>
                      <a:pt x="20" y="103"/>
                      <a:pt x="20" y="103"/>
                    </a:cubicBezTo>
                    <a:cubicBezTo>
                      <a:pt x="26" y="104"/>
                      <a:pt x="26" y="104"/>
                      <a:pt x="26" y="104"/>
                    </a:cubicBezTo>
                    <a:cubicBezTo>
                      <a:pt x="29" y="108"/>
                      <a:pt x="32" y="112"/>
                      <a:pt x="36" y="116"/>
                    </a:cubicBezTo>
                    <a:cubicBezTo>
                      <a:pt x="35" y="122"/>
                      <a:pt x="35" y="122"/>
                      <a:pt x="35" y="122"/>
                    </a:cubicBezTo>
                    <a:cubicBezTo>
                      <a:pt x="34" y="128"/>
                      <a:pt x="34" y="128"/>
                      <a:pt x="34" y="128"/>
                    </a:cubicBezTo>
                    <a:cubicBezTo>
                      <a:pt x="33" y="133"/>
                      <a:pt x="36" y="139"/>
                      <a:pt x="41" y="141"/>
                    </a:cubicBezTo>
                    <a:cubicBezTo>
                      <a:pt x="56" y="147"/>
                      <a:pt x="56" y="147"/>
                      <a:pt x="56" y="147"/>
                    </a:cubicBezTo>
                    <a:cubicBezTo>
                      <a:pt x="57" y="147"/>
                      <a:pt x="59" y="147"/>
                      <a:pt x="60" y="147"/>
                    </a:cubicBezTo>
                    <a:cubicBezTo>
                      <a:pt x="64" y="147"/>
                      <a:pt x="68" y="146"/>
                      <a:pt x="70" y="142"/>
                    </a:cubicBezTo>
                    <a:cubicBezTo>
                      <a:pt x="72" y="138"/>
                      <a:pt x="72" y="138"/>
                      <a:pt x="72" y="138"/>
                    </a:cubicBezTo>
                    <a:cubicBezTo>
                      <a:pt x="72" y="138"/>
                      <a:pt x="72" y="138"/>
                      <a:pt x="72" y="138"/>
                    </a:cubicBezTo>
                    <a:cubicBezTo>
                      <a:pt x="76" y="132"/>
                      <a:pt x="76" y="132"/>
                      <a:pt x="76" y="132"/>
                    </a:cubicBezTo>
                    <a:cubicBezTo>
                      <a:pt x="82" y="132"/>
                      <a:pt x="87" y="131"/>
                      <a:pt x="92" y="130"/>
                    </a:cubicBezTo>
                    <a:cubicBezTo>
                      <a:pt x="99" y="135"/>
                      <a:pt x="99" y="135"/>
                      <a:pt x="99" y="135"/>
                    </a:cubicBezTo>
                    <a:cubicBezTo>
                      <a:pt x="102" y="138"/>
                      <a:pt x="102" y="138"/>
                      <a:pt x="102" y="138"/>
                    </a:cubicBezTo>
                    <a:cubicBezTo>
                      <a:pt x="104" y="140"/>
                      <a:pt x="106" y="140"/>
                      <a:pt x="109" y="140"/>
                    </a:cubicBezTo>
                    <a:cubicBezTo>
                      <a:pt x="111" y="140"/>
                      <a:pt x="114" y="139"/>
                      <a:pt x="116" y="138"/>
                    </a:cubicBezTo>
                    <a:cubicBezTo>
                      <a:pt x="129" y="128"/>
                      <a:pt x="129" y="128"/>
                      <a:pt x="129" y="128"/>
                    </a:cubicBezTo>
                    <a:cubicBezTo>
                      <a:pt x="133" y="124"/>
                      <a:pt x="135" y="119"/>
                      <a:pt x="132" y="114"/>
                    </a:cubicBezTo>
                    <a:cubicBezTo>
                      <a:pt x="126" y="103"/>
                      <a:pt x="126" y="103"/>
                      <a:pt x="126" y="103"/>
                    </a:cubicBezTo>
                    <a:cubicBezTo>
                      <a:pt x="128" y="100"/>
                      <a:pt x="129" y="98"/>
                      <a:pt x="130" y="96"/>
                    </a:cubicBezTo>
                    <a:cubicBezTo>
                      <a:pt x="131" y="93"/>
                      <a:pt x="132" y="90"/>
                      <a:pt x="132" y="88"/>
                    </a:cubicBezTo>
                    <a:cubicBezTo>
                      <a:pt x="139" y="86"/>
                      <a:pt x="139" y="86"/>
                      <a:pt x="139" y="86"/>
                    </a:cubicBezTo>
                    <a:cubicBezTo>
                      <a:pt x="139" y="86"/>
                      <a:pt x="139" y="86"/>
                      <a:pt x="139" y="86"/>
                    </a:cubicBezTo>
                    <a:cubicBezTo>
                      <a:pt x="144" y="84"/>
                      <a:pt x="144" y="84"/>
                      <a:pt x="144" y="84"/>
                    </a:cubicBezTo>
                    <a:cubicBezTo>
                      <a:pt x="149" y="82"/>
                      <a:pt x="152" y="77"/>
                      <a:pt x="151" y="71"/>
                    </a:cubicBezTo>
                    <a:close/>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Freeform 16"/>
              <p:cNvSpPr>
                <a:spLocks/>
              </p:cNvSpPr>
              <p:nvPr/>
            </p:nvSpPr>
            <p:spPr bwMode="auto">
              <a:xfrm>
                <a:off x="8054795" y="3412613"/>
                <a:ext cx="141598" cy="137126"/>
              </a:xfrm>
              <a:custGeom>
                <a:avLst/>
                <a:gdLst>
                  <a:gd name="T0" fmla="*/ 36 w 40"/>
                  <a:gd name="T1" fmla="*/ 25 h 39"/>
                  <a:gd name="T2" fmla="*/ 12 w 40"/>
                  <a:gd name="T3" fmla="*/ 35 h 39"/>
                  <a:gd name="T4" fmla="*/ 2 w 40"/>
                  <a:gd name="T5" fmla="*/ 26 h 39"/>
                  <a:gd name="T6" fmla="*/ 2 w 40"/>
                  <a:gd name="T7" fmla="*/ 12 h 39"/>
                  <a:gd name="T8" fmla="*/ 12 w 40"/>
                  <a:gd name="T9" fmla="*/ 1 h 39"/>
                  <a:gd name="T10" fmla="*/ 19 w 40"/>
                  <a:gd name="T11" fmla="*/ 0 h 39"/>
                  <a:gd name="T12" fmla="*/ 26 w 40"/>
                  <a:gd name="T13" fmla="*/ 1 h 39"/>
                  <a:gd name="T14" fmla="*/ 36 w 40"/>
                  <a:gd name="T15" fmla="*/ 25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9">
                    <a:moveTo>
                      <a:pt x="36" y="25"/>
                    </a:moveTo>
                    <a:cubicBezTo>
                      <a:pt x="32" y="35"/>
                      <a:pt x="22" y="39"/>
                      <a:pt x="12" y="35"/>
                    </a:cubicBezTo>
                    <a:cubicBezTo>
                      <a:pt x="8" y="34"/>
                      <a:pt x="4" y="30"/>
                      <a:pt x="2" y="26"/>
                    </a:cubicBezTo>
                    <a:cubicBezTo>
                      <a:pt x="0" y="21"/>
                      <a:pt x="0" y="16"/>
                      <a:pt x="2" y="12"/>
                    </a:cubicBezTo>
                    <a:cubicBezTo>
                      <a:pt x="4" y="7"/>
                      <a:pt x="7" y="3"/>
                      <a:pt x="12" y="1"/>
                    </a:cubicBezTo>
                    <a:cubicBezTo>
                      <a:pt x="14" y="0"/>
                      <a:pt x="16" y="0"/>
                      <a:pt x="19" y="0"/>
                    </a:cubicBezTo>
                    <a:cubicBezTo>
                      <a:pt x="21" y="0"/>
                      <a:pt x="23" y="0"/>
                      <a:pt x="26" y="1"/>
                    </a:cubicBezTo>
                    <a:cubicBezTo>
                      <a:pt x="35" y="5"/>
                      <a:pt x="40" y="16"/>
                      <a:pt x="36" y="25"/>
                    </a:cubicBezTo>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Freeform 17"/>
              <p:cNvSpPr>
                <a:spLocks/>
              </p:cNvSpPr>
              <p:nvPr/>
            </p:nvSpPr>
            <p:spPr bwMode="auto">
              <a:xfrm>
                <a:off x="7776071" y="3093645"/>
                <a:ext cx="691594" cy="216123"/>
              </a:xfrm>
              <a:custGeom>
                <a:avLst/>
                <a:gdLst>
                  <a:gd name="T0" fmla="*/ 0 w 196"/>
                  <a:gd name="T1" fmla="*/ 60 h 61"/>
                  <a:gd name="T2" fmla="*/ 98 w 196"/>
                  <a:gd name="T3" fmla="*/ 0 h 61"/>
                  <a:gd name="T4" fmla="*/ 98 w 196"/>
                  <a:gd name="T5" fmla="*/ 0 h 61"/>
                  <a:gd name="T6" fmla="*/ 196 w 196"/>
                  <a:gd name="T7" fmla="*/ 61 h 61"/>
                </a:gdLst>
                <a:ahLst/>
                <a:cxnLst>
                  <a:cxn ang="0">
                    <a:pos x="T0" y="T1"/>
                  </a:cxn>
                  <a:cxn ang="0">
                    <a:pos x="T2" y="T3"/>
                  </a:cxn>
                  <a:cxn ang="0">
                    <a:pos x="T4" y="T5"/>
                  </a:cxn>
                  <a:cxn ang="0">
                    <a:pos x="T6" y="T7"/>
                  </a:cxn>
                </a:cxnLst>
                <a:rect l="0" t="0" r="r" b="b"/>
                <a:pathLst>
                  <a:path w="196" h="61">
                    <a:moveTo>
                      <a:pt x="0" y="60"/>
                    </a:moveTo>
                    <a:cubicBezTo>
                      <a:pt x="18" y="24"/>
                      <a:pt x="55" y="0"/>
                      <a:pt x="98" y="0"/>
                    </a:cubicBezTo>
                    <a:cubicBezTo>
                      <a:pt x="98" y="0"/>
                      <a:pt x="98" y="0"/>
                      <a:pt x="98" y="0"/>
                    </a:cubicBezTo>
                    <a:cubicBezTo>
                      <a:pt x="141" y="0"/>
                      <a:pt x="179" y="25"/>
                      <a:pt x="196" y="61"/>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Line 18"/>
              <p:cNvSpPr>
                <a:spLocks noChangeShapeType="1"/>
              </p:cNvSpPr>
              <p:nvPr/>
            </p:nvSpPr>
            <p:spPr bwMode="auto">
              <a:xfrm flipH="1" flipV="1">
                <a:off x="8449779" y="3150284"/>
                <a:ext cx="17886" cy="159484"/>
              </a:xfrm>
              <a:prstGeom prst="line">
                <a:avLst/>
              </a:prstGeom>
              <a:noFill/>
              <a:ln w="2857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19"/>
              <p:cNvSpPr>
                <a:spLocks/>
              </p:cNvSpPr>
              <p:nvPr/>
            </p:nvSpPr>
            <p:spPr bwMode="auto">
              <a:xfrm>
                <a:off x="7776071" y="3640659"/>
                <a:ext cx="687123" cy="219104"/>
              </a:xfrm>
              <a:custGeom>
                <a:avLst/>
                <a:gdLst>
                  <a:gd name="T0" fmla="*/ 195 w 195"/>
                  <a:gd name="T1" fmla="*/ 1 h 62"/>
                  <a:gd name="T2" fmla="*/ 98 w 195"/>
                  <a:gd name="T3" fmla="*/ 62 h 62"/>
                  <a:gd name="T4" fmla="*/ 98 w 195"/>
                  <a:gd name="T5" fmla="*/ 62 h 62"/>
                  <a:gd name="T6" fmla="*/ 0 w 195"/>
                  <a:gd name="T7" fmla="*/ 0 h 62"/>
                </a:gdLst>
                <a:ahLst/>
                <a:cxnLst>
                  <a:cxn ang="0">
                    <a:pos x="T0" y="T1"/>
                  </a:cxn>
                  <a:cxn ang="0">
                    <a:pos x="T2" y="T3"/>
                  </a:cxn>
                  <a:cxn ang="0">
                    <a:pos x="T4" y="T5"/>
                  </a:cxn>
                  <a:cxn ang="0">
                    <a:pos x="T6" y="T7"/>
                  </a:cxn>
                </a:cxnLst>
                <a:rect l="0" t="0" r="r" b="b"/>
                <a:pathLst>
                  <a:path w="195" h="62">
                    <a:moveTo>
                      <a:pt x="195" y="1"/>
                    </a:moveTo>
                    <a:cubicBezTo>
                      <a:pt x="178" y="37"/>
                      <a:pt x="141" y="62"/>
                      <a:pt x="98" y="62"/>
                    </a:cubicBezTo>
                    <a:cubicBezTo>
                      <a:pt x="98" y="62"/>
                      <a:pt x="98" y="62"/>
                      <a:pt x="98" y="62"/>
                    </a:cubicBezTo>
                    <a:cubicBezTo>
                      <a:pt x="55" y="62"/>
                      <a:pt x="17" y="37"/>
                      <a:pt x="0" y="0"/>
                    </a:cubicBezTo>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Line 20"/>
              <p:cNvSpPr>
                <a:spLocks noChangeShapeType="1"/>
              </p:cNvSpPr>
              <p:nvPr/>
            </p:nvSpPr>
            <p:spPr bwMode="auto">
              <a:xfrm>
                <a:off x="7776071" y="3640659"/>
                <a:ext cx="17886" cy="166936"/>
              </a:xfrm>
              <a:prstGeom prst="line">
                <a:avLst/>
              </a:prstGeom>
              <a:noFill/>
              <a:ln w="28575"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9" name="Rectangle 34"/>
            <p:cNvSpPr>
              <a:spLocks noChangeArrowheads="1"/>
            </p:cNvSpPr>
            <p:nvPr/>
          </p:nvSpPr>
          <p:spPr bwMode="auto">
            <a:xfrm>
              <a:off x="7427767" y="4003878"/>
              <a:ext cx="13882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Changing nature </a:t>
              </a:r>
              <a:b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br>
              <a: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of work</a:t>
              </a:r>
            </a:p>
          </p:txBody>
        </p:sp>
      </p:grpSp>
      <p:sp>
        <p:nvSpPr>
          <p:cNvPr id="52" name="Freeform 37"/>
          <p:cNvSpPr>
            <a:spLocks noEditPoints="1"/>
          </p:cNvSpPr>
          <p:nvPr/>
        </p:nvSpPr>
        <p:spPr bwMode="auto">
          <a:xfrm>
            <a:off x="3039611" y="3204436"/>
            <a:ext cx="0" cy="848965"/>
          </a:xfrm>
          <a:custGeom>
            <a:avLst/>
            <a:gdLst>
              <a:gd name="T0" fmla="*/ 0 h 526"/>
              <a:gd name="T1" fmla="*/ 28 h 526"/>
              <a:gd name="T2" fmla="*/ 57 h 526"/>
              <a:gd name="T3" fmla="*/ 85 h 526"/>
              <a:gd name="T4" fmla="*/ 114 h 526"/>
              <a:gd name="T5" fmla="*/ 142 h 526"/>
              <a:gd name="T6" fmla="*/ 170 h 526"/>
              <a:gd name="T7" fmla="*/ 199 h 526"/>
              <a:gd name="T8" fmla="*/ 227 h 526"/>
              <a:gd name="T9" fmla="*/ 256 h 526"/>
              <a:gd name="T10" fmla="*/ 284 h 526"/>
              <a:gd name="T11" fmla="*/ 313 h 526"/>
              <a:gd name="T12" fmla="*/ 341 h 526"/>
              <a:gd name="T13" fmla="*/ 369 h 526"/>
              <a:gd name="T14" fmla="*/ 398 h 526"/>
              <a:gd name="T15" fmla="*/ 426 h 526"/>
              <a:gd name="T16" fmla="*/ 455 h 526"/>
              <a:gd name="T17" fmla="*/ 483 h 526"/>
              <a:gd name="T18" fmla="*/ 511 h 526"/>
              <a:gd name="T19" fmla="*/ 526 h 526"/>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526">
                <a:moveTo>
                  <a:pt x="0" y="0"/>
                </a:moveTo>
                <a:lnTo>
                  <a:pt x="0" y="28"/>
                </a:lnTo>
                <a:moveTo>
                  <a:pt x="0" y="57"/>
                </a:moveTo>
                <a:lnTo>
                  <a:pt x="0" y="85"/>
                </a:lnTo>
                <a:moveTo>
                  <a:pt x="0" y="114"/>
                </a:moveTo>
                <a:lnTo>
                  <a:pt x="0" y="142"/>
                </a:lnTo>
                <a:moveTo>
                  <a:pt x="0" y="170"/>
                </a:moveTo>
                <a:lnTo>
                  <a:pt x="0" y="199"/>
                </a:lnTo>
                <a:moveTo>
                  <a:pt x="0" y="227"/>
                </a:moveTo>
                <a:lnTo>
                  <a:pt x="0" y="256"/>
                </a:lnTo>
                <a:moveTo>
                  <a:pt x="0" y="284"/>
                </a:moveTo>
                <a:lnTo>
                  <a:pt x="0" y="313"/>
                </a:lnTo>
                <a:moveTo>
                  <a:pt x="0" y="341"/>
                </a:moveTo>
                <a:lnTo>
                  <a:pt x="0" y="369"/>
                </a:lnTo>
                <a:moveTo>
                  <a:pt x="0" y="398"/>
                </a:moveTo>
                <a:lnTo>
                  <a:pt x="0" y="426"/>
                </a:lnTo>
                <a:moveTo>
                  <a:pt x="0" y="455"/>
                </a:moveTo>
                <a:lnTo>
                  <a:pt x="0" y="483"/>
                </a:lnTo>
                <a:moveTo>
                  <a:pt x="0" y="511"/>
                </a:moveTo>
                <a:lnTo>
                  <a:pt x="0" y="526"/>
                </a:lnTo>
              </a:path>
            </a:pathLst>
          </a:custGeom>
          <a:noFill/>
          <a:ln w="15875" cap="flat">
            <a:solidFill>
              <a:srgbClr val="6264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8" name="Group 27"/>
          <p:cNvGrpSpPr/>
          <p:nvPr/>
        </p:nvGrpSpPr>
        <p:grpSpPr>
          <a:xfrm>
            <a:off x="5319523" y="3013158"/>
            <a:ext cx="1175002" cy="1360052"/>
            <a:chOff x="5319523" y="3013158"/>
            <a:chExt cx="1175002" cy="1360052"/>
          </a:xfrm>
        </p:grpSpPr>
        <p:sp>
          <p:nvSpPr>
            <p:cNvPr id="38" name="Rectangle 33"/>
            <p:cNvSpPr>
              <a:spLocks noChangeArrowheads="1"/>
            </p:cNvSpPr>
            <p:nvPr/>
          </p:nvSpPr>
          <p:spPr bwMode="auto">
            <a:xfrm>
              <a:off x="5319523" y="4003878"/>
              <a:ext cx="1175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Access to best talent</a:t>
              </a:r>
            </a:p>
          </p:txBody>
        </p:sp>
        <p:grpSp>
          <p:nvGrpSpPr>
            <p:cNvPr id="83" name="Group 82"/>
            <p:cNvGrpSpPr/>
            <p:nvPr/>
          </p:nvGrpSpPr>
          <p:grpSpPr>
            <a:xfrm>
              <a:off x="5642459" y="3013158"/>
              <a:ext cx="529129" cy="786986"/>
              <a:chOff x="5973779" y="3071214"/>
              <a:chExt cx="529129" cy="786986"/>
            </a:xfrm>
          </p:grpSpPr>
          <p:sp>
            <p:nvSpPr>
              <p:cNvPr id="74" name="Oval 58"/>
              <p:cNvSpPr>
                <a:spLocks noChangeArrowheads="1"/>
              </p:cNvSpPr>
              <p:nvPr/>
            </p:nvSpPr>
            <p:spPr bwMode="auto">
              <a:xfrm>
                <a:off x="6107925" y="3254545"/>
                <a:ext cx="260839" cy="260839"/>
              </a:xfrm>
              <a:prstGeom prst="ellipse">
                <a:avLst/>
              </a:pr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Freeform 59"/>
              <p:cNvSpPr>
                <a:spLocks/>
              </p:cNvSpPr>
              <p:nvPr/>
            </p:nvSpPr>
            <p:spPr bwMode="auto">
              <a:xfrm>
                <a:off x="5973779" y="3592890"/>
                <a:ext cx="529129" cy="265310"/>
              </a:xfrm>
              <a:custGeom>
                <a:avLst/>
                <a:gdLst>
                  <a:gd name="T0" fmla="*/ 150 w 150"/>
                  <a:gd name="T1" fmla="*/ 75 h 75"/>
                  <a:gd name="T2" fmla="*/ 75 w 150"/>
                  <a:gd name="T3" fmla="*/ 0 h 75"/>
                  <a:gd name="T4" fmla="*/ 0 w 150"/>
                  <a:gd name="T5" fmla="*/ 75 h 75"/>
                  <a:gd name="T6" fmla="*/ 150 w 150"/>
                  <a:gd name="T7" fmla="*/ 75 h 75"/>
                </a:gdLst>
                <a:ahLst/>
                <a:cxnLst>
                  <a:cxn ang="0">
                    <a:pos x="T0" y="T1"/>
                  </a:cxn>
                  <a:cxn ang="0">
                    <a:pos x="T2" y="T3"/>
                  </a:cxn>
                  <a:cxn ang="0">
                    <a:pos x="T4" y="T5"/>
                  </a:cxn>
                  <a:cxn ang="0">
                    <a:pos x="T6" y="T7"/>
                  </a:cxn>
                </a:cxnLst>
                <a:rect l="0" t="0" r="r" b="b"/>
                <a:pathLst>
                  <a:path w="150" h="75">
                    <a:moveTo>
                      <a:pt x="150" y="75"/>
                    </a:moveTo>
                    <a:cubicBezTo>
                      <a:pt x="150" y="34"/>
                      <a:pt x="116" y="0"/>
                      <a:pt x="75" y="0"/>
                    </a:cubicBezTo>
                    <a:cubicBezTo>
                      <a:pt x="33" y="0"/>
                      <a:pt x="0" y="34"/>
                      <a:pt x="0" y="75"/>
                    </a:cubicBezTo>
                    <a:lnTo>
                      <a:pt x="150" y="75"/>
                    </a:lnTo>
                    <a:close/>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Line 60"/>
              <p:cNvSpPr>
                <a:spLocks noChangeShapeType="1"/>
              </p:cNvSpPr>
              <p:nvPr/>
            </p:nvSpPr>
            <p:spPr bwMode="auto">
              <a:xfrm>
                <a:off x="6239089" y="3071214"/>
                <a:ext cx="0" cy="70054"/>
              </a:xfrm>
              <a:prstGeom prst="line">
                <a:avLst/>
              </a:prstGeom>
              <a:noFill/>
              <a:ln w="28575" cap="rnd">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Line 61"/>
              <p:cNvSpPr>
                <a:spLocks noChangeShapeType="1"/>
              </p:cNvSpPr>
              <p:nvPr/>
            </p:nvSpPr>
            <p:spPr bwMode="auto">
              <a:xfrm>
                <a:off x="5981231" y="3197906"/>
                <a:ext cx="49187" cy="49187"/>
              </a:xfrm>
              <a:prstGeom prst="line">
                <a:avLst/>
              </a:prstGeom>
              <a:noFill/>
              <a:ln w="28575" cap="rnd">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Line 62"/>
              <p:cNvSpPr>
                <a:spLocks noChangeShapeType="1"/>
              </p:cNvSpPr>
              <p:nvPr/>
            </p:nvSpPr>
            <p:spPr bwMode="auto">
              <a:xfrm flipH="1">
                <a:off x="6446269" y="3197906"/>
                <a:ext cx="46206" cy="49187"/>
              </a:xfrm>
              <a:prstGeom prst="line">
                <a:avLst/>
              </a:prstGeom>
              <a:noFill/>
              <a:ln w="28575" cap="rnd">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174" name="Freeform 37"/>
          <p:cNvSpPr>
            <a:spLocks noEditPoints="1"/>
          </p:cNvSpPr>
          <p:nvPr/>
        </p:nvSpPr>
        <p:spPr bwMode="auto">
          <a:xfrm>
            <a:off x="4868411" y="3204436"/>
            <a:ext cx="0" cy="848965"/>
          </a:xfrm>
          <a:custGeom>
            <a:avLst/>
            <a:gdLst>
              <a:gd name="T0" fmla="*/ 0 h 526"/>
              <a:gd name="T1" fmla="*/ 28 h 526"/>
              <a:gd name="T2" fmla="*/ 57 h 526"/>
              <a:gd name="T3" fmla="*/ 85 h 526"/>
              <a:gd name="T4" fmla="*/ 114 h 526"/>
              <a:gd name="T5" fmla="*/ 142 h 526"/>
              <a:gd name="T6" fmla="*/ 170 h 526"/>
              <a:gd name="T7" fmla="*/ 199 h 526"/>
              <a:gd name="T8" fmla="*/ 227 h 526"/>
              <a:gd name="T9" fmla="*/ 256 h 526"/>
              <a:gd name="T10" fmla="*/ 284 h 526"/>
              <a:gd name="T11" fmla="*/ 313 h 526"/>
              <a:gd name="T12" fmla="*/ 341 h 526"/>
              <a:gd name="T13" fmla="*/ 369 h 526"/>
              <a:gd name="T14" fmla="*/ 398 h 526"/>
              <a:gd name="T15" fmla="*/ 426 h 526"/>
              <a:gd name="T16" fmla="*/ 455 h 526"/>
              <a:gd name="T17" fmla="*/ 483 h 526"/>
              <a:gd name="T18" fmla="*/ 511 h 526"/>
              <a:gd name="T19" fmla="*/ 526 h 526"/>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526">
                <a:moveTo>
                  <a:pt x="0" y="0"/>
                </a:moveTo>
                <a:lnTo>
                  <a:pt x="0" y="28"/>
                </a:lnTo>
                <a:moveTo>
                  <a:pt x="0" y="57"/>
                </a:moveTo>
                <a:lnTo>
                  <a:pt x="0" y="85"/>
                </a:lnTo>
                <a:moveTo>
                  <a:pt x="0" y="114"/>
                </a:moveTo>
                <a:lnTo>
                  <a:pt x="0" y="142"/>
                </a:lnTo>
                <a:moveTo>
                  <a:pt x="0" y="170"/>
                </a:moveTo>
                <a:lnTo>
                  <a:pt x="0" y="199"/>
                </a:lnTo>
                <a:moveTo>
                  <a:pt x="0" y="227"/>
                </a:moveTo>
                <a:lnTo>
                  <a:pt x="0" y="256"/>
                </a:lnTo>
                <a:moveTo>
                  <a:pt x="0" y="284"/>
                </a:moveTo>
                <a:lnTo>
                  <a:pt x="0" y="313"/>
                </a:lnTo>
                <a:moveTo>
                  <a:pt x="0" y="341"/>
                </a:moveTo>
                <a:lnTo>
                  <a:pt x="0" y="369"/>
                </a:lnTo>
                <a:moveTo>
                  <a:pt x="0" y="398"/>
                </a:moveTo>
                <a:lnTo>
                  <a:pt x="0" y="426"/>
                </a:lnTo>
                <a:moveTo>
                  <a:pt x="0" y="455"/>
                </a:moveTo>
                <a:lnTo>
                  <a:pt x="0" y="483"/>
                </a:lnTo>
                <a:moveTo>
                  <a:pt x="0" y="511"/>
                </a:moveTo>
                <a:lnTo>
                  <a:pt x="0" y="526"/>
                </a:lnTo>
              </a:path>
            </a:pathLst>
          </a:custGeom>
          <a:noFill/>
          <a:ln w="15875" cap="flat">
            <a:solidFill>
              <a:srgbClr val="6264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5" name="Freeform 37"/>
          <p:cNvSpPr>
            <a:spLocks noEditPoints="1"/>
          </p:cNvSpPr>
          <p:nvPr/>
        </p:nvSpPr>
        <p:spPr bwMode="auto">
          <a:xfrm>
            <a:off x="6976611" y="3204436"/>
            <a:ext cx="0" cy="848965"/>
          </a:xfrm>
          <a:custGeom>
            <a:avLst/>
            <a:gdLst>
              <a:gd name="T0" fmla="*/ 0 h 526"/>
              <a:gd name="T1" fmla="*/ 28 h 526"/>
              <a:gd name="T2" fmla="*/ 57 h 526"/>
              <a:gd name="T3" fmla="*/ 85 h 526"/>
              <a:gd name="T4" fmla="*/ 114 h 526"/>
              <a:gd name="T5" fmla="*/ 142 h 526"/>
              <a:gd name="T6" fmla="*/ 170 h 526"/>
              <a:gd name="T7" fmla="*/ 199 h 526"/>
              <a:gd name="T8" fmla="*/ 227 h 526"/>
              <a:gd name="T9" fmla="*/ 256 h 526"/>
              <a:gd name="T10" fmla="*/ 284 h 526"/>
              <a:gd name="T11" fmla="*/ 313 h 526"/>
              <a:gd name="T12" fmla="*/ 341 h 526"/>
              <a:gd name="T13" fmla="*/ 369 h 526"/>
              <a:gd name="T14" fmla="*/ 398 h 526"/>
              <a:gd name="T15" fmla="*/ 426 h 526"/>
              <a:gd name="T16" fmla="*/ 455 h 526"/>
              <a:gd name="T17" fmla="*/ 483 h 526"/>
              <a:gd name="T18" fmla="*/ 511 h 526"/>
              <a:gd name="T19" fmla="*/ 526 h 526"/>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526">
                <a:moveTo>
                  <a:pt x="0" y="0"/>
                </a:moveTo>
                <a:lnTo>
                  <a:pt x="0" y="28"/>
                </a:lnTo>
                <a:moveTo>
                  <a:pt x="0" y="57"/>
                </a:moveTo>
                <a:lnTo>
                  <a:pt x="0" y="85"/>
                </a:lnTo>
                <a:moveTo>
                  <a:pt x="0" y="114"/>
                </a:moveTo>
                <a:lnTo>
                  <a:pt x="0" y="142"/>
                </a:lnTo>
                <a:moveTo>
                  <a:pt x="0" y="170"/>
                </a:moveTo>
                <a:lnTo>
                  <a:pt x="0" y="199"/>
                </a:lnTo>
                <a:moveTo>
                  <a:pt x="0" y="227"/>
                </a:moveTo>
                <a:lnTo>
                  <a:pt x="0" y="256"/>
                </a:lnTo>
                <a:moveTo>
                  <a:pt x="0" y="284"/>
                </a:moveTo>
                <a:lnTo>
                  <a:pt x="0" y="313"/>
                </a:lnTo>
                <a:moveTo>
                  <a:pt x="0" y="341"/>
                </a:moveTo>
                <a:lnTo>
                  <a:pt x="0" y="369"/>
                </a:lnTo>
                <a:moveTo>
                  <a:pt x="0" y="398"/>
                </a:moveTo>
                <a:lnTo>
                  <a:pt x="0" y="426"/>
                </a:lnTo>
                <a:moveTo>
                  <a:pt x="0" y="455"/>
                </a:moveTo>
                <a:lnTo>
                  <a:pt x="0" y="483"/>
                </a:lnTo>
                <a:moveTo>
                  <a:pt x="0" y="511"/>
                </a:moveTo>
                <a:lnTo>
                  <a:pt x="0" y="526"/>
                </a:lnTo>
              </a:path>
            </a:pathLst>
          </a:custGeom>
          <a:noFill/>
          <a:ln w="15875" cap="flat">
            <a:solidFill>
              <a:srgbClr val="6264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7" name="Freeform 37"/>
          <p:cNvSpPr>
            <a:spLocks noEditPoints="1"/>
          </p:cNvSpPr>
          <p:nvPr/>
        </p:nvSpPr>
        <p:spPr bwMode="auto">
          <a:xfrm>
            <a:off x="9288011" y="3204436"/>
            <a:ext cx="0" cy="848965"/>
          </a:xfrm>
          <a:custGeom>
            <a:avLst/>
            <a:gdLst>
              <a:gd name="T0" fmla="*/ 0 h 526"/>
              <a:gd name="T1" fmla="*/ 28 h 526"/>
              <a:gd name="T2" fmla="*/ 57 h 526"/>
              <a:gd name="T3" fmla="*/ 85 h 526"/>
              <a:gd name="T4" fmla="*/ 114 h 526"/>
              <a:gd name="T5" fmla="*/ 142 h 526"/>
              <a:gd name="T6" fmla="*/ 170 h 526"/>
              <a:gd name="T7" fmla="*/ 199 h 526"/>
              <a:gd name="T8" fmla="*/ 227 h 526"/>
              <a:gd name="T9" fmla="*/ 256 h 526"/>
              <a:gd name="T10" fmla="*/ 284 h 526"/>
              <a:gd name="T11" fmla="*/ 313 h 526"/>
              <a:gd name="T12" fmla="*/ 341 h 526"/>
              <a:gd name="T13" fmla="*/ 369 h 526"/>
              <a:gd name="T14" fmla="*/ 398 h 526"/>
              <a:gd name="T15" fmla="*/ 426 h 526"/>
              <a:gd name="T16" fmla="*/ 455 h 526"/>
              <a:gd name="T17" fmla="*/ 483 h 526"/>
              <a:gd name="T18" fmla="*/ 511 h 526"/>
              <a:gd name="T19" fmla="*/ 526 h 526"/>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526">
                <a:moveTo>
                  <a:pt x="0" y="0"/>
                </a:moveTo>
                <a:lnTo>
                  <a:pt x="0" y="28"/>
                </a:lnTo>
                <a:moveTo>
                  <a:pt x="0" y="57"/>
                </a:moveTo>
                <a:lnTo>
                  <a:pt x="0" y="85"/>
                </a:lnTo>
                <a:moveTo>
                  <a:pt x="0" y="114"/>
                </a:moveTo>
                <a:lnTo>
                  <a:pt x="0" y="142"/>
                </a:lnTo>
                <a:moveTo>
                  <a:pt x="0" y="170"/>
                </a:moveTo>
                <a:lnTo>
                  <a:pt x="0" y="199"/>
                </a:lnTo>
                <a:moveTo>
                  <a:pt x="0" y="227"/>
                </a:moveTo>
                <a:lnTo>
                  <a:pt x="0" y="256"/>
                </a:lnTo>
                <a:moveTo>
                  <a:pt x="0" y="284"/>
                </a:moveTo>
                <a:lnTo>
                  <a:pt x="0" y="313"/>
                </a:lnTo>
                <a:moveTo>
                  <a:pt x="0" y="341"/>
                </a:moveTo>
                <a:lnTo>
                  <a:pt x="0" y="369"/>
                </a:lnTo>
                <a:moveTo>
                  <a:pt x="0" y="398"/>
                </a:moveTo>
                <a:lnTo>
                  <a:pt x="0" y="426"/>
                </a:lnTo>
                <a:moveTo>
                  <a:pt x="0" y="455"/>
                </a:moveTo>
                <a:lnTo>
                  <a:pt x="0" y="483"/>
                </a:lnTo>
                <a:moveTo>
                  <a:pt x="0" y="511"/>
                </a:moveTo>
                <a:lnTo>
                  <a:pt x="0" y="526"/>
                </a:lnTo>
              </a:path>
            </a:pathLst>
          </a:custGeom>
          <a:noFill/>
          <a:ln w="15875" cap="flat">
            <a:solidFill>
              <a:srgbClr val="6264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grpSp>
        <p:nvGrpSpPr>
          <p:cNvPr id="33" name="Group 32"/>
          <p:cNvGrpSpPr/>
          <p:nvPr/>
        </p:nvGrpSpPr>
        <p:grpSpPr>
          <a:xfrm>
            <a:off x="9749208" y="3194050"/>
            <a:ext cx="1021113" cy="1179160"/>
            <a:chOff x="9749208" y="3194050"/>
            <a:chExt cx="1021113" cy="1179160"/>
          </a:xfrm>
        </p:grpSpPr>
        <p:sp>
          <p:nvSpPr>
            <p:cNvPr id="158" name="Freeform 93"/>
            <p:cNvSpPr>
              <a:spLocks/>
            </p:cNvSpPr>
            <p:nvPr/>
          </p:nvSpPr>
          <p:spPr bwMode="auto">
            <a:xfrm>
              <a:off x="10095130" y="3686043"/>
              <a:ext cx="334811" cy="123957"/>
            </a:xfrm>
            <a:custGeom>
              <a:avLst/>
              <a:gdLst>
                <a:gd name="T0" fmla="*/ 49 w 97"/>
                <a:gd name="T1" fmla="*/ 0 h 36"/>
                <a:gd name="T2" fmla="*/ 82 w 97"/>
                <a:gd name="T3" fmla="*/ 0 h 36"/>
                <a:gd name="T4" fmla="*/ 82 w 97"/>
                <a:gd name="T5" fmla="*/ 17 h 36"/>
                <a:gd name="T6" fmla="*/ 95 w 97"/>
                <a:gd name="T7" fmla="*/ 33 h 36"/>
                <a:gd name="T8" fmla="*/ 95 w 97"/>
                <a:gd name="T9" fmla="*/ 33 h 36"/>
                <a:gd name="T10" fmla="*/ 94 w 97"/>
                <a:gd name="T11" fmla="*/ 36 h 36"/>
                <a:gd name="T12" fmla="*/ 49 w 97"/>
                <a:gd name="T13" fmla="*/ 36 h 36"/>
                <a:gd name="T14" fmla="*/ 4 w 97"/>
                <a:gd name="T15" fmla="*/ 36 h 36"/>
                <a:gd name="T16" fmla="*/ 2 w 97"/>
                <a:gd name="T17" fmla="*/ 33 h 36"/>
                <a:gd name="T18" fmla="*/ 2 w 97"/>
                <a:gd name="T19" fmla="*/ 33 h 36"/>
                <a:gd name="T20" fmla="*/ 15 w 97"/>
                <a:gd name="T21" fmla="*/ 17 h 36"/>
                <a:gd name="T22" fmla="*/ 16 w 97"/>
                <a:gd name="T23" fmla="*/ 0 h 36"/>
                <a:gd name="T24" fmla="*/ 49 w 97"/>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36">
                  <a:moveTo>
                    <a:pt x="49" y="0"/>
                  </a:moveTo>
                  <a:cubicBezTo>
                    <a:pt x="82" y="0"/>
                    <a:pt x="82" y="0"/>
                    <a:pt x="82" y="0"/>
                  </a:cubicBezTo>
                  <a:cubicBezTo>
                    <a:pt x="82" y="0"/>
                    <a:pt x="81" y="9"/>
                    <a:pt x="82" y="17"/>
                  </a:cubicBezTo>
                  <a:cubicBezTo>
                    <a:pt x="84" y="23"/>
                    <a:pt x="88" y="29"/>
                    <a:pt x="95" y="33"/>
                  </a:cubicBezTo>
                  <a:cubicBezTo>
                    <a:pt x="95" y="33"/>
                    <a:pt x="95" y="33"/>
                    <a:pt x="95" y="33"/>
                  </a:cubicBezTo>
                  <a:cubicBezTo>
                    <a:pt x="97" y="34"/>
                    <a:pt x="96" y="36"/>
                    <a:pt x="94" y="36"/>
                  </a:cubicBezTo>
                  <a:cubicBezTo>
                    <a:pt x="49" y="36"/>
                    <a:pt x="49" y="36"/>
                    <a:pt x="49" y="36"/>
                  </a:cubicBezTo>
                  <a:cubicBezTo>
                    <a:pt x="4" y="36"/>
                    <a:pt x="4" y="36"/>
                    <a:pt x="4" y="36"/>
                  </a:cubicBezTo>
                  <a:cubicBezTo>
                    <a:pt x="1" y="36"/>
                    <a:pt x="0" y="34"/>
                    <a:pt x="2" y="33"/>
                  </a:cubicBezTo>
                  <a:cubicBezTo>
                    <a:pt x="2" y="33"/>
                    <a:pt x="2" y="33"/>
                    <a:pt x="2" y="33"/>
                  </a:cubicBezTo>
                  <a:cubicBezTo>
                    <a:pt x="9" y="29"/>
                    <a:pt x="14" y="23"/>
                    <a:pt x="15" y="17"/>
                  </a:cubicBezTo>
                  <a:cubicBezTo>
                    <a:pt x="17" y="9"/>
                    <a:pt x="16" y="0"/>
                    <a:pt x="16" y="0"/>
                  </a:cubicBezTo>
                  <a:lnTo>
                    <a:pt x="49" y="0"/>
                  </a:lnTo>
                  <a:close/>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9" name="Line 94"/>
            <p:cNvSpPr>
              <a:spLocks noChangeShapeType="1"/>
            </p:cNvSpPr>
            <p:nvPr/>
          </p:nvSpPr>
          <p:spPr bwMode="auto">
            <a:xfrm>
              <a:off x="9981397" y="3587570"/>
              <a:ext cx="562278" cy="0"/>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0" name="Group 29"/>
            <p:cNvGrpSpPr/>
            <p:nvPr/>
          </p:nvGrpSpPr>
          <p:grpSpPr>
            <a:xfrm>
              <a:off x="9749208" y="3194050"/>
              <a:ext cx="1021113" cy="1179160"/>
              <a:chOff x="9749208" y="3194050"/>
              <a:chExt cx="1021113" cy="1179160"/>
            </a:xfrm>
          </p:grpSpPr>
          <p:sp>
            <p:nvSpPr>
              <p:cNvPr id="40" name="Rectangle 35"/>
              <p:cNvSpPr>
                <a:spLocks noChangeArrowheads="1"/>
              </p:cNvSpPr>
              <p:nvPr/>
            </p:nvSpPr>
            <p:spPr bwMode="auto">
              <a:xfrm>
                <a:off x="9749208" y="4003878"/>
                <a:ext cx="1021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Arial" panose="020B0604020202020204"/>
                    <a:ea typeface="+mn-ea"/>
                    <a:cs typeface="+mn-cs"/>
                  </a:rPr>
                  <a:t>Ethics lapses cost</a:t>
                </a:r>
              </a:p>
            </p:txBody>
          </p:sp>
          <p:sp>
            <p:nvSpPr>
              <p:cNvPr id="160" name="Freeform 95"/>
              <p:cNvSpPr>
                <a:spLocks/>
              </p:cNvSpPr>
              <p:nvPr/>
            </p:nvSpPr>
            <p:spPr bwMode="auto">
              <a:xfrm>
                <a:off x="9906000" y="3194050"/>
                <a:ext cx="716904" cy="491994"/>
              </a:xfrm>
              <a:custGeom>
                <a:avLst/>
                <a:gdLst>
                  <a:gd name="T0" fmla="*/ 184 w 208"/>
                  <a:gd name="T1" fmla="*/ 142 h 142"/>
                  <a:gd name="T2" fmla="*/ 23 w 208"/>
                  <a:gd name="T3" fmla="*/ 142 h 142"/>
                  <a:gd name="T4" fmla="*/ 0 w 208"/>
                  <a:gd name="T5" fmla="*/ 119 h 142"/>
                  <a:gd name="T6" fmla="*/ 0 w 208"/>
                  <a:gd name="T7" fmla="*/ 23 h 142"/>
                  <a:gd name="T8" fmla="*/ 23 w 208"/>
                  <a:gd name="T9" fmla="*/ 0 h 142"/>
                  <a:gd name="T10" fmla="*/ 184 w 208"/>
                  <a:gd name="T11" fmla="*/ 0 h 142"/>
                  <a:gd name="T12" fmla="*/ 208 w 208"/>
                  <a:gd name="T13" fmla="*/ 23 h 142"/>
                  <a:gd name="T14" fmla="*/ 208 w 208"/>
                  <a:gd name="T15" fmla="*/ 119 h 142"/>
                  <a:gd name="T16" fmla="*/ 184 w 208"/>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42">
                    <a:moveTo>
                      <a:pt x="184" y="142"/>
                    </a:moveTo>
                    <a:cubicBezTo>
                      <a:pt x="23" y="142"/>
                      <a:pt x="23" y="142"/>
                      <a:pt x="23" y="142"/>
                    </a:cubicBezTo>
                    <a:cubicBezTo>
                      <a:pt x="10" y="142"/>
                      <a:pt x="0" y="132"/>
                      <a:pt x="0" y="119"/>
                    </a:cubicBezTo>
                    <a:cubicBezTo>
                      <a:pt x="0" y="23"/>
                      <a:pt x="0" y="23"/>
                      <a:pt x="0" y="23"/>
                    </a:cubicBezTo>
                    <a:cubicBezTo>
                      <a:pt x="0" y="10"/>
                      <a:pt x="10" y="0"/>
                      <a:pt x="23" y="0"/>
                    </a:cubicBezTo>
                    <a:cubicBezTo>
                      <a:pt x="184" y="0"/>
                      <a:pt x="184" y="0"/>
                      <a:pt x="184" y="0"/>
                    </a:cubicBezTo>
                    <a:cubicBezTo>
                      <a:pt x="197" y="0"/>
                      <a:pt x="208" y="10"/>
                      <a:pt x="208" y="23"/>
                    </a:cubicBezTo>
                    <a:cubicBezTo>
                      <a:pt x="208" y="119"/>
                      <a:pt x="208" y="119"/>
                      <a:pt x="208" y="119"/>
                    </a:cubicBezTo>
                    <a:cubicBezTo>
                      <a:pt x="208" y="132"/>
                      <a:pt x="197" y="142"/>
                      <a:pt x="184" y="142"/>
                    </a:cubicBezTo>
                    <a:close/>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67" name="Oval 166"/>
            <p:cNvSpPr/>
            <p:nvPr/>
          </p:nvSpPr>
          <p:spPr>
            <a:xfrm>
              <a:off x="10243155" y="3618028"/>
              <a:ext cx="34670" cy="34670"/>
            </a:xfrm>
            <a:prstGeom prst="ellipse">
              <a:avLst/>
            </a:prstGeom>
            <a:solidFill>
              <a:schemeClr val="accent3"/>
            </a:solid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5" name="Group 4"/>
            <p:cNvGrpSpPr>
              <a:grpSpLocks noChangeAspect="1"/>
            </p:cNvGrpSpPr>
            <p:nvPr/>
          </p:nvGrpSpPr>
          <p:grpSpPr bwMode="auto">
            <a:xfrm>
              <a:off x="10206337" y="3268670"/>
              <a:ext cx="112713" cy="230188"/>
              <a:chOff x="6435" y="2059"/>
              <a:chExt cx="71" cy="145"/>
            </a:xfrm>
          </p:grpSpPr>
          <p:sp>
            <p:nvSpPr>
              <p:cNvPr id="17" name="Freeform 5"/>
              <p:cNvSpPr>
                <a:spLocks/>
              </p:cNvSpPr>
              <p:nvPr/>
            </p:nvSpPr>
            <p:spPr bwMode="auto">
              <a:xfrm>
                <a:off x="6435" y="2080"/>
                <a:ext cx="71" cy="106"/>
              </a:xfrm>
              <a:custGeom>
                <a:avLst/>
                <a:gdLst>
                  <a:gd name="T0" fmla="*/ 21 w 26"/>
                  <a:gd name="T1" fmla="*/ 8 h 41"/>
                  <a:gd name="T2" fmla="*/ 11 w 26"/>
                  <a:gd name="T3" fmla="*/ 0 h 41"/>
                  <a:gd name="T4" fmla="*/ 1 w 26"/>
                  <a:gd name="T5" fmla="*/ 10 h 41"/>
                  <a:gd name="T6" fmla="*/ 11 w 26"/>
                  <a:gd name="T7" fmla="*/ 20 h 41"/>
                  <a:gd name="T8" fmla="*/ 22 w 26"/>
                  <a:gd name="T9" fmla="*/ 34 h 41"/>
                  <a:gd name="T10" fmla="*/ 11 w 26"/>
                  <a:gd name="T11" fmla="*/ 41 h 41"/>
                  <a:gd name="T12" fmla="*/ 0 w 26"/>
                  <a:gd name="T13" fmla="*/ 31 h 41"/>
                </a:gdLst>
                <a:ahLst/>
                <a:cxnLst>
                  <a:cxn ang="0">
                    <a:pos x="T0" y="T1"/>
                  </a:cxn>
                  <a:cxn ang="0">
                    <a:pos x="T2" y="T3"/>
                  </a:cxn>
                  <a:cxn ang="0">
                    <a:pos x="T4" y="T5"/>
                  </a:cxn>
                  <a:cxn ang="0">
                    <a:pos x="T6" y="T7"/>
                  </a:cxn>
                  <a:cxn ang="0">
                    <a:pos x="T8" y="T9"/>
                  </a:cxn>
                  <a:cxn ang="0">
                    <a:pos x="T10" y="T11"/>
                  </a:cxn>
                  <a:cxn ang="0">
                    <a:pos x="T12" y="T13"/>
                  </a:cxn>
                </a:cxnLst>
                <a:rect l="0" t="0" r="r" b="b"/>
                <a:pathLst>
                  <a:path w="26" h="41">
                    <a:moveTo>
                      <a:pt x="21" y="8"/>
                    </a:moveTo>
                    <a:cubicBezTo>
                      <a:pt x="21" y="8"/>
                      <a:pt x="21" y="0"/>
                      <a:pt x="11" y="0"/>
                    </a:cubicBezTo>
                    <a:cubicBezTo>
                      <a:pt x="2" y="0"/>
                      <a:pt x="1" y="6"/>
                      <a:pt x="1" y="10"/>
                    </a:cubicBezTo>
                    <a:cubicBezTo>
                      <a:pt x="1" y="14"/>
                      <a:pt x="4" y="19"/>
                      <a:pt x="11" y="20"/>
                    </a:cubicBezTo>
                    <a:cubicBezTo>
                      <a:pt x="18" y="20"/>
                      <a:pt x="26" y="24"/>
                      <a:pt x="22" y="34"/>
                    </a:cubicBezTo>
                    <a:cubicBezTo>
                      <a:pt x="20" y="38"/>
                      <a:pt x="19" y="41"/>
                      <a:pt x="11" y="41"/>
                    </a:cubicBezTo>
                    <a:cubicBezTo>
                      <a:pt x="7" y="40"/>
                      <a:pt x="2" y="38"/>
                      <a:pt x="0" y="31"/>
                    </a:cubicBezTo>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Line 6"/>
              <p:cNvSpPr>
                <a:spLocks noChangeShapeType="1"/>
              </p:cNvSpPr>
              <p:nvPr/>
            </p:nvSpPr>
            <p:spPr bwMode="auto">
              <a:xfrm>
                <a:off x="6465" y="2059"/>
                <a:ext cx="0" cy="21"/>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Line 7"/>
              <p:cNvSpPr>
                <a:spLocks noChangeShapeType="1"/>
              </p:cNvSpPr>
              <p:nvPr/>
            </p:nvSpPr>
            <p:spPr bwMode="auto">
              <a:xfrm>
                <a:off x="6465" y="2184"/>
                <a:ext cx="0" cy="20"/>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32" name="Group 31"/>
          <p:cNvGrpSpPr/>
          <p:nvPr/>
        </p:nvGrpSpPr>
        <p:grpSpPr>
          <a:xfrm>
            <a:off x="4796296" y="1257206"/>
            <a:ext cx="2629968" cy="1528247"/>
            <a:chOff x="4796296" y="1257206"/>
            <a:chExt cx="2629968" cy="1528247"/>
          </a:xfrm>
        </p:grpSpPr>
        <p:grpSp>
          <p:nvGrpSpPr>
            <p:cNvPr id="85" name="Group 84"/>
            <p:cNvGrpSpPr/>
            <p:nvPr/>
          </p:nvGrpSpPr>
          <p:grpSpPr>
            <a:xfrm>
              <a:off x="5789332" y="1257206"/>
              <a:ext cx="643897" cy="634955"/>
              <a:chOff x="5753185" y="1476375"/>
              <a:chExt cx="643897" cy="634955"/>
            </a:xfrm>
          </p:grpSpPr>
          <p:sp>
            <p:nvSpPr>
              <p:cNvPr id="70" name="Oval 54"/>
              <p:cNvSpPr>
                <a:spLocks noChangeArrowheads="1"/>
              </p:cNvSpPr>
              <p:nvPr/>
            </p:nvSpPr>
            <p:spPr bwMode="auto">
              <a:xfrm>
                <a:off x="5875406" y="1871358"/>
                <a:ext cx="123712" cy="119240"/>
              </a:xfrm>
              <a:prstGeom prst="ellipse">
                <a:avLst/>
              </a:prstGeom>
              <a:noFill/>
              <a:ln w="3016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Freeform 55"/>
              <p:cNvSpPr>
                <a:spLocks/>
              </p:cNvSpPr>
              <p:nvPr/>
            </p:nvSpPr>
            <p:spPr bwMode="auto">
              <a:xfrm>
                <a:off x="5753185" y="1750628"/>
                <a:ext cx="365174" cy="360702"/>
              </a:xfrm>
              <a:custGeom>
                <a:avLst/>
                <a:gdLst>
                  <a:gd name="T0" fmla="*/ 104 w 104"/>
                  <a:gd name="T1" fmla="*/ 52 h 102"/>
                  <a:gd name="T2" fmla="*/ 103 w 104"/>
                  <a:gd name="T3" fmla="*/ 42 h 102"/>
                  <a:gd name="T4" fmla="*/ 95 w 104"/>
                  <a:gd name="T5" fmla="*/ 35 h 102"/>
                  <a:gd name="T6" fmla="*/ 89 w 104"/>
                  <a:gd name="T7" fmla="*/ 35 h 102"/>
                  <a:gd name="T8" fmla="*/ 80 w 104"/>
                  <a:gd name="T9" fmla="*/ 21 h 102"/>
                  <a:gd name="T10" fmla="*/ 82 w 104"/>
                  <a:gd name="T11" fmla="*/ 16 h 102"/>
                  <a:gd name="T12" fmla="*/ 79 w 104"/>
                  <a:gd name="T13" fmla="*/ 6 h 102"/>
                  <a:gd name="T14" fmla="*/ 69 w 104"/>
                  <a:gd name="T15" fmla="*/ 2 h 102"/>
                  <a:gd name="T16" fmla="*/ 59 w 104"/>
                  <a:gd name="T17" fmla="*/ 6 h 102"/>
                  <a:gd name="T18" fmla="*/ 57 w 104"/>
                  <a:gd name="T19" fmla="*/ 10 h 102"/>
                  <a:gd name="T20" fmla="*/ 51 w 104"/>
                  <a:gd name="T21" fmla="*/ 10 h 102"/>
                  <a:gd name="T22" fmla="*/ 36 w 104"/>
                  <a:gd name="T23" fmla="*/ 12 h 102"/>
                  <a:gd name="T24" fmla="*/ 34 w 104"/>
                  <a:gd name="T25" fmla="*/ 9 h 102"/>
                  <a:gd name="T26" fmla="*/ 23 w 104"/>
                  <a:gd name="T27" fmla="*/ 8 h 102"/>
                  <a:gd name="T28" fmla="*/ 15 w 104"/>
                  <a:gd name="T29" fmla="*/ 15 h 102"/>
                  <a:gd name="T30" fmla="*/ 14 w 104"/>
                  <a:gd name="T31" fmla="*/ 25 h 102"/>
                  <a:gd name="T32" fmla="*/ 17 w 104"/>
                  <a:gd name="T33" fmla="*/ 28 h 102"/>
                  <a:gd name="T34" fmla="*/ 11 w 104"/>
                  <a:gd name="T35" fmla="*/ 42 h 102"/>
                  <a:gd name="T36" fmla="*/ 7 w 104"/>
                  <a:gd name="T37" fmla="*/ 42 h 102"/>
                  <a:gd name="T38" fmla="*/ 0 w 104"/>
                  <a:gd name="T39" fmla="*/ 50 h 102"/>
                  <a:gd name="T40" fmla="*/ 1 w 104"/>
                  <a:gd name="T41" fmla="*/ 61 h 102"/>
                  <a:gd name="T42" fmla="*/ 9 w 104"/>
                  <a:gd name="T43" fmla="*/ 67 h 102"/>
                  <a:gd name="T44" fmla="*/ 14 w 104"/>
                  <a:gd name="T45" fmla="*/ 67 h 102"/>
                  <a:gd name="T46" fmla="*/ 25 w 104"/>
                  <a:gd name="T47" fmla="*/ 81 h 102"/>
                  <a:gd name="T48" fmla="*/ 22 w 104"/>
                  <a:gd name="T49" fmla="*/ 86 h 102"/>
                  <a:gd name="T50" fmla="*/ 26 w 104"/>
                  <a:gd name="T51" fmla="*/ 96 h 102"/>
                  <a:gd name="T52" fmla="*/ 35 w 104"/>
                  <a:gd name="T53" fmla="*/ 100 h 102"/>
                  <a:gd name="T54" fmla="*/ 45 w 104"/>
                  <a:gd name="T55" fmla="*/ 97 h 102"/>
                  <a:gd name="T56" fmla="*/ 48 w 104"/>
                  <a:gd name="T57" fmla="*/ 91 h 102"/>
                  <a:gd name="T58" fmla="*/ 51 w 104"/>
                  <a:gd name="T59" fmla="*/ 91 h 102"/>
                  <a:gd name="T60" fmla="*/ 67 w 104"/>
                  <a:gd name="T61" fmla="*/ 88 h 102"/>
                  <a:gd name="T62" fmla="*/ 71 w 104"/>
                  <a:gd name="T63" fmla="*/ 93 h 102"/>
                  <a:gd name="T64" fmla="*/ 81 w 104"/>
                  <a:gd name="T65" fmla="*/ 94 h 102"/>
                  <a:gd name="T66" fmla="*/ 89 w 104"/>
                  <a:gd name="T67" fmla="*/ 88 h 102"/>
                  <a:gd name="T68" fmla="*/ 90 w 104"/>
                  <a:gd name="T69" fmla="*/ 77 h 102"/>
                  <a:gd name="T70" fmla="*/ 86 w 104"/>
                  <a:gd name="T71" fmla="*/ 72 h 102"/>
                  <a:gd name="T72" fmla="*/ 91 w 104"/>
                  <a:gd name="T73" fmla="*/ 60 h 102"/>
                  <a:gd name="T74" fmla="*/ 97 w 104"/>
                  <a:gd name="T75" fmla="*/ 60 h 102"/>
                  <a:gd name="T76" fmla="*/ 104 w 104"/>
                  <a:gd name="T77"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102">
                    <a:moveTo>
                      <a:pt x="104" y="52"/>
                    </a:moveTo>
                    <a:cubicBezTo>
                      <a:pt x="103" y="42"/>
                      <a:pt x="103" y="42"/>
                      <a:pt x="103" y="42"/>
                    </a:cubicBezTo>
                    <a:cubicBezTo>
                      <a:pt x="103" y="38"/>
                      <a:pt x="99" y="34"/>
                      <a:pt x="95" y="35"/>
                    </a:cubicBezTo>
                    <a:cubicBezTo>
                      <a:pt x="89" y="35"/>
                      <a:pt x="89" y="35"/>
                      <a:pt x="89" y="35"/>
                    </a:cubicBezTo>
                    <a:cubicBezTo>
                      <a:pt x="87" y="30"/>
                      <a:pt x="84" y="25"/>
                      <a:pt x="80" y="21"/>
                    </a:cubicBezTo>
                    <a:cubicBezTo>
                      <a:pt x="82" y="16"/>
                      <a:pt x="82" y="16"/>
                      <a:pt x="82" y="16"/>
                    </a:cubicBezTo>
                    <a:cubicBezTo>
                      <a:pt x="84" y="13"/>
                      <a:pt x="82" y="8"/>
                      <a:pt x="79" y="6"/>
                    </a:cubicBezTo>
                    <a:cubicBezTo>
                      <a:pt x="69" y="2"/>
                      <a:pt x="69" y="2"/>
                      <a:pt x="69" y="2"/>
                    </a:cubicBezTo>
                    <a:cubicBezTo>
                      <a:pt x="66" y="0"/>
                      <a:pt x="61" y="2"/>
                      <a:pt x="59" y="6"/>
                    </a:cubicBezTo>
                    <a:cubicBezTo>
                      <a:pt x="57" y="10"/>
                      <a:pt x="57" y="10"/>
                      <a:pt x="57" y="10"/>
                    </a:cubicBezTo>
                    <a:cubicBezTo>
                      <a:pt x="55" y="10"/>
                      <a:pt x="53" y="10"/>
                      <a:pt x="51" y="10"/>
                    </a:cubicBezTo>
                    <a:cubicBezTo>
                      <a:pt x="46" y="10"/>
                      <a:pt x="41" y="11"/>
                      <a:pt x="36" y="12"/>
                    </a:cubicBezTo>
                    <a:cubicBezTo>
                      <a:pt x="34" y="9"/>
                      <a:pt x="34" y="9"/>
                      <a:pt x="34" y="9"/>
                    </a:cubicBezTo>
                    <a:cubicBezTo>
                      <a:pt x="31" y="6"/>
                      <a:pt x="26" y="6"/>
                      <a:pt x="23" y="8"/>
                    </a:cubicBezTo>
                    <a:cubicBezTo>
                      <a:pt x="15" y="15"/>
                      <a:pt x="15" y="15"/>
                      <a:pt x="15" y="15"/>
                    </a:cubicBezTo>
                    <a:cubicBezTo>
                      <a:pt x="12" y="17"/>
                      <a:pt x="12" y="22"/>
                      <a:pt x="14" y="25"/>
                    </a:cubicBezTo>
                    <a:cubicBezTo>
                      <a:pt x="17" y="28"/>
                      <a:pt x="17" y="28"/>
                      <a:pt x="17" y="28"/>
                    </a:cubicBezTo>
                    <a:cubicBezTo>
                      <a:pt x="14" y="32"/>
                      <a:pt x="12" y="37"/>
                      <a:pt x="11" y="42"/>
                    </a:cubicBezTo>
                    <a:cubicBezTo>
                      <a:pt x="7" y="42"/>
                      <a:pt x="7" y="42"/>
                      <a:pt x="7" y="42"/>
                    </a:cubicBezTo>
                    <a:cubicBezTo>
                      <a:pt x="3" y="43"/>
                      <a:pt x="0" y="46"/>
                      <a:pt x="0" y="50"/>
                    </a:cubicBezTo>
                    <a:cubicBezTo>
                      <a:pt x="1" y="61"/>
                      <a:pt x="1" y="61"/>
                      <a:pt x="1" y="61"/>
                    </a:cubicBezTo>
                    <a:cubicBezTo>
                      <a:pt x="2" y="65"/>
                      <a:pt x="5" y="68"/>
                      <a:pt x="9" y="67"/>
                    </a:cubicBezTo>
                    <a:cubicBezTo>
                      <a:pt x="14" y="67"/>
                      <a:pt x="14" y="67"/>
                      <a:pt x="14" y="67"/>
                    </a:cubicBezTo>
                    <a:cubicBezTo>
                      <a:pt x="16" y="72"/>
                      <a:pt x="20" y="77"/>
                      <a:pt x="25" y="81"/>
                    </a:cubicBezTo>
                    <a:cubicBezTo>
                      <a:pt x="22" y="86"/>
                      <a:pt x="22" y="86"/>
                      <a:pt x="22" y="86"/>
                    </a:cubicBezTo>
                    <a:cubicBezTo>
                      <a:pt x="21" y="90"/>
                      <a:pt x="22" y="94"/>
                      <a:pt x="26" y="96"/>
                    </a:cubicBezTo>
                    <a:cubicBezTo>
                      <a:pt x="35" y="100"/>
                      <a:pt x="35" y="100"/>
                      <a:pt x="35" y="100"/>
                    </a:cubicBezTo>
                    <a:cubicBezTo>
                      <a:pt x="39" y="102"/>
                      <a:pt x="43" y="100"/>
                      <a:pt x="45" y="97"/>
                    </a:cubicBezTo>
                    <a:cubicBezTo>
                      <a:pt x="48" y="91"/>
                      <a:pt x="48" y="91"/>
                      <a:pt x="48" y="91"/>
                    </a:cubicBezTo>
                    <a:cubicBezTo>
                      <a:pt x="49" y="91"/>
                      <a:pt x="50" y="91"/>
                      <a:pt x="51" y="91"/>
                    </a:cubicBezTo>
                    <a:cubicBezTo>
                      <a:pt x="57" y="91"/>
                      <a:pt x="62" y="90"/>
                      <a:pt x="67" y="88"/>
                    </a:cubicBezTo>
                    <a:cubicBezTo>
                      <a:pt x="71" y="93"/>
                      <a:pt x="71" y="93"/>
                      <a:pt x="71" y="93"/>
                    </a:cubicBezTo>
                    <a:cubicBezTo>
                      <a:pt x="73" y="96"/>
                      <a:pt x="78" y="97"/>
                      <a:pt x="81" y="94"/>
                    </a:cubicBezTo>
                    <a:cubicBezTo>
                      <a:pt x="89" y="88"/>
                      <a:pt x="89" y="88"/>
                      <a:pt x="89" y="88"/>
                    </a:cubicBezTo>
                    <a:cubicBezTo>
                      <a:pt x="92" y="85"/>
                      <a:pt x="93" y="80"/>
                      <a:pt x="90" y="77"/>
                    </a:cubicBezTo>
                    <a:cubicBezTo>
                      <a:pt x="86" y="72"/>
                      <a:pt x="86" y="72"/>
                      <a:pt x="86" y="72"/>
                    </a:cubicBezTo>
                    <a:cubicBezTo>
                      <a:pt x="88" y="68"/>
                      <a:pt x="90" y="64"/>
                      <a:pt x="91" y="60"/>
                    </a:cubicBezTo>
                    <a:cubicBezTo>
                      <a:pt x="97" y="60"/>
                      <a:pt x="97" y="60"/>
                      <a:pt x="97" y="60"/>
                    </a:cubicBezTo>
                    <a:cubicBezTo>
                      <a:pt x="101" y="59"/>
                      <a:pt x="104" y="56"/>
                      <a:pt x="104" y="52"/>
                    </a:cubicBezTo>
                    <a:close/>
                  </a:path>
                </a:pathLst>
              </a:custGeom>
              <a:noFill/>
              <a:ln w="3016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Oval 56"/>
              <p:cNvSpPr>
                <a:spLocks noChangeArrowheads="1"/>
              </p:cNvSpPr>
              <p:nvPr/>
            </p:nvSpPr>
            <p:spPr bwMode="auto">
              <a:xfrm>
                <a:off x="6151150" y="1592634"/>
                <a:ext cx="122221" cy="123712"/>
              </a:xfrm>
              <a:prstGeom prst="ellipse">
                <a:avLst/>
              </a:prstGeom>
              <a:noFill/>
              <a:ln w="3016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Freeform 57"/>
              <p:cNvSpPr>
                <a:spLocks/>
              </p:cNvSpPr>
              <p:nvPr/>
            </p:nvSpPr>
            <p:spPr bwMode="auto">
              <a:xfrm>
                <a:off x="6027437" y="1476375"/>
                <a:ext cx="369645" cy="356231"/>
              </a:xfrm>
              <a:custGeom>
                <a:avLst/>
                <a:gdLst>
                  <a:gd name="T0" fmla="*/ 105 w 105"/>
                  <a:gd name="T1" fmla="*/ 51 h 101"/>
                  <a:gd name="T2" fmla="*/ 104 w 105"/>
                  <a:gd name="T3" fmla="*/ 41 h 101"/>
                  <a:gd name="T4" fmla="*/ 96 w 105"/>
                  <a:gd name="T5" fmla="*/ 34 h 101"/>
                  <a:gd name="T6" fmla="*/ 90 w 105"/>
                  <a:gd name="T7" fmla="*/ 35 h 101"/>
                  <a:gd name="T8" fmla="*/ 80 w 105"/>
                  <a:gd name="T9" fmla="*/ 21 h 101"/>
                  <a:gd name="T10" fmla="*/ 83 w 105"/>
                  <a:gd name="T11" fmla="*/ 16 h 101"/>
                  <a:gd name="T12" fmla="*/ 79 w 105"/>
                  <a:gd name="T13" fmla="*/ 6 h 101"/>
                  <a:gd name="T14" fmla="*/ 70 w 105"/>
                  <a:gd name="T15" fmla="*/ 2 h 101"/>
                  <a:gd name="T16" fmla="*/ 60 w 105"/>
                  <a:gd name="T17" fmla="*/ 5 h 101"/>
                  <a:gd name="T18" fmla="*/ 58 w 105"/>
                  <a:gd name="T19" fmla="*/ 10 h 101"/>
                  <a:gd name="T20" fmla="*/ 52 w 105"/>
                  <a:gd name="T21" fmla="*/ 9 h 101"/>
                  <a:gd name="T22" fmla="*/ 37 w 105"/>
                  <a:gd name="T23" fmla="*/ 12 h 101"/>
                  <a:gd name="T24" fmla="*/ 34 w 105"/>
                  <a:gd name="T25" fmla="*/ 9 h 101"/>
                  <a:gd name="T26" fmla="*/ 24 w 105"/>
                  <a:gd name="T27" fmla="*/ 8 h 101"/>
                  <a:gd name="T28" fmla="*/ 16 w 105"/>
                  <a:gd name="T29" fmla="*/ 14 h 101"/>
                  <a:gd name="T30" fmla="*/ 15 w 105"/>
                  <a:gd name="T31" fmla="*/ 25 h 101"/>
                  <a:gd name="T32" fmla="*/ 17 w 105"/>
                  <a:gd name="T33" fmla="*/ 28 h 101"/>
                  <a:gd name="T34" fmla="*/ 12 w 105"/>
                  <a:gd name="T35" fmla="*/ 42 h 101"/>
                  <a:gd name="T36" fmla="*/ 8 w 105"/>
                  <a:gd name="T37" fmla="*/ 42 h 101"/>
                  <a:gd name="T38" fmla="*/ 1 w 105"/>
                  <a:gd name="T39" fmla="*/ 50 h 101"/>
                  <a:gd name="T40" fmla="*/ 2 w 105"/>
                  <a:gd name="T41" fmla="*/ 60 h 101"/>
                  <a:gd name="T42" fmla="*/ 10 w 105"/>
                  <a:gd name="T43" fmla="*/ 67 h 101"/>
                  <a:gd name="T44" fmla="*/ 15 w 105"/>
                  <a:gd name="T45" fmla="*/ 66 h 101"/>
                  <a:gd name="T46" fmla="*/ 25 w 105"/>
                  <a:gd name="T47" fmla="*/ 81 h 101"/>
                  <a:gd name="T48" fmla="*/ 23 w 105"/>
                  <a:gd name="T49" fmla="*/ 86 h 101"/>
                  <a:gd name="T50" fmla="*/ 26 w 105"/>
                  <a:gd name="T51" fmla="*/ 95 h 101"/>
                  <a:gd name="T52" fmla="*/ 36 w 105"/>
                  <a:gd name="T53" fmla="*/ 100 h 101"/>
                  <a:gd name="T54" fmla="*/ 45 w 105"/>
                  <a:gd name="T55" fmla="*/ 96 h 101"/>
                  <a:gd name="T56" fmla="*/ 48 w 105"/>
                  <a:gd name="T57" fmla="*/ 90 h 101"/>
                  <a:gd name="T58" fmla="*/ 52 w 105"/>
                  <a:gd name="T59" fmla="*/ 91 h 101"/>
                  <a:gd name="T60" fmla="*/ 67 w 105"/>
                  <a:gd name="T61" fmla="*/ 88 h 101"/>
                  <a:gd name="T62" fmla="*/ 71 w 105"/>
                  <a:gd name="T63" fmla="*/ 93 h 101"/>
                  <a:gd name="T64" fmla="*/ 82 w 105"/>
                  <a:gd name="T65" fmla="*/ 94 h 101"/>
                  <a:gd name="T66" fmla="*/ 90 w 105"/>
                  <a:gd name="T67" fmla="*/ 87 h 101"/>
                  <a:gd name="T68" fmla="*/ 91 w 105"/>
                  <a:gd name="T69" fmla="*/ 77 h 101"/>
                  <a:gd name="T70" fmla="*/ 86 w 105"/>
                  <a:gd name="T71" fmla="*/ 71 h 101"/>
                  <a:gd name="T72" fmla="*/ 91 w 105"/>
                  <a:gd name="T73" fmla="*/ 60 h 101"/>
                  <a:gd name="T74" fmla="*/ 98 w 105"/>
                  <a:gd name="T75" fmla="*/ 59 h 101"/>
                  <a:gd name="T76" fmla="*/ 105 w 105"/>
                  <a:gd name="T77" fmla="*/ 5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101">
                    <a:moveTo>
                      <a:pt x="105" y="51"/>
                    </a:moveTo>
                    <a:cubicBezTo>
                      <a:pt x="104" y="41"/>
                      <a:pt x="104" y="41"/>
                      <a:pt x="104" y="41"/>
                    </a:cubicBezTo>
                    <a:cubicBezTo>
                      <a:pt x="103" y="37"/>
                      <a:pt x="100" y="34"/>
                      <a:pt x="96" y="34"/>
                    </a:cubicBezTo>
                    <a:cubicBezTo>
                      <a:pt x="90" y="35"/>
                      <a:pt x="90" y="35"/>
                      <a:pt x="90" y="35"/>
                    </a:cubicBezTo>
                    <a:cubicBezTo>
                      <a:pt x="87" y="30"/>
                      <a:pt x="84" y="25"/>
                      <a:pt x="80" y="21"/>
                    </a:cubicBezTo>
                    <a:cubicBezTo>
                      <a:pt x="83" y="16"/>
                      <a:pt x="83" y="16"/>
                      <a:pt x="83" y="16"/>
                    </a:cubicBezTo>
                    <a:cubicBezTo>
                      <a:pt x="84" y="12"/>
                      <a:pt x="83" y="8"/>
                      <a:pt x="79" y="6"/>
                    </a:cubicBezTo>
                    <a:cubicBezTo>
                      <a:pt x="70" y="2"/>
                      <a:pt x="70" y="2"/>
                      <a:pt x="70" y="2"/>
                    </a:cubicBezTo>
                    <a:cubicBezTo>
                      <a:pt x="66" y="0"/>
                      <a:pt x="62" y="2"/>
                      <a:pt x="60" y="5"/>
                    </a:cubicBezTo>
                    <a:cubicBezTo>
                      <a:pt x="58" y="10"/>
                      <a:pt x="58" y="10"/>
                      <a:pt x="58" y="10"/>
                    </a:cubicBezTo>
                    <a:cubicBezTo>
                      <a:pt x="56" y="9"/>
                      <a:pt x="54" y="9"/>
                      <a:pt x="52" y="9"/>
                    </a:cubicBezTo>
                    <a:cubicBezTo>
                      <a:pt x="46" y="9"/>
                      <a:pt x="41" y="10"/>
                      <a:pt x="37" y="12"/>
                    </a:cubicBezTo>
                    <a:cubicBezTo>
                      <a:pt x="34" y="9"/>
                      <a:pt x="34" y="9"/>
                      <a:pt x="34" y="9"/>
                    </a:cubicBezTo>
                    <a:cubicBezTo>
                      <a:pt x="31" y="5"/>
                      <a:pt x="27" y="5"/>
                      <a:pt x="24" y="8"/>
                    </a:cubicBezTo>
                    <a:cubicBezTo>
                      <a:pt x="16" y="14"/>
                      <a:pt x="16" y="14"/>
                      <a:pt x="16" y="14"/>
                    </a:cubicBezTo>
                    <a:cubicBezTo>
                      <a:pt x="13" y="17"/>
                      <a:pt x="12" y="21"/>
                      <a:pt x="15" y="25"/>
                    </a:cubicBezTo>
                    <a:cubicBezTo>
                      <a:pt x="17" y="28"/>
                      <a:pt x="17" y="28"/>
                      <a:pt x="17" y="28"/>
                    </a:cubicBezTo>
                    <a:cubicBezTo>
                      <a:pt x="15" y="32"/>
                      <a:pt x="13" y="37"/>
                      <a:pt x="12" y="42"/>
                    </a:cubicBezTo>
                    <a:cubicBezTo>
                      <a:pt x="8" y="42"/>
                      <a:pt x="8" y="42"/>
                      <a:pt x="8" y="42"/>
                    </a:cubicBezTo>
                    <a:cubicBezTo>
                      <a:pt x="3" y="42"/>
                      <a:pt x="0" y="46"/>
                      <a:pt x="1" y="50"/>
                    </a:cubicBezTo>
                    <a:cubicBezTo>
                      <a:pt x="2" y="60"/>
                      <a:pt x="2" y="60"/>
                      <a:pt x="2" y="60"/>
                    </a:cubicBezTo>
                    <a:cubicBezTo>
                      <a:pt x="2" y="64"/>
                      <a:pt x="6" y="67"/>
                      <a:pt x="10" y="67"/>
                    </a:cubicBezTo>
                    <a:cubicBezTo>
                      <a:pt x="15" y="66"/>
                      <a:pt x="15" y="66"/>
                      <a:pt x="15" y="66"/>
                    </a:cubicBezTo>
                    <a:cubicBezTo>
                      <a:pt x="17" y="72"/>
                      <a:pt x="21" y="77"/>
                      <a:pt x="25" y="81"/>
                    </a:cubicBezTo>
                    <a:cubicBezTo>
                      <a:pt x="23" y="86"/>
                      <a:pt x="23" y="86"/>
                      <a:pt x="23" y="86"/>
                    </a:cubicBezTo>
                    <a:cubicBezTo>
                      <a:pt x="21" y="89"/>
                      <a:pt x="23" y="94"/>
                      <a:pt x="26" y="95"/>
                    </a:cubicBezTo>
                    <a:cubicBezTo>
                      <a:pt x="36" y="100"/>
                      <a:pt x="36" y="100"/>
                      <a:pt x="36" y="100"/>
                    </a:cubicBezTo>
                    <a:cubicBezTo>
                      <a:pt x="39" y="101"/>
                      <a:pt x="44" y="100"/>
                      <a:pt x="45" y="96"/>
                    </a:cubicBezTo>
                    <a:cubicBezTo>
                      <a:pt x="48" y="90"/>
                      <a:pt x="48" y="90"/>
                      <a:pt x="48" y="90"/>
                    </a:cubicBezTo>
                    <a:cubicBezTo>
                      <a:pt x="49" y="91"/>
                      <a:pt x="50" y="91"/>
                      <a:pt x="52" y="91"/>
                    </a:cubicBezTo>
                    <a:cubicBezTo>
                      <a:pt x="57" y="91"/>
                      <a:pt x="62" y="89"/>
                      <a:pt x="67" y="88"/>
                    </a:cubicBezTo>
                    <a:cubicBezTo>
                      <a:pt x="71" y="93"/>
                      <a:pt x="71" y="93"/>
                      <a:pt x="71" y="93"/>
                    </a:cubicBezTo>
                    <a:cubicBezTo>
                      <a:pt x="74" y="96"/>
                      <a:pt x="79" y="96"/>
                      <a:pt x="82" y="94"/>
                    </a:cubicBezTo>
                    <a:cubicBezTo>
                      <a:pt x="90" y="87"/>
                      <a:pt x="90" y="87"/>
                      <a:pt x="90" y="87"/>
                    </a:cubicBezTo>
                    <a:cubicBezTo>
                      <a:pt x="93" y="84"/>
                      <a:pt x="93" y="80"/>
                      <a:pt x="91" y="77"/>
                    </a:cubicBezTo>
                    <a:cubicBezTo>
                      <a:pt x="86" y="71"/>
                      <a:pt x="86" y="71"/>
                      <a:pt x="86" y="71"/>
                    </a:cubicBezTo>
                    <a:cubicBezTo>
                      <a:pt x="88" y="68"/>
                      <a:pt x="90" y="64"/>
                      <a:pt x="91" y="60"/>
                    </a:cubicBezTo>
                    <a:cubicBezTo>
                      <a:pt x="98" y="59"/>
                      <a:pt x="98" y="59"/>
                      <a:pt x="98" y="59"/>
                    </a:cubicBezTo>
                    <a:cubicBezTo>
                      <a:pt x="102" y="59"/>
                      <a:pt x="105" y="55"/>
                      <a:pt x="105" y="51"/>
                    </a:cubicBezTo>
                    <a:close/>
                  </a:path>
                </a:pathLst>
              </a:custGeom>
              <a:noFill/>
              <a:ln w="3016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9" name="Freeform 78"/>
            <p:cNvSpPr>
              <a:spLocks noChangeArrowheads="1"/>
            </p:cNvSpPr>
            <p:nvPr/>
          </p:nvSpPr>
          <p:spPr bwMode="auto">
            <a:xfrm>
              <a:off x="4796296" y="2142400"/>
              <a:ext cx="2629968" cy="643053"/>
            </a:xfrm>
            <a:custGeom>
              <a:avLst/>
              <a:gdLst/>
              <a:ahLst/>
              <a:cxnLst/>
              <a:rect l="l" t="t" r="r" b="b"/>
              <a:pathLst>
                <a:path w="2629968" h="643053">
                  <a:moveTo>
                    <a:pt x="2437962" y="461426"/>
                  </a:moveTo>
                  <a:cubicBezTo>
                    <a:pt x="2436857" y="461884"/>
                    <a:pt x="2435866" y="462798"/>
                    <a:pt x="2434989" y="464170"/>
                  </a:cubicBezTo>
                  <a:cubicBezTo>
                    <a:pt x="2434113" y="465542"/>
                    <a:pt x="2432665" y="466457"/>
                    <a:pt x="2430645" y="466914"/>
                  </a:cubicBezTo>
                  <a:lnTo>
                    <a:pt x="2430035" y="466914"/>
                  </a:lnTo>
                  <a:cubicBezTo>
                    <a:pt x="2429743" y="466635"/>
                    <a:pt x="2429565" y="466432"/>
                    <a:pt x="2429501" y="466305"/>
                  </a:cubicBezTo>
                  <a:cubicBezTo>
                    <a:pt x="2429438" y="466177"/>
                    <a:pt x="2429413" y="465974"/>
                    <a:pt x="2429426" y="465695"/>
                  </a:cubicBezTo>
                  <a:lnTo>
                    <a:pt x="2428206" y="464475"/>
                  </a:lnTo>
                  <a:lnTo>
                    <a:pt x="2412962" y="482768"/>
                  </a:lnTo>
                  <a:cubicBezTo>
                    <a:pt x="2410980" y="483873"/>
                    <a:pt x="2409760" y="485321"/>
                    <a:pt x="2409303" y="487113"/>
                  </a:cubicBezTo>
                  <a:cubicBezTo>
                    <a:pt x="2408845" y="488904"/>
                    <a:pt x="2408236" y="489895"/>
                    <a:pt x="2407473" y="490085"/>
                  </a:cubicBezTo>
                  <a:lnTo>
                    <a:pt x="2407473" y="489475"/>
                  </a:lnTo>
                  <a:cubicBezTo>
                    <a:pt x="2407766" y="489463"/>
                    <a:pt x="2407944" y="489336"/>
                    <a:pt x="2408007" y="489094"/>
                  </a:cubicBezTo>
                  <a:cubicBezTo>
                    <a:pt x="2408070" y="488853"/>
                    <a:pt x="2408096" y="488573"/>
                    <a:pt x="2408083" y="488256"/>
                  </a:cubicBezTo>
                  <a:cubicBezTo>
                    <a:pt x="2405441" y="490441"/>
                    <a:pt x="2403408" y="492778"/>
                    <a:pt x="2401985" y="495268"/>
                  </a:cubicBezTo>
                  <a:cubicBezTo>
                    <a:pt x="2400563" y="497758"/>
                    <a:pt x="2399140" y="500095"/>
                    <a:pt x="2397717" y="502280"/>
                  </a:cubicBezTo>
                  <a:lnTo>
                    <a:pt x="2396497" y="501670"/>
                  </a:lnTo>
                  <a:cubicBezTo>
                    <a:pt x="2394465" y="504999"/>
                    <a:pt x="2392737" y="508251"/>
                    <a:pt x="2391314" y="511427"/>
                  </a:cubicBezTo>
                  <a:cubicBezTo>
                    <a:pt x="2389891" y="514602"/>
                    <a:pt x="2388164" y="517854"/>
                    <a:pt x="2386131" y="521183"/>
                  </a:cubicBezTo>
                  <a:lnTo>
                    <a:pt x="2386131" y="520573"/>
                  </a:lnTo>
                  <a:cubicBezTo>
                    <a:pt x="2385318" y="520700"/>
                    <a:pt x="2384810" y="521208"/>
                    <a:pt x="2384607" y="522097"/>
                  </a:cubicBezTo>
                  <a:cubicBezTo>
                    <a:pt x="2384403" y="522987"/>
                    <a:pt x="2383895" y="523495"/>
                    <a:pt x="2383082" y="523622"/>
                  </a:cubicBezTo>
                  <a:lnTo>
                    <a:pt x="2382472" y="523012"/>
                  </a:lnTo>
                  <a:cubicBezTo>
                    <a:pt x="2382460" y="523012"/>
                    <a:pt x="2382333" y="523317"/>
                    <a:pt x="2382091" y="523927"/>
                  </a:cubicBezTo>
                  <a:cubicBezTo>
                    <a:pt x="2381850" y="524536"/>
                    <a:pt x="2381570" y="525451"/>
                    <a:pt x="2381253" y="526671"/>
                  </a:cubicBezTo>
                  <a:lnTo>
                    <a:pt x="2378814" y="532768"/>
                  </a:lnTo>
                  <a:lnTo>
                    <a:pt x="2376374" y="541305"/>
                  </a:lnTo>
                  <a:lnTo>
                    <a:pt x="2375155" y="540695"/>
                  </a:lnTo>
                  <a:cubicBezTo>
                    <a:pt x="2374817" y="542791"/>
                    <a:pt x="2374140" y="544544"/>
                    <a:pt x="2373126" y="545954"/>
                  </a:cubicBezTo>
                  <a:cubicBezTo>
                    <a:pt x="2372112" y="547364"/>
                    <a:pt x="2370985" y="548660"/>
                    <a:pt x="2369745" y="549841"/>
                  </a:cubicBezTo>
                  <a:lnTo>
                    <a:pt x="2369745" y="548622"/>
                  </a:lnTo>
                  <a:cubicBezTo>
                    <a:pt x="2368767" y="551366"/>
                    <a:pt x="2367522" y="554110"/>
                    <a:pt x="2366011" y="556854"/>
                  </a:cubicBezTo>
                  <a:cubicBezTo>
                    <a:pt x="2364499" y="559598"/>
                    <a:pt x="2363103" y="562341"/>
                    <a:pt x="2361820" y="565085"/>
                  </a:cubicBezTo>
                  <a:lnTo>
                    <a:pt x="2360601" y="564476"/>
                  </a:lnTo>
                  <a:cubicBezTo>
                    <a:pt x="2359039" y="569023"/>
                    <a:pt x="2357438" y="573647"/>
                    <a:pt x="2355800" y="578348"/>
                  </a:cubicBezTo>
                  <a:cubicBezTo>
                    <a:pt x="2354162" y="583048"/>
                    <a:pt x="2352714" y="587977"/>
                    <a:pt x="2351457" y="593134"/>
                  </a:cubicBezTo>
                  <a:lnTo>
                    <a:pt x="2349628" y="592524"/>
                  </a:lnTo>
                  <a:cubicBezTo>
                    <a:pt x="2348574" y="596920"/>
                    <a:pt x="2347329" y="600782"/>
                    <a:pt x="2345894" y="604110"/>
                  </a:cubicBezTo>
                  <a:cubicBezTo>
                    <a:pt x="2344459" y="607438"/>
                    <a:pt x="2343672" y="611300"/>
                    <a:pt x="2343532" y="615695"/>
                  </a:cubicBezTo>
                  <a:cubicBezTo>
                    <a:pt x="2343443" y="616102"/>
                    <a:pt x="2343621" y="616966"/>
                    <a:pt x="2344065" y="618287"/>
                  </a:cubicBezTo>
                  <a:cubicBezTo>
                    <a:pt x="2344510" y="619608"/>
                    <a:pt x="2345754" y="620777"/>
                    <a:pt x="2347799" y="621793"/>
                  </a:cubicBezTo>
                  <a:cubicBezTo>
                    <a:pt x="2348675" y="621679"/>
                    <a:pt x="2349514" y="621145"/>
                    <a:pt x="2350314" y="620192"/>
                  </a:cubicBezTo>
                  <a:cubicBezTo>
                    <a:pt x="2351114" y="619239"/>
                    <a:pt x="2352104" y="618554"/>
                    <a:pt x="2353285" y="618134"/>
                  </a:cubicBezTo>
                  <a:lnTo>
                    <a:pt x="2359991" y="611427"/>
                  </a:lnTo>
                  <a:cubicBezTo>
                    <a:pt x="2364868" y="606549"/>
                    <a:pt x="2368525" y="604110"/>
                    <a:pt x="2370964" y="604110"/>
                  </a:cubicBezTo>
                  <a:lnTo>
                    <a:pt x="2370964" y="601671"/>
                  </a:lnTo>
                  <a:cubicBezTo>
                    <a:pt x="2373759" y="598663"/>
                    <a:pt x="2377287" y="593703"/>
                    <a:pt x="2381547" y="586788"/>
                  </a:cubicBezTo>
                  <a:cubicBezTo>
                    <a:pt x="2385806" y="579874"/>
                    <a:pt x="2389830" y="573197"/>
                    <a:pt x="2393618" y="566757"/>
                  </a:cubicBezTo>
                  <a:cubicBezTo>
                    <a:pt x="2397405" y="560316"/>
                    <a:pt x="2399989" y="556304"/>
                    <a:pt x="2401369" y="554720"/>
                  </a:cubicBezTo>
                  <a:lnTo>
                    <a:pt x="2401369" y="552890"/>
                  </a:lnTo>
                  <a:cubicBezTo>
                    <a:pt x="2402334" y="550781"/>
                    <a:pt x="2403452" y="548749"/>
                    <a:pt x="2404722" y="546793"/>
                  </a:cubicBezTo>
                  <a:cubicBezTo>
                    <a:pt x="2405993" y="544836"/>
                    <a:pt x="2407111" y="542804"/>
                    <a:pt x="2408076" y="540695"/>
                  </a:cubicBezTo>
                  <a:lnTo>
                    <a:pt x="2414174" y="527890"/>
                  </a:lnTo>
                  <a:cubicBezTo>
                    <a:pt x="2414962" y="526658"/>
                    <a:pt x="2415368" y="525311"/>
                    <a:pt x="2415394" y="523850"/>
                  </a:cubicBezTo>
                  <a:cubicBezTo>
                    <a:pt x="2415419" y="522390"/>
                    <a:pt x="2415826" y="520891"/>
                    <a:pt x="2416614" y="519353"/>
                  </a:cubicBezTo>
                  <a:cubicBezTo>
                    <a:pt x="2418951" y="512672"/>
                    <a:pt x="2421746" y="505913"/>
                    <a:pt x="2424999" y="499079"/>
                  </a:cubicBezTo>
                  <a:cubicBezTo>
                    <a:pt x="2428252" y="492245"/>
                    <a:pt x="2432573" y="479694"/>
                    <a:pt x="2437962" y="461426"/>
                  </a:cubicBezTo>
                  <a:close/>
                  <a:moveTo>
                    <a:pt x="607031" y="339534"/>
                  </a:moveTo>
                  <a:cubicBezTo>
                    <a:pt x="605531" y="340526"/>
                    <a:pt x="603955" y="341899"/>
                    <a:pt x="602302" y="343653"/>
                  </a:cubicBezTo>
                  <a:cubicBezTo>
                    <a:pt x="600650" y="345408"/>
                    <a:pt x="598768" y="347086"/>
                    <a:pt x="596658" y="348688"/>
                  </a:cubicBezTo>
                  <a:lnTo>
                    <a:pt x="596048" y="349298"/>
                  </a:lnTo>
                  <a:cubicBezTo>
                    <a:pt x="595730" y="349603"/>
                    <a:pt x="595451" y="349909"/>
                    <a:pt x="595209" y="350214"/>
                  </a:cubicBezTo>
                  <a:cubicBezTo>
                    <a:pt x="594968" y="350519"/>
                    <a:pt x="594841" y="350824"/>
                    <a:pt x="594828" y="351129"/>
                  </a:cubicBezTo>
                  <a:lnTo>
                    <a:pt x="594828" y="352957"/>
                  </a:lnTo>
                  <a:lnTo>
                    <a:pt x="595438" y="352957"/>
                  </a:lnTo>
                  <a:cubicBezTo>
                    <a:pt x="590709" y="358184"/>
                    <a:pt x="587658" y="364597"/>
                    <a:pt x="586285" y="372196"/>
                  </a:cubicBezTo>
                  <a:cubicBezTo>
                    <a:pt x="584913" y="379794"/>
                    <a:pt x="584302" y="386373"/>
                    <a:pt x="584455" y="391932"/>
                  </a:cubicBezTo>
                  <a:cubicBezTo>
                    <a:pt x="584442" y="397925"/>
                    <a:pt x="585078" y="403040"/>
                    <a:pt x="586362" y="407277"/>
                  </a:cubicBezTo>
                  <a:cubicBezTo>
                    <a:pt x="587646" y="411514"/>
                    <a:pt x="589654" y="413728"/>
                    <a:pt x="592387" y="413919"/>
                  </a:cubicBezTo>
                  <a:cubicBezTo>
                    <a:pt x="594841" y="413907"/>
                    <a:pt x="598018" y="413627"/>
                    <a:pt x="601921" y="413079"/>
                  </a:cubicBezTo>
                  <a:cubicBezTo>
                    <a:pt x="605824" y="412532"/>
                    <a:pt x="608544" y="411794"/>
                    <a:pt x="610082" y="410865"/>
                  </a:cubicBezTo>
                  <a:cubicBezTo>
                    <a:pt x="619291" y="406081"/>
                    <a:pt x="625551" y="402145"/>
                    <a:pt x="628862" y="399058"/>
                  </a:cubicBezTo>
                  <a:cubicBezTo>
                    <a:pt x="632172" y="395970"/>
                    <a:pt x="634636" y="393120"/>
                    <a:pt x="636251" y="390507"/>
                  </a:cubicBezTo>
                  <a:cubicBezTo>
                    <a:pt x="637867" y="387894"/>
                    <a:pt x="640737" y="384908"/>
                    <a:pt x="644862" y="381549"/>
                  </a:cubicBezTo>
                  <a:lnTo>
                    <a:pt x="647302" y="373609"/>
                  </a:lnTo>
                  <a:cubicBezTo>
                    <a:pt x="645103" y="373382"/>
                    <a:pt x="642942" y="373230"/>
                    <a:pt x="640819" y="373154"/>
                  </a:cubicBezTo>
                  <a:cubicBezTo>
                    <a:pt x="638696" y="373078"/>
                    <a:pt x="636993" y="372622"/>
                    <a:pt x="635709" y="371787"/>
                  </a:cubicBezTo>
                  <a:cubicBezTo>
                    <a:pt x="627383" y="369308"/>
                    <a:pt x="621154" y="364850"/>
                    <a:pt x="617023" y="358414"/>
                  </a:cubicBezTo>
                  <a:cubicBezTo>
                    <a:pt x="612891" y="351978"/>
                    <a:pt x="609561" y="345685"/>
                    <a:pt x="607031" y="339534"/>
                  </a:cubicBezTo>
                  <a:close/>
                  <a:moveTo>
                    <a:pt x="849936" y="290704"/>
                  </a:moveTo>
                  <a:cubicBezTo>
                    <a:pt x="844221" y="290971"/>
                    <a:pt x="840258" y="292424"/>
                    <a:pt x="838049" y="295063"/>
                  </a:cubicBezTo>
                  <a:cubicBezTo>
                    <a:pt x="835839" y="297701"/>
                    <a:pt x="833095" y="299919"/>
                    <a:pt x="829819" y="301716"/>
                  </a:cubicBezTo>
                  <a:cubicBezTo>
                    <a:pt x="826326" y="309901"/>
                    <a:pt x="821881" y="317408"/>
                    <a:pt x="816484" y="324237"/>
                  </a:cubicBezTo>
                  <a:cubicBezTo>
                    <a:pt x="811086" y="331065"/>
                    <a:pt x="807403" y="339192"/>
                    <a:pt x="805435" y="348616"/>
                  </a:cubicBezTo>
                  <a:cubicBezTo>
                    <a:pt x="802323" y="353064"/>
                    <a:pt x="799945" y="356699"/>
                    <a:pt x="798300" y="359521"/>
                  </a:cubicBezTo>
                  <a:cubicBezTo>
                    <a:pt x="796656" y="362343"/>
                    <a:pt x="794910" y="366926"/>
                    <a:pt x="793062" y="373271"/>
                  </a:cubicBezTo>
                  <a:cubicBezTo>
                    <a:pt x="791215" y="379615"/>
                    <a:pt x="788430" y="390294"/>
                    <a:pt x="784709" y="405309"/>
                  </a:cubicBezTo>
                  <a:cubicBezTo>
                    <a:pt x="785496" y="406591"/>
                    <a:pt x="785902" y="407988"/>
                    <a:pt x="785928" y="409500"/>
                  </a:cubicBezTo>
                  <a:cubicBezTo>
                    <a:pt x="785953" y="411011"/>
                    <a:pt x="786360" y="412256"/>
                    <a:pt x="787147" y="413233"/>
                  </a:cubicBezTo>
                  <a:cubicBezTo>
                    <a:pt x="793294" y="406909"/>
                    <a:pt x="799288" y="400356"/>
                    <a:pt x="805130" y="393574"/>
                  </a:cubicBezTo>
                  <a:cubicBezTo>
                    <a:pt x="810972" y="386792"/>
                    <a:pt x="816357" y="379324"/>
                    <a:pt x="821285" y="371171"/>
                  </a:cubicBezTo>
                  <a:cubicBezTo>
                    <a:pt x="828905" y="359422"/>
                    <a:pt x="837591" y="347258"/>
                    <a:pt x="847345" y="334680"/>
                  </a:cubicBezTo>
                  <a:cubicBezTo>
                    <a:pt x="857099" y="322101"/>
                    <a:pt x="862433" y="313764"/>
                    <a:pt x="863347" y="309669"/>
                  </a:cubicBezTo>
                  <a:cubicBezTo>
                    <a:pt x="863055" y="306088"/>
                    <a:pt x="861353" y="302391"/>
                    <a:pt x="858242" y="298580"/>
                  </a:cubicBezTo>
                  <a:cubicBezTo>
                    <a:pt x="855130" y="294770"/>
                    <a:pt x="852361" y="292144"/>
                    <a:pt x="849936" y="290704"/>
                  </a:cubicBezTo>
                  <a:close/>
                  <a:moveTo>
                    <a:pt x="666827" y="282169"/>
                  </a:moveTo>
                  <a:cubicBezTo>
                    <a:pt x="662378" y="281967"/>
                    <a:pt x="658768" y="282985"/>
                    <a:pt x="655997" y="285222"/>
                  </a:cubicBezTo>
                  <a:cubicBezTo>
                    <a:pt x="653226" y="287459"/>
                    <a:pt x="650531" y="290307"/>
                    <a:pt x="647912" y="293765"/>
                  </a:cubicBezTo>
                  <a:cubicBezTo>
                    <a:pt x="644696" y="296841"/>
                    <a:pt x="640756" y="300757"/>
                    <a:pt x="636090" y="305512"/>
                  </a:cubicBezTo>
                  <a:cubicBezTo>
                    <a:pt x="631425" y="310267"/>
                    <a:pt x="628857" y="313878"/>
                    <a:pt x="628387" y="316344"/>
                  </a:cubicBezTo>
                  <a:lnTo>
                    <a:pt x="628997" y="316955"/>
                  </a:lnTo>
                  <a:cubicBezTo>
                    <a:pt x="629290" y="316967"/>
                    <a:pt x="629468" y="317094"/>
                    <a:pt x="629531" y="317336"/>
                  </a:cubicBezTo>
                  <a:cubicBezTo>
                    <a:pt x="629595" y="317577"/>
                    <a:pt x="629620" y="317857"/>
                    <a:pt x="629607" y="318175"/>
                  </a:cubicBezTo>
                  <a:cubicBezTo>
                    <a:pt x="629596" y="319173"/>
                    <a:pt x="630432" y="322398"/>
                    <a:pt x="632116" y="327849"/>
                  </a:cubicBezTo>
                  <a:cubicBezTo>
                    <a:pt x="633799" y="333300"/>
                    <a:pt x="636398" y="338649"/>
                    <a:pt x="639912" y="343896"/>
                  </a:cubicBezTo>
                  <a:cubicBezTo>
                    <a:pt x="643427" y="349144"/>
                    <a:pt x="647924" y="351962"/>
                    <a:pt x="653404" y="352350"/>
                  </a:cubicBezTo>
                  <a:cubicBezTo>
                    <a:pt x="655298" y="351935"/>
                    <a:pt x="657272" y="348085"/>
                    <a:pt x="659325" y="340800"/>
                  </a:cubicBezTo>
                  <a:cubicBezTo>
                    <a:pt x="661377" y="333514"/>
                    <a:pt x="663125" y="325280"/>
                    <a:pt x="664567" y="316096"/>
                  </a:cubicBezTo>
                  <a:cubicBezTo>
                    <a:pt x="666010" y="306912"/>
                    <a:pt x="666763" y="299265"/>
                    <a:pt x="666827" y="293154"/>
                  </a:cubicBezTo>
                  <a:close/>
                  <a:moveTo>
                    <a:pt x="451334" y="257252"/>
                  </a:moveTo>
                  <a:cubicBezTo>
                    <a:pt x="452831" y="258052"/>
                    <a:pt x="455475" y="259195"/>
                    <a:pt x="459263" y="260680"/>
                  </a:cubicBezTo>
                  <a:cubicBezTo>
                    <a:pt x="463052" y="262165"/>
                    <a:pt x="466315" y="264676"/>
                    <a:pt x="469053" y="268215"/>
                  </a:cubicBezTo>
                  <a:cubicBezTo>
                    <a:pt x="469980" y="269125"/>
                    <a:pt x="470715" y="270188"/>
                    <a:pt x="471257" y="271402"/>
                  </a:cubicBezTo>
                  <a:cubicBezTo>
                    <a:pt x="471798" y="272616"/>
                    <a:pt x="472066" y="273982"/>
                    <a:pt x="472060" y="275499"/>
                  </a:cubicBezTo>
                  <a:cubicBezTo>
                    <a:pt x="471768" y="275411"/>
                    <a:pt x="471285" y="275891"/>
                    <a:pt x="470612" y="276941"/>
                  </a:cubicBezTo>
                  <a:cubicBezTo>
                    <a:pt x="469939" y="277991"/>
                    <a:pt x="468999" y="280141"/>
                    <a:pt x="467793" y="283391"/>
                  </a:cubicBezTo>
                  <a:cubicBezTo>
                    <a:pt x="465596" y="289337"/>
                    <a:pt x="464351" y="292843"/>
                    <a:pt x="464059" y="293911"/>
                  </a:cubicBezTo>
                  <a:cubicBezTo>
                    <a:pt x="463767" y="294978"/>
                    <a:pt x="462979" y="296350"/>
                    <a:pt x="461697" y="298028"/>
                  </a:cubicBezTo>
                  <a:cubicBezTo>
                    <a:pt x="463907" y="295956"/>
                    <a:pt x="465126" y="295067"/>
                    <a:pt x="465354" y="295359"/>
                  </a:cubicBezTo>
                  <a:cubicBezTo>
                    <a:pt x="465583" y="295651"/>
                    <a:pt x="466193" y="294914"/>
                    <a:pt x="467183" y="293148"/>
                  </a:cubicBezTo>
                  <a:cubicBezTo>
                    <a:pt x="471857" y="291192"/>
                    <a:pt x="478054" y="287338"/>
                    <a:pt x="485776" y="281586"/>
                  </a:cubicBezTo>
                  <a:cubicBezTo>
                    <a:pt x="493498" y="275835"/>
                    <a:pt x="507620" y="270770"/>
                    <a:pt x="528143" y="266393"/>
                  </a:cubicBezTo>
                  <a:lnTo>
                    <a:pt x="529972" y="267001"/>
                  </a:lnTo>
                  <a:cubicBezTo>
                    <a:pt x="531255" y="266950"/>
                    <a:pt x="532804" y="266748"/>
                    <a:pt x="534620" y="266393"/>
                  </a:cubicBezTo>
                  <a:cubicBezTo>
                    <a:pt x="536436" y="266039"/>
                    <a:pt x="538138" y="265837"/>
                    <a:pt x="539726" y="265786"/>
                  </a:cubicBezTo>
                  <a:lnTo>
                    <a:pt x="542164" y="266393"/>
                  </a:lnTo>
                  <a:cubicBezTo>
                    <a:pt x="542177" y="266672"/>
                    <a:pt x="542151" y="266874"/>
                    <a:pt x="542088" y="267001"/>
                  </a:cubicBezTo>
                  <a:cubicBezTo>
                    <a:pt x="542024" y="267127"/>
                    <a:pt x="541846" y="267329"/>
                    <a:pt x="541554" y="267608"/>
                  </a:cubicBezTo>
                  <a:cubicBezTo>
                    <a:pt x="546698" y="267772"/>
                    <a:pt x="550432" y="268961"/>
                    <a:pt x="552756" y="271174"/>
                  </a:cubicBezTo>
                  <a:cubicBezTo>
                    <a:pt x="555080" y="273387"/>
                    <a:pt x="556223" y="275638"/>
                    <a:pt x="556185" y="277928"/>
                  </a:cubicBezTo>
                  <a:cubicBezTo>
                    <a:pt x="555067" y="280862"/>
                    <a:pt x="553035" y="281671"/>
                    <a:pt x="550089" y="280356"/>
                  </a:cubicBezTo>
                  <a:cubicBezTo>
                    <a:pt x="546444" y="280343"/>
                    <a:pt x="543370" y="280672"/>
                    <a:pt x="540869" y="281343"/>
                  </a:cubicBezTo>
                  <a:cubicBezTo>
                    <a:pt x="538367" y="282013"/>
                    <a:pt x="536360" y="283102"/>
                    <a:pt x="534849" y="284608"/>
                  </a:cubicBezTo>
                  <a:cubicBezTo>
                    <a:pt x="534861" y="284316"/>
                    <a:pt x="534684" y="284138"/>
                    <a:pt x="534315" y="284074"/>
                  </a:cubicBezTo>
                  <a:cubicBezTo>
                    <a:pt x="533947" y="284011"/>
                    <a:pt x="533312" y="283986"/>
                    <a:pt x="532410" y="283998"/>
                  </a:cubicBezTo>
                  <a:lnTo>
                    <a:pt x="530582" y="283998"/>
                  </a:lnTo>
                  <a:lnTo>
                    <a:pt x="528143" y="285828"/>
                  </a:lnTo>
                  <a:cubicBezTo>
                    <a:pt x="527315" y="286946"/>
                    <a:pt x="523823" y="288708"/>
                    <a:pt x="517667" y="291114"/>
                  </a:cubicBezTo>
                  <a:cubicBezTo>
                    <a:pt x="511511" y="293521"/>
                    <a:pt x="505219" y="295960"/>
                    <a:pt x="498792" y="298434"/>
                  </a:cubicBezTo>
                  <a:cubicBezTo>
                    <a:pt x="492365" y="300908"/>
                    <a:pt x="488331" y="302806"/>
                    <a:pt x="486690" y="304128"/>
                  </a:cubicBezTo>
                  <a:lnTo>
                    <a:pt x="487910" y="305348"/>
                  </a:lnTo>
                  <a:cubicBezTo>
                    <a:pt x="487275" y="305322"/>
                    <a:pt x="483973" y="307355"/>
                    <a:pt x="478004" y="311447"/>
                  </a:cubicBezTo>
                  <a:cubicBezTo>
                    <a:pt x="472035" y="315539"/>
                    <a:pt x="467209" y="320013"/>
                    <a:pt x="463526" y="324867"/>
                  </a:cubicBezTo>
                  <a:cubicBezTo>
                    <a:pt x="462014" y="327371"/>
                    <a:pt x="460617" y="329836"/>
                    <a:pt x="459335" y="332263"/>
                  </a:cubicBezTo>
                  <a:cubicBezTo>
                    <a:pt x="458052" y="334691"/>
                    <a:pt x="456807" y="336699"/>
                    <a:pt x="455601" y="338287"/>
                  </a:cubicBezTo>
                  <a:lnTo>
                    <a:pt x="445847" y="350487"/>
                  </a:lnTo>
                  <a:lnTo>
                    <a:pt x="434874" y="374277"/>
                  </a:lnTo>
                  <a:cubicBezTo>
                    <a:pt x="434582" y="373984"/>
                    <a:pt x="434252" y="373806"/>
                    <a:pt x="433884" y="373743"/>
                  </a:cubicBezTo>
                  <a:cubicBezTo>
                    <a:pt x="433515" y="373679"/>
                    <a:pt x="433033" y="373654"/>
                    <a:pt x="432436" y="373667"/>
                  </a:cubicBezTo>
                  <a:cubicBezTo>
                    <a:pt x="432512" y="373971"/>
                    <a:pt x="432817" y="374429"/>
                    <a:pt x="433350" y="375039"/>
                  </a:cubicBezTo>
                  <a:cubicBezTo>
                    <a:pt x="433884" y="375649"/>
                    <a:pt x="434189" y="376411"/>
                    <a:pt x="434265" y="377326"/>
                  </a:cubicBezTo>
                  <a:cubicBezTo>
                    <a:pt x="434227" y="377606"/>
                    <a:pt x="433998" y="377962"/>
                    <a:pt x="433579" y="378394"/>
                  </a:cubicBezTo>
                  <a:cubicBezTo>
                    <a:pt x="433160" y="378826"/>
                    <a:pt x="432779" y="379487"/>
                    <a:pt x="432436" y="380376"/>
                  </a:cubicBezTo>
                  <a:lnTo>
                    <a:pt x="431217" y="382816"/>
                  </a:lnTo>
                  <a:cubicBezTo>
                    <a:pt x="430315" y="382804"/>
                    <a:pt x="429680" y="382829"/>
                    <a:pt x="429312" y="382893"/>
                  </a:cubicBezTo>
                  <a:cubicBezTo>
                    <a:pt x="428943" y="382956"/>
                    <a:pt x="428766" y="383134"/>
                    <a:pt x="428778" y="383426"/>
                  </a:cubicBezTo>
                  <a:cubicBezTo>
                    <a:pt x="428855" y="384367"/>
                    <a:pt x="429159" y="385231"/>
                    <a:pt x="429693" y="386019"/>
                  </a:cubicBezTo>
                  <a:cubicBezTo>
                    <a:pt x="430226" y="386807"/>
                    <a:pt x="430531" y="387366"/>
                    <a:pt x="430607" y="387696"/>
                  </a:cubicBezTo>
                  <a:cubicBezTo>
                    <a:pt x="430353" y="389755"/>
                    <a:pt x="429337" y="391280"/>
                    <a:pt x="427559" y="392271"/>
                  </a:cubicBezTo>
                  <a:cubicBezTo>
                    <a:pt x="425781" y="393262"/>
                    <a:pt x="424765" y="394177"/>
                    <a:pt x="424511" y="395016"/>
                  </a:cubicBezTo>
                  <a:cubicBezTo>
                    <a:pt x="424562" y="395855"/>
                    <a:pt x="424765" y="396465"/>
                    <a:pt x="425121" y="396846"/>
                  </a:cubicBezTo>
                  <a:cubicBezTo>
                    <a:pt x="425476" y="397227"/>
                    <a:pt x="425680" y="397837"/>
                    <a:pt x="425730" y="398676"/>
                  </a:cubicBezTo>
                  <a:cubicBezTo>
                    <a:pt x="425654" y="399464"/>
                    <a:pt x="425350" y="399871"/>
                    <a:pt x="424817" y="399896"/>
                  </a:cubicBezTo>
                  <a:cubicBezTo>
                    <a:pt x="424284" y="399921"/>
                    <a:pt x="423979" y="400328"/>
                    <a:pt x="423903" y="401116"/>
                  </a:cubicBezTo>
                  <a:cubicBezTo>
                    <a:pt x="423890" y="401713"/>
                    <a:pt x="423916" y="402196"/>
                    <a:pt x="423979" y="402565"/>
                  </a:cubicBezTo>
                  <a:cubicBezTo>
                    <a:pt x="424042" y="402933"/>
                    <a:pt x="424220" y="403264"/>
                    <a:pt x="424511" y="403556"/>
                  </a:cubicBezTo>
                  <a:cubicBezTo>
                    <a:pt x="424511" y="407163"/>
                    <a:pt x="422079" y="408966"/>
                    <a:pt x="417214" y="408966"/>
                  </a:cubicBezTo>
                  <a:cubicBezTo>
                    <a:pt x="415453" y="408969"/>
                    <a:pt x="411374" y="407761"/>
                    <a:pt x="404977" y="405343"/>
                  </a:cubicBezTo>
                  <a:cubicBezTo>
                    <a:pt x="398579" y="402924"/>
                    <a:pt x="394956" y="399279"/>
                    <a:pt x="394107" y="394406"/>
                  </a:cubicBezTo>
                  <a:cubicBezTo>
                    <a:pt x="394120" y="392297"/>
                    <a:pt x="394247" y="390263"/>
                    <a:pt x="394487" y="388306"/>
                  </a:cubicBezTo>
                  <a:cubicBezTo>
                    <a:pt x="394728" y="386349"/>
                    <a:pt x="395007" y="384316"/>
                    <a:pt x="395324" y="382206"/>
                  </a:cubicBezTo>
                  <a:lnTo>
                    <a:pt x="397148" y="376716"/>
                  </a:lnTo>
                  <a:cubicBezTo>
                    <a:pt x="402367" y="354602"/>
                    <a:pt x="409261" y="333867"/>
                    <a:pt x="417831" y="314509"/>
                  </a:cubicBezTo>
                  <a:cubicBezTo>
                    <a:pt x="426400" y="295152"/>
                    <a:pt x="434520" y="276269"/>
                    <a:pt x="442190" y="257862"/>
                  </a:cubicBezTo>
                  <a:cubicBezTo>
                    <a:pt x="443028" y="258598"/>
                    <a:pt x="443637" y="258801"/>
                    <a:pt x="444018" y="258471"/>
                  </a:cubicBezTo>
                  <a:cubicBezTo>
                    <a:pt x="444399" y="258141"/>
                    <a:pt x="445009" y="258344"/>
                    <a:pt x="445847" y="259081"/>
                  </a:cubicBezTo>
                  <a:cubicBezTo>
                    <a:pt x="447676" y="259081"/>
                    <a:pt x="449505" y="258471"/>
                    <a:pt x="451334" y="257252"/>
                  </a:cubicBezTo>
                  <a:close/>
                  <a:moveTo>
                    <a:pt x="2077189" y="219457"/>
                  </a:moveTo>
                  <a:cubicBezTo>
                    <a:pt x="2081892" y="219939"/>
                    <a:pt x="2086177" y="220955"/>
                    <a:pt x="2090044" y="222505"/>
                  </a:cubicBezTo>
                  <a:cubicBezTo>
                    <a:pt x="2093910" y="224054"/>
                    <a:pt x="2098347" y="225070"/>
                    <a:pt x="2103355" y="225553"/>
                  </a:cubicBezTo>
                  <a:cubicBezTo>
                    <a:pt x="2103063" y="225831"/>
                    <a:pt x="2102886" y="226033"/>
                    <a:pt x="2102822" y="226160"/>
                  </a:cubicBezTo>
                  <a:cubicBezTo>
                    <a:pt x="2102759" y="226286"/>
                    <a:pt x="2102734" y="226489"/>
                    <a:pt x="2102746" y="226767"/>
                  </a:cubicBezTo>
                  <a:cubicBezTo>
                    <a:pt x="2102848" y="227475"/>
                    <a:pt x="2103862" y="227880"/>
                    <a:pt x="2105789" y="227981"/>
                  </a:cubicBezTo>
                  <a:lnTo>
                    <a:pt x="2106398" y="227981"/>
                  </a:lnTo>
                  <a:cubicBezTo>
                    <a:pt x="2105802" y="231636"/>
                    <a:pt x="2103190" y="234798"/>
                    <a:pt x="2098563" y="237466"/>
                  </a:cubicBezTo>
                  <a:cubicBezTo>
                    <a:pt x="2093936" y="240135"/>
                    <a:pt x="2090868" y="242234"/>
                    <a:pt x="2089359" y="243765"/>
                  </a:cubicBezTo>
                  <a:cubicBezTo>
                    <a:pt x="2087534" y="243866"/>
                    <a:pt x="2086316" y="243663"/>
                    <a:pt x="2085708" y="243158"/>
                  </a:cubicBezTo>
                  <a:lnTo>
                    <a:pt x="2083883" y="241336"/>
                  </a:lnTo>
                  <a:cubicBezTo>
                    <a:pt x="2082057" y="241336"/>
                    <a:pt x="2080840" y="241943"/>
                    <a:pt x="2080232" y="243158"/>
                  </a:cubicBezTo>
                  <a:cubicBezTo>
                    <a:pt x="2076695" y="241943"/>
                    <a:pt x="2073728" y="240729"/>
                    <a:pt x="2071332" y="239515"/>
                  </a:cubicBezTo>
                  <a:cubicBezTo>
                    <a:pt x="2068936" y="238301"/>
                    <a:pt x="2066426" y="237087"/>
                    <a:pt x="2063802" y="235873"/>
                  </a:cubicBezTo>
                  <a:cubicBezTo>
                    <a:pt x="2063662" y="232344"/>
                    <a:pt x="2064093" y="229078"/>
                    <a:pt x="2065095" y="226075"/>
                  </a:cubicBezTo>
                  <a:cubicBezTo>
                    <a:pt x="2066096" y="223073"/>
                    <a:pt x="2068505" y="221476"/>
                    <a:pt x="2072321" y="221286"/>
                  </a:cubicBezTo>
                  <a:cubicBezTo>
                    <a:pt x="2074248" y="221286"/>
                    <a:pt x="2075870" y="220676"/>
                    <a:pt x="2077189" y="219457"/>
                  </a:cubicBezTo>
                  <a:close/>
                  <a:moveTo>
                    <a:pt x="1753339" y="219457"/>
                  </a:moveTo>
                  <a:cubicBezTo>
                    <a:pt x="1758042" y="219939"/>
                    <a:pt x="1762327" y="220955"/>
                    <a:pt x="1766194" y="222505"/>
                  </a:cubicBezTo>
                  <a:cubicBezTo>
                    <a:pt x="1770060" y="224054"/>
                    <a:pt x="1774497" y="225070"/>
                    <a:pt x="1779505" y="225553"/>
                  </a:cubicBezTo>
                  <a:cubicBezTo>
                    <a:pt x="1779213" y="225831"/>
                    <a:pt x="1779036" y="226033"/>
                    <a:pt x="1778972" y="226160"/>
                  </a:cubicBezTo>
                  <a:cubicBezTo>
                    <a:pt x="1778909" y="226286"/>
                    <a:pt x="1778884" y="226489"/>
                    <a:pt x="1778896" y="226767"/>
                  </a:cubicBezTo>
                  <a:cubicBezTo>
                    <a:pt x="1778998" y="227475"/>
                    <a:pt x="1780012" y="227880"/>
                    <a:pt x="1781939" y="227981"/>
                  </a:cubicBezTo>
                  <a:lnTo>
                    <a:pt x="1782548" y="227981"/>
                  </a:lnTo>
                  <a:cubicBezTo>
                    <a:pt x="1781952" y="231636"/>
                    <a:pt x="1779340" y="234798"/>
                    <a:pt x="1774713" y="237466"/>
                  </a:cubicBezTo>
                  <a:cubicBezTo>
                    <a:pt x="1770086" y="240135"/>
                    <a:pt x="1767018" y="242234"/>
                    <a:pt x="1765509" y="243765"/>
                  </a:cubicBezTo>
                  <a:cubicBezTo>
                    <a:pt x="1763684" y="243866"/>
                    <a:pt x="1762466" y="243663"/>
                    <a:pt x="1761858" y="243158"/>
                  </a:cubicBezTo>
                  <a:lnTo>
                    <a:pt x="1760033" y="241336"/>
                  </a:lnTo>
                  <a:cubicBezTo>
                    <a:pt x="1758207" y="241336"/>
                    <a:pt x="1756990" y="241943"/>
                    <a:pt x="1756382" y="243158"/>
                  </a:cubicBezTo>
                  <a:cubicBezTo>
                    <a:pt x="1752845" y="241943"/>
                    <a:pt x="1749878" y="240729"/>
                    <a:pt x="1747482" y="239515"/>
                  </a:cubicBezTo>
                  <a:cubicBezTo>
                    <a:pt x="1745086" y="238301"/>
                    <a:pt x="1742576" y="237087"/>
                    <a:pt x="1739952" y="235873"/>
                  </a:cubicBezTo>
                  <a:cubicBezTo>
                    <a:pt x="1739812" y="232344"/>
                    <a:pt x="1740243" y="229078"/>
                    <a:pt x="1741245" y="226075"/>
                  </a:cubicBezTo>
                  <a:cubicBezTo>
                    <a:pt x="1742246" y="223073"/>
                    <a:pt x="1744655" y="221476"/>
                    <a:pt x="1748471" y="221286"/>
                  </a:cubicBezTo>
                  <a:cubicBezTo>
                    <a:pt x="1750398" y="221286"/>
                    <a:pt x="1752020" y="220676"/>
                    <a:pt x="1753339" y="219457"/>
                  </a:cubicBezTo>
                  <a:close/>
                  <a:moveTo>
                    <a:pt x="2283239" y="99975"/>
                  </a:moveTo>
                  <a:cubicBezTo>
                    <a:pt x="2284039" y="100001"/>
                    <a:pt x="2284539" y="100102"/>
                    <a:pt x="2284739" y="100280"/>
                  </a:cubicBezTo>
                  <a:cubicBezTo>
                    <a:pt x="2284939" y="100458"/>
                    <a:pt x="2285439" y="100559"/>
                    <a:pt x="2286239" y="100585"/>
                  </a:cubicBezTo>
                  <a:lnTo>
                    <a:pt x="2286839" y="100585"/>
                  </a:lnTo>
                  <a:cubicBezTo>
                    <a:pt x="2287855" y="102325"/>
                    <a:pt x="2291919" y="104789"/>
                    <a:pt x="2299031" y="107976"/>
                  </a:cubicBezTo>
                  <a:cubicBezTo>
                    <a:pt x="2306143" y="111164"/>
                    <a:pt x="2310207" y="115609"/>
                    <a:pt x="2311223" y="121311"/>
                  </a:cubicBezTo>
                  <a:cubicBezTo>
                    <a:pt x="2311236" y="122200"/>
                    <a:pt x="2311210" y="122861"/>
                    <a:pt x="2311147" y="123292"/>
                  </a:cubicBezTo>
                  <a:cubicBezTo>
                    <a:pt x="2311083" y="123724"/>
                    <a:pt x="2310906" y="124080"/>
                    <a:pt x="2310613" y="124359"/>
                  </a:cubicBezTo>
                  <a:lnTo>
                    <a:pt x="2305127" y="128626"/>
                  </a:lnTo>
                  <a:cubicBezTo>
                    <a:pt x="2301697" y="135078"/>
                    <a:pt x="2298042" y="141682"/>
                    <a:pt x="2294161" y="148438"/>
                  </a:cubicBezTo>
                  <a:cubicBezTo>
                    <a:pt x="2290281" y="155195"/>
                    <a:pt x="2286640" y="161799"/>
                    <a:pt x="2283239" y="168250"/>
                  </a:cubicBezTo>
                  <a:cubicBezTo>
                    <a:pt x="2281011" y="171908"/>
                    <a:pt x="2278780" y="174803"/>
                    <a:pt x="2276545" y="176935"/>
                  </a:cubicBezTo>
                  <a:cubicBezTo>
                    <a:pt x="2274310" y="179066"/>
                    <a:pt x="2272684" y="182261"/>
                    <a:pt x="2271666" y="186519"/>
                  </a:cubicBezTo>
                  <a:cubicBezTo>
                    <a:pt x="2292106" y="184911"/>
                    <a:pt x="2309054" y="183417"/>
                    <a:pt x="2322509" y="182036"/>
                  </a:cubicBezTo>
                  <a:cubicBezTo>
                    <a:pt x="2335964" y="180656"/>
                    <a:pt x="2349271" y="179922"/>
                    <a:pt x="2362429" y="179833"/>
                  </a:cubicBezTo>
                  <a:cubicBezTo>
                    <a:pt x="2364538" y="179883"/>
                    <a:pt x="2366722" y="180086"/>
                    <a:pt x="2368983" y="180441"/>
                  </a:cubicBezTo>
                  <a:cubicBezTo>
                    <a:pt x="2371243" y="180795"/>
                    <a:pt x="2373732" y="180998"/>
                    <a:pt x="2376450" y="181049"/>
                  </a:cubicBezTo>
                  <a:cubicBezTo>
                    <a:pt x="2376730" y="181023"/>
                    <a:pt x="2377085" y="180922"/>
                    <a:pt x="2377517" y="180745"/>
                  </a:cubicBezTo>
                  <a:cubicBezTo>
                    <a:pt x="2377949" y="180567"/>
                    <a:pt x="2378609" y="180466"/>
                    <a:pt x="2379498" y="180441"/>
                  </a:cubicBezTo>
                  <a:lnTo>
                    <a:pt x="2378889" y="181049"/>
                  </a:lnTo>
                  <a:cubicBezTo>
                    <a:pt x="2379168" y="181340"/>
                    <a:pt x="2379524" y="181517"/>
                    <a:pt x="2379955" y="181580"/>
                  </a:cubicBezTo>
                  <a:cubicBezTo>
                    <a:pt x="2380387" y="181644"/>
                    <a:pt x="2381048" y="181669"/>
                    <a:pt x="2381937" y="181656"/>
                  </a:cubicBezTo>
                  <a:cubicBezTo>
                    <a:pt x="2383054" y="181758"/>
                    <a:pt x="2383867" y="181555"/>
                    <a:pt x="2384375" y="181049"/>
                  </a:cubicBezTo>
                  <a:cubicBezTo>
                    <a:pt x="2384096" y="181061"/>
                    <a:pt x="2383892" y="181036"/>
                    <a:pt x="2383765" y="180973"/>
                  </a:cubicBezTo>
                  <a:cubicBezTo>
                    <a:pt x="2383639" y="180909"/>
                    <a:pt x="2383435" y="180732"/>
                    <a:pt x="2383156" y="180441"/>
                  </a:cubicBezTo>
                  <a:lnTo>
                    <a:pt x="2382546" y="179833"/>
                  </a:lnTo>
                  <a:cubicBezTo>
                    <a:pt x="2387842" y="179592"/>
                    <a:pt x="2393100" y="180225"/>
                    <a:pt x="2398320" y="181732"/>
                  </a:cubicBezTo>
                  <a:cubicBezTo>
                    <a:pt x="2403539" y="183239"/>
                    <a:pt x="2408035" y="187064"/>
                    <a:pt x="2411807" y="193206"/>
                  </a:cubicBezTo>
                  <a:cubicBezTo>
                    <a:pt x="2411464" y="193434"/>
                    <a:pt x="2411083" y="193586"/>
                    <a:pt x="2410664" y="193662"/>
                  </a:cubicBezTo>
                  <a:cubicBezTo>
                    <a:pt x="2410245" y="193738"/>
                    <a:pt x="2410016" y="194194"/>
                    <a:pt x="2409978" y="195030"/>
                  </a:cubicBezTo>
                  <a:lnTo>
                    <a:pt x="2410588" y="196245"/>
                  </a:lnTo>
                  <a:cubicBezTo>
                    <a:pt x="2411705" y="196144"/>
                    <a:pt x="2412518" y="196347"/>
                    <a:pt x="2413026" y="196853"/>
                  </a:cubicBezTo>
                  <a:cubicBezTo>
                    <a:pt x="2412417" y="197562"/>
                    <a:pt x="2411197" y="197968"/>
                    <a:pt x="2409369" y="198069"/>
                  </a:cubicBezTo>
                  <a:cubicBezTo>
                    <a:pt x="2409978" y="199791"/>
                    <a:pt x="2411197" y="201210"/>
                    <a:pt x="2413026" y="202324"/>
                  </a:cubicBezTo>
                  <a:cubicBezTo>
                    <a:pt x="2412061" y="203109"/>
                    <a:pt x="2411096" y="203514"/>
                    <a:pt x="2410131" y="203540"/>
                  </a:cubicBezTo>
                  <a:cubicBezTo>
                    <a:pt x="2409165" y="203565"/>
                    <a:pt x="2408505" y="203970"/>
                    <a:pt x="2408149" y="204755"/>
                  </a:cubicBezTo>
                  <a:cubicBezTo>
                    <a:pt x="2407032" y="204857"/>
                    <a:pt x="2406219" y="204654"/>
                    <a:pt x="2405711" y="204148"/>
                  </a:cubicBezTo>
                  <a:lnTo>
                    <a:pt x="2397786" y="204148"/>
                  </a:lnTo>
                  <a:cubicBezTo>
                    <a:pt x="2395449" y="204148"/>
                    <a:pt x="2392808" y="204755"/>
                    <a:pt x="2389861" y="205971"/>
                  </a:cubicBezTo>
                  <a:lnTo>
                    <a:pt x="2361820" y="206579"/>
                  </a:lnTo>
                  <a:cubicBezTo>
                    <a:pt x="2361210" y="206680"/>
                    <a:pt x="2360601" y="206478"/>
                    <a:pt x="2359991" y="205971"/>
                  </a:cubicBezTo>
                  <a:lnTo>
                    <a:pt x="2356943" y="205971"/>
                  </a:lnTo>
                  <a:cubicBezTo>
                    <a:pt x="2356333" y="205870"/>
                    <a:pt x="2355724" y="206072"/>
                    <a:pt x="2355114" y="206579"/>
                  </a:cubicBezTo>
                  <a:cubicBezTo>
                    <a:pt x="2353616" y="205680"/>
                    <a:pt x="2352346" y="205047"/>
                    <a:pt x="2351304" y="204679"/>
                  </a:cubicBezTo>
                  <a:cubicBezTo>
                    <a:pt x="2350263" y="204312"/>
                    <a:pt x="2349298" y="204135"/>
                    <a:pt x="2348409" y="204148"/>
                  </a:cubicBezTo>
                  <a:lnTo>
                    <a:pt x="2347799" y="204148"/>
                  </a:lnTo>
                  <a:cubicBezTo>
                    <a:pt x="2347189" y="203641"/>
                    <a:pt x="2345970" y="203438"/>
                    <a:pt x="2344141" y="203540"/>
                  </a:cubicBezTo>
                  <a:cubicBezTo>
                    <a:pt x="2344421" y="203831"/>
                    <a:pt x="2344624" y="204008"/>
                    <a:pt x="2344751" y="204072"/>
                  </a:cubicBezTo>
                  <a:cubicBezTo>
                    <a:pt x="2344878" y="204135"/>
                    <a:pt x="2345081" y="204160"/>
                    <a:pt x="2345361" y="204148"/>
                  </a:cubicBezTo>
                  <a:lnTo>
                    <a:pt x="2345970" y="204148"/>
                  </a:lnTo>
                  <a:cubicBezTo>
                    <a:pt x="2343862" y="204464"/>
                    <a:pt x="2341830" y="204743"/>
                    <a:pt x="2339874" y="204983"/>
                  </a:cubicBezTo>
                  <a:cubicBezTo>
                    <a:pt x="2337919" y="205224"/>
                    <a:pt x="2335886" y="205351"/>
                    <a:pt x="2333778" y="205363"/>
                  </a:cubicBezTo>
                  <a:lnTo>
                    <a:pt x="2320977" y="205363"/>
                  </a:lnTo>
                  <a:lnTo>
                    <a:pt x="2320977" y="204148"/>
                  </a:lnTo>
                  <a:cubicBezTo>
                    <a:pt x="2318322" y="206189"/>
                    <a:pt x="2313877" y="207432"/>
                    <a:pt x="2307642" y="207875"/>
                  </a:cubicBezTo>
                  <a:cubicBezTo>
                    <a:pt x="2301406" y="208319"/>
                    <a:pt x="2296504" y="208497"/>
                    <a:pt x="2292935" y="208408"/>
                  </a:cubicBezTo>
                  <a:cubicBezTo>
                    <a:pt x="2293011" y="207646"/>
                    <a:pt x="2293316" y="207341"/>
                    <a:pt x="2293849" y="207493"/>
                  </a:cubicBezTo>
                  <a:cubicBezTo>
                    <a:pt x="2294383" y="207646"/>
                    <a:pt x="2294688" y="207341"/>
                    <a:pt x="2294764" y="206579"/>
                  </a:cubicBezTo>
                  <a:lnTo>
                    <a:pt x="2292935" y="205971"/>
                  </a:lnTo>
                  <a:cubicBezTo>
                    <a:pt x="2290208" y="207012"/>
                    <a:pt x="2287299" y="208281"/>
                    <a:pt x="2284209" y="209780"/>
                  </a:cubicBezTo>
                  <a:cubicBezTo>
                    <a:pt x="2281119" y="211278"/>
                    <a:pt x="2279582" y="212243"/>
                    <a:pt x="2279598" y="212675"/>
                  </a:cubicBezTo>
                  <a:cubicBezTo>
                    <a:pt x="2278734" y="212624"/>
                    <a:pt x="2278022" y="212421"/>
                    <a:pt x="2277463" y="212065"/>
                  </a:cubicBezTo>
                  <a:cubicBezTo>
                    <a:pt x="2276903" y="211710"/>
                    <a:pt x="2276192" y="211507"/>
                    <a:pt x="2275327" y="211456"/>
                  </a:cubicBezTo>
                  <a:cubicBezTo>
                    <a:pt x="2270764" y="211265"/>
                    <a:pt x="2266773" y="211646"/>
                    <a:pt x="2263353" y="212599"/>
                  </a:cubicBezTo>
                  <a:cubicBezTo>
                    <a:pt x="2259934" y="213551"/>
                    <a:pt x="2257011" y="216218"/>
                    <a:pt x="2254583" y="220600"/>
                  </a:cubicBezTo>
                  <a:cubicBezTo>
                    <a:pt x="2249645" y="232453"/>
                    <a:pt x="2244267" y="243697"/>
                    <a:pt x="2238448" y="254332"/>
                  </a:cubicBezTo>
                  <a:cubicBezTo>
                    <a:pt x="2232629" y="264967"/>
                    <a:pt x="2226709" y="278246"/>
                    <a:pt x="2220687" y="294168"/>
                  </a:cubicBezTo>
                  <a:cubicBezTo>
                    <a:pt x="2214664" y="310090"/>
                    <a:pt x="2208879" y="331907"/>
                    <a:pt x="2203332" y="359621"/>
                  </a:cubicBezTo>
                  <a:cubicBezTo>
                    <a:pt x="2201616" y="367031"/>
                    <a:pt x="2199709" y="374631"/>
                    <a:pt x="2197612" y="382423"/>
                  </a:cubicBezTo>
                  <a:cubicBezTo>
                    <a:pt x="2195515" y="390214"/>
                    <a:pt x="2194370" y="397662"/>
                    <a:pt x="2194180" y="404767"/>
                  </a:cubicBezTo>
                  <a:cubicBezTo>
                    <a:pt x="2194269" y="406877"/>
                    <a:pt x="2194701" y="408758"/>
                    <a:pt x="2195476" y="410410"/>
                  </a:cubicBezTo>
                  <a:cubicBezTo>
                    <a:pt x="2196252" y="412063"/>
                    <a:pt x="2196836" y="413639"/>
                    <a:pt x="2197230" y="415138"/>
                  </a:cubicBezTo>
                  <a:lnTo>
                    <a:pt x="2199061" y="415138"/>
                  </a:lnTo>
                  <a:cubicBezTo>
                    <a:pt x="2202029" y="415025"/>
                    <a:pt x="2207753" y="413963"/>
                    <a:pt x="2216235" y="411952"/>
                  </a:cubicBezTo>
                  <a:cubicBezTo>
                    <a:pt x="2224716" y="409941"/>
                    <a:pt x="2232791" y="407659"/>
                    <a:pt x="2240459" y="405106"/>
                  </a:cubicBezTo>
                  <a:cubicBezTo>
                    <a:pt x="2248127" y="402553"/>
                    <a:pt x="2252225" y="400406"/>
                    <a:pt x="2252752" y="398666"/>
                  </a:cubicBezTo>
                  <a:cubicBezTo>
                    <a:pt x="2260290" y="396213"/>
                    <a:pt x="2265044" y="393951"/>
                    <a:pt x="2267014" y="391879"/>
                  </a:cubicBezTo>
                  <a:cubicBezTo>
                    <a:pt x="2268984" y="389807"/>
                    <a:pt x="2272366" y="388002"/>
                    <a:pt x="2277157" y="386465"/>
                  </a:cubicBezTo>
                  <a:lnTo>
                    <a:pt x="2277157" y="384024"/>
                  </a:lnTo>
                  <a:cubicBezTo>
                    <a:pt x="2277463" y="384316"/>
                    <a:pt x="2277768" y="384494"/>
                    <a:pt x="2278073" y="384558"/>
                  </a:cubicBezTo>
                  <a:cubicBezTo>
                    <a:pt x="2278378" y="384622"/>
                    <a:pt x="2278683" y="384647"/>
                    <a:pt x="2278988" y="384634"/>
                  </a:cubicBezTo>
                  <a:cubicBezTo>
                    <a:pt x="2279928" y="384456"/>
                    <a:pt x="2280941" y="383745"/>
                    <a:pt x="2282025" y="382499"/>
                  </a:cubicBezTo>
                  <a:cubicBezTo>
                    <a:pt x="2283109" y="381253"/>
                    <a:pt x="2284114" y="380542"/>
                    <a:pt x="2285039" y="380364"/>
                  </a:cubicBezTo>
                  <a:lnTo>
                    <a:pt x="2285639" y="380974"/>
                  </a:lnTo>
                  <a:cubicBezTo>
                    <a:pt x="2293656" y="375966"/>
                    <a:pt x="2304420" y="368747"/>
                    <a:pt x="2317931" y="359316"/>
                  </a:cubicBezTo>
                  <a:cubicBezTo>
                    <a:pt x="2331442" y="349885"/>
                    <a:pt x="2343430" y="339005"/>
                    <a:pt x="2353895" y="326676"/>
                  </a:cubicBezTo>
                  <a:cubicBezTo>
                    <a:pt x="2354174" y="326969"/>
                    <a:pt x="2354378" y="327147"/>
                    <a:pt x="2354505" y="327210"/>
                  </a:cubicBezTo>
                  <a:lnTo>
                    <a:pt x="2354582" y="327220"/>
                  </a:lnTo>
                  <a:lnTo>
                    <a:pt x="2364258" y="289561"/>
                  </a:lnTo>
                  <a:cubicBezTo>
                    <a:pt x="2365604" y="284989"/>
                    <a:pt x="2367027" y="280417"/>
                    <a:pt x="2368525" y="275845"/>
                  </a:cubicBezTo>
                  <a:cubicBezTo>
                    <a:pt x="2370024" y="271273"/>
                    <a:pt x="2370837" y="266701"/>
                    <a:pt x="2370964" y="262129"/>
                  </a:cubicBezTo>
                  <a:lnTo>
                    <a:pt x="2377045" y="259690"/>
                  </a:lnTo>
                  <a:lnTo>
                    <a:pt x="2382517" y="260300"/>
                  </a:lnTo>
                  <a:cubicBezTo>
                    <a:pt x="2385051" y="261011"/>
                    <a:pt x="2386064" y="261418"/>
                    <a:pt x="2385558" y="261519"/>
                  </a:cubicBezTo>
                  <a:cubicBezTo>
                    <a:pt x="2386368" y="261494"/>
                    <a:pt x="2386875" y="261392"/>
                    <a:pt x="2387078" y="261214"/>
                  </a:cubicBezTo>
                  <a:cubicBezTo>
                    <a:pt x="2387280" y="261037"/>
                    <a:pt x="2387787" y="260935"/>
                    <a:pt x="2388598" y="260910"/>
                  </a:cubicBezTo>
                  <a:lnTo>
                    <a:pt x="2394071" y="262738"/>
                  </a:lnTo>
                  <a:cubicBezTo>
                    <a:pt x="2395363" y="263627"/>
                    <a:pt x="2396579" y="264593"/>
                    <a:pt x="2397719" y="265634"/>
                  </a:cubicBezTo>
                  <a:cubicBezTo>
                    <a:pt x="2398859" y="266675"/>
                    <a:pt x="2399467" y="267945"/>
                    <a:pt x="2399543" y="269444"/>
                  </a:cubicBezTo>
                  <a:cubicBezTo>
                    <a:pt x="2399518" y="269774"/>
                    <a:pt x="2399417" y="270181"/>
                    <a:pt x="2399239" y="270663"/>
                  </a:cubicBezTo>
                  <a:cubicBezTo>
                    <a:pt x="2399062" y="271146"/>
                    <a:pt x="2398961" y="271552"/>
                    <a:pt x="2398935" y="271882"/>
                  </a:cubicBezTo>
                  <a:cubicBezTo>
                    <a:pt x="2398834" y="273610"/>
                    <a:pt x="2399645" y="274422"/>
                    <a:pt x="2401368" y="274321"/>
                  </a:cubicBezTo>
                  <a:cubicBezTo>
                    <a:pt x="2400582" y="277750"/>
                    <a:pt x="2400025" y="281255"/>
                    <a:pt x="2399695" y="284836"/>
                  </a:cubicBezTo>
                  <a:cubicBezTo>
                    <a:pt x="2399365" y="288418"/>
                    <a:pt x="2398502" y="291618"/>
                    <a:pt x="2397106" y="294438"/>
                  </a:cubicBezTo>
                  <a:cubicBezTo>
                    <a:pt x="2396474" y="294949"/>
                    <a:pt x="2394555" y="300421"/>
                    <a:pt x="2391348" y="310857"/>
                  </a:cubicBezTo>
                  <a:cubicBezTo>
                    <a:pt x="2388140" y="321292"/>
                    <a:pt x="2385001" y="333624"/>
                    <a:pt x="2381930" y="347853"/>
                  </a:cubicBezTo>
                  <a:cubicBezTo>
                    <a:pt x="2378858" y="362082"/>
                    <a:pt x="2377210" y="375143"/>
                    <a:pt x="2376984" y="387036"/>
                  </a:cubicBezTo>
                  <a:cubicBezTo>
                    <a:pt x="2391580" y="374572"/>
                    <a:pt x="2405986" y="360628"/>
                    <a:pt x="2420202" y="345202"/>
                  </a:cubicBezTo>
                  <a:cubicBezTo>
                    <a:pt x="2434418" y="329776"/>
                    <a:pt x="2448672" y="314480"/>
                    <a:pt x="2462963" y="299314"/>
                  </a:cubicBezTo>
                  <a:cubicBezTo>
                    <a:pt x="2467918" y="293231"/>
                    <a:pt x="2471729" y="287415"/>
                    <a:pt x="2474397" y="281865"/>
                  </a:cubicBezTo>
                  <a:cubicBezTo>
                    <a:pt x="2477065" y="276315"/>
                    <a:pt x="2479961" y="272784"/>
                    <a:pt x="2483087" y="271273"/>
                  </a:cubicBezTo>
                  <a:cubicBezTo>
                    <a:pt x="2484026" y="271324"/>
                    <a:pt x="2485043" y="271527"/>
                    <a:pt x="2486135" y="271882"/>
                  </a:cubicBezTo>
                  <a:cubicBezTo>
                    <a:pt x="2487228" y="272238"/>
                    <a:pt x="2488244" y="272441"/>
                    <a:pt x="2489184" y="272492"/>
                  </a:cubicBezTo>
                  <a:cubicBezTo>
                    <a:pt x="2489807" y="272479"/>
                    <a:pt x="2490391" y="272352"/>
                    <a:pt x="2490938" y="272111"/>
                  </a:cubicBezTo>
                  <a:cubicBezTo>
                    <a:pt x="2491484" y="271870"/>
                    <a:pt x="2491916" y="271590"/>
                    <a:pt x="2492233" y="271273"/>
                  </a:cubicBezTo>
                  <a:cubicBezTo>
                    <a:pt x="2495422" y="272771"/>
                    <a:pt x="2499258" y="274041"/>
                    <a:pt x="2503743" y="275083"/>
                  </a:cubicBezTo>
                  <a:cubicBezTo>
                    <a:pt x="2508227" y="276124"/>
                    <a:pt x="2510692" y="278918"/>
                    <a:pt x="2511136" y="283465"/>
                  </a:cubicBezTo>
                  <a:cubicBezTo>
                    <a:pt x="2511020" y="288303"/>
                    <a:pt x="2509559" y="296636"/>
                    <a:pt x="2506755" y="308463"/>
                  </a:cubicBezTo>
                  <a:cubicBezTo>
                    <a:pt x="2503951" y="320291"/>
                    <a:pt x="2500503" y="333405"/>
                    <a:pt x="2496411" y="347808"/>
                  </a:cubicBezTo>
                  <a:cubicBezTo>
                    <a:pt x="2492320" y="362210"/>
                    <a:pt x="2488285" y="375692"/>
                    <a:pt x="2484306" y="388255"/>
                  </a:cubicBezTo>
                  <a:cubicBezTo>
                    <a:pt x="2485183" y="387976"/>
                    <a:pt x="2486021" y="387620"/>
                    <a:pt x="2486821" y="387188"/>
                  </a:cubicBezTo>
                  <a:cubicBezTo>
                    <a:pt x="2487622" y="386756"/>
                    <a:pt x="2488613" y="386096"/>
                    <a:pt x="2489794" y="385207"/>
                  </a:cubicBezTo>
                  <a:lnTo>
                    <a:pt x="2497721" y="379719"/>
                  </a:lnTo>
                  <a:lnTo>
                    <a:pt x="2533699" y="354719"/>
                  </a:lnTo>
                  <a:lnTo>
                    <a:pt x="2552602" y="347402"/>
                  </a:lnTo>
                  <a:cubicBezTo>
                    <a:pt x="2554698" y="347313"/>
                    <a:pt x="2556451" y="346576"/>
                    <a:pt x="2557861" y="345191"/>
                  </a:cubicBezTo>
                  <a:cubicBezTo>
                    <a:pt x="2559272" y="343807"/>
                    <a:pt x="2560567" y="342308"/>
                    <a:pt x="2561749" y="340694"/>
                  </a:cubicBezTo>
                  <a:lnTo>
                    <a:pt x="2561749" y="341304"/>
                  </a:lnTo>
                  <a:lnTo>
                    <a:pt x="2562359" y="341304"/>
                  </a:lnTo>
                  <a:cubicBezTo>
                    <a:pt x="2564417" y="340936"/>
                    <a:pt x="2566551" y="339233"/>
                    <a:pt x="2568761" y="336197"/>
                  </a:cubicBezTo>
                  <a:cubicBezTo>
                    <a:pt x="2570972" y="333161"/>
                    <a:pt x="2573716" y="331002"/>
                    <a:pt x="2576993" y="329719"/>
                  </a:cubicBezTo>
                  <a:lnTo>
                    <a:pt x="2576993" y="331548"/>
                  </a:lnTo>
                  <a:cubicBezTo>
                    <a:pt x="2580017" y="330340"/>
                    <a:pt x="2583422" y="328796"/>
                    <a:pt x="2587207" y="326914"/>
                  </a:cubicBezTo>
                  <a:cubicBezTo>
                    <a:pt x="2590993" y="325032"/>
                    <a:pt x="2593483" y="322741"/>
                    <a:pt x="2594677" y="320041"/>
                  </a:cubicBezTo>
                  <a:lnTo>
                    <a:pt x="2595897" y="320644"/>
                  </a:lnTo>
                  <a:cubicBezTo>
                    <a:pt x="2596850" y="320464"/>
                    <a:pt x="2597993" y="319748"/>
                    <a:pt x="2599327" y="318494"/>
                  </a:cubicBezTo>
                  <a:cubicBezTo>
                    <a:pt x="2600661" y="317241"/>
                    <a:pt x="2601957" y="316524"/>
                    <a:pt x="2603214" y="316345"/>
                  </a:cubicBezTo>
                  <a:cubicBezTo>
                    <a:pt x="2605705" y="312886"/>
                    <a:pt x="2609413" y="310346"/>
                    <a:pt x="2614339" y="308726"/>
                  </a:cubicBezTo>
                  <a:cubicBezTo>
                    <a:pt x="2619264" y="307107"/>
                    <a:pt x="2623269" y="305188"/>
                    <a:pt x="2626352" y="302972"/>
                  </a:cubicBezTo>
                  <a:lnTo>
                    <a:pt x="2628757" y="302362"/>
                  </a:lnTo>
                  <a:lnTo>
                    <a:pt x="2629968" y="312116"/>
                  </a:lnTo>
                  <a:lnTo>
                    <a:pt x="2626352" y="312726"/>
                  </a:lnTo>
                  <a:lnTo>
                    <a:pt x="2626953" y="312726"/>
                  </a:lnTo>
                  <a:cubicBezTo>
                    <a:pt x="2626978" y="313538"/>
                    <a:pt x="2627078" y="314046"/>
                    <a:pt x="2627254" y="314250"/>
                  </a:cubicBezTo>
                  <a:cubicBezTo>
                    <a:pt x="2627430" y="314453"/>
                    <a:pt x="2627530" y="314961"/>
                    <a:pt x="2627555" y="315774"/>
                  </a:cubicBezTo>
                  <a:cubicBezTo>
                    <a:pt x="2627053" y="315266"/>
                    <a:pt x="2626252" y="315062"/>
                    <a:pt x="2625150" y="315164"/>
                  </a:cubicBezTo>
                  <a:lnTo>
                    <a:pt x="2625751" y="317602"/>
                  </a:lnTo>
                  <a:lnTo>
                    <a:pt x="2623948" y="316383"/>
                  </a:lnTo>
                  <a:cubicBezTo>
                    <a:pt x="2623655" y="316663"/>
                    <a:pt x="2623477" y="316866"/>
                    <a:pt x="2623414" y="316993"/>
                  </a:cubicBezTo>
                  <a:cubicBezTo>
                    <a:pt x="2623350" y="317120"/>
                    <a:pt x="2623325" y="317323"/>
                    <a:pt x="2623337" y="317602"/>
                  </a:cubicBezTo>
                  <a:cubicBezTo>
                    <a:pt x="2623240" y="319330"/>
                    <a:pt x="2624646" y="320142"/>
                    <a:pt x="2627555" y="320041"/>
                  </a:cubicBezTo>
                  <a:cubicBezTo>
                    <a:pt x="2627404" y="321472"/>
                    <a:pt x="2626803" y="322527"/>
                    <a:pt x="2625751" y="323205"/>
                  </a:cubicBezTo>
                  <a:cubicBezTo>
                    <a:pt x="2624699" y="323883"/>
                    <a:pt x="2624098" y="324636"/>
                    <a:pt x="2623948" y="325465"/>
                  </a:cubicBezTo>
                  <a:cubicBezTo>
                    <a:pt x="2623935" y="325741"/>
                    <a:pt x="2623960" y="325942"/>
                    <a:pt x="2624023" y="326068"/>
                  </a:cubicBezTo>
                  <a:cubicBezTo>
                    <a:pt x="2624086" y="326193"/>
                    <a:pt x="2624261" y="326394"/>
                    <a:pt x="2624549" y="326670"/>
                  </a:cubicBezTo>
                  <a:cubicBezTo>
                    <a:pt x="2618963" y="330443"/>
                    <a:pt x="2614595" y="334025"/>
                    <a:pt x="2611445" y="337417"/>
                  </a:cubicBezTo>
                  <a:cubicBezTo>
                    <a:pt x="2608295" y="340809"/>
                    <a:pt x="2605145" y="343324"/>
                    <a:pt x="2601994" y="344963"/>
                  </a:cubicBezTo>
                  <a:lnTo>
                    <a:pt x="2597726" y="346792"/>
                  </a:lnTo>
                  <a:lnTo>
                    <a:pt x="2596506" y="346182"/>
                  </a:lnTo>
                  <a:cubicBezTo>
                    <a:pt x="2595223" y="347097"/>
                    <a:pt x="2593063" y="348011"/>
                    <a:pt x="2590027" y="348926"/>
                  </a:cubicBezTo>
                  <a:cubicBezTo>
                    <a:pt x="2586991" y="349841"/>
                    <a:pt x="2585288" y="350755"/>
                    <a:pt x="2584920" y="351670"/>
                  </a:cubicBezTo>
                  <a:lnTo>
                    <a:pt x="2584310" y="351670"/>
                  </a:lnTo>
                  <a:cubicBezTo>
                    <a:pt x="2584297" y="351378"/>
                    <a:pt x="2584170" y="351200"/>
                    <a:pt x="2583929" y="351136"/>
                  </a:cubicBezTo>
                  <a:cubicBezTo>
                    <a:pt x="2583688" y="351073"/>
                    <a:pt x="2583408" y="351048"/>
                    <a:pt x="2583090" y="351060"/>
                  </a:cubicBezTo>
                  <a:cubicBezTo>
                    <a:pt x="2581858" y="351962"/>
                    <a:pt x="2580816" y="352902"/>
                    <a:pt x="2579965" y="353880"/>
                  </a:cubicBezTo>
                  <a:cubicBezTo>
                    <a:pt x="2579114" y="354859"/>
                    <a:pt x="2578529" y="355951"/>
                    <a:pt x="2578212" y="357158"/>
                  </a:cubicBezTo>
                  <a:lnTo>
                    <a:pt x="2578212" y="356548"/>
                  </a:lnTo>
                  <a:cubicBezTo>
                    <a:pt x="2576763" y="357780"/>
                    <a:pt x="2575392" y="358974"/>
                    <a:pt x="2574096" y="360130"/>
                  </a:cubicBezTo>
                  <a:cubicBezTo>
                    <a:pt x="2572800" y="361286"/>
                    <a:pt x="2571123" y="362328"/>
                    <a:pt x="2569065" y="363255"/>
                  </a:cubicBezTo>
                  <a:lnTo>
                    <a:pt x="2567845" y="362036"/>
                  </a:lnTo>
                  <a:cubicBezTo>
                    <a:pt x="2567566" y="362023"/>
                    <a:pt x="2567057" y="362353"/>
                    <a:pt x="2566321" y="363027"/>
                  </a:cubicBezTo>
                  <a:cubicBezTo>
                    <a:pt x="2565584" y="363700"/>
                    <a:pt x="2564466" y="364792"/>
                    <a:pt x="2562967" y="366304"/>
                  </a:cubicBezTo>
                  <a:lnTo>
                    <a:pt x="2556259" y="373012"/>
                  </a:lnTo>
                  <a:cubicBezTo>
                    <a:pt x="2556551" y="372732"/>
                    <a:pt x="2556729" y="372529"/>
                    <a:pt x="2556792" y="372402"/>
                  </a:cubicBezTo>
                  <a:cubicBezTo>
                    <a:pt x="2556856" y="372275"/>
                    <a:pt x="2556881" y="372071"/>
                    <a:pt x="2556869" y="371792"/>
                  </a:cubicBezTo>
                  <a:cubicBezTo>
                    <a:pt x="2556881" y="371474"/>
                    <a:pt x="2556856" y="371195"/>
                    <a:pt x="2556792" y="370954"/>
                  </a:cubicBezTo>
                  <a:cubicBezTo>
                    <a:pt x="2556729" y="370712"/>
                    <a:pt x="2556551" y="370585"/>
                    <a:pt x="2556259" y="370572"/>
                  </a:cubicBezTo>
                  <a:lnTo>
                    <a:pt x="2553820" y="373621"/>
                  </a:lnTo>
                  <a:cubicBezTo>
                    <a:pt x="2552956" y="373748"/>
                    <a:pt x="2552244" y="374256"/>
                    <a:pt x="2551685" y="375146"/>
                  </a:cubicBezTo>
                  <a:cubicBezTo>
                    <a:pt x="2551126" y="376035"/>
                    <a:pt x="2550415" y="376543"/>
                    <a:pt x="2549551" y="376670"/>
                  </a:cubicBezTo>
                  <a:lnTo>
                    <a:pt x="2545282" y="378499"/>
                  </a:lnTo>
                  <a:cubicBezTo>
                    <a:pt x="2535424" y="383809"/>
                    <a:pt x="2527242" y="388281"/>
                    <a:pt x="2520738" y="391914"/>
                  </a:cubicBezTo>
                  <a:cubicBezTo>
                    <a:pt x="2514233" y="395547"/>
                    <a:pt x="2508186" y="401238"/>
                    <a:pt x="2502596" y="408987"/>
                  </a:cubicBezTo>
                  <a:cubicBezTo>
                    <a:pt x="2502545" y="409559"/>
                    <a:pt x="2498988" y="412227"/>
                    <a:pt x="2491925" y="416990"/>
                  </a:cubicBezTo>
                  <a:cubicBezTo>
                    <a:pt x="2484861" y="421754"/>
                    <a:pt x="2478255" y="428843"/>
                    <a:pt x="2472106" y="438256"/>
                  </a:cubicBezTo>
                  <a:lnTo>
                    <a:pt x="2475765" y="434597"/>
                  </a:lnTo>
                  <a:cubicBezTo>
                    <a:pt x="2475612" y="436198"/>
                    <a:pt x="2475002" y="437722"/>
                    <a:pt x="2473935" y="439170"/>
                  </a:cubicBezTo>
                  <a:cubicBezTo>
                    <a:pt x="2472868" y="440618"/>
                    <a:pt x="2472258" y="441533"/>
                    <a:pt x="2472106" y="441914"/>
                  </a:cubicBezTo>
                  <a:cubicBezTo>
                    <a:pt x="2472093" y="442194"/>
                    <a:pt x="2472118" y="442397"/>
                    <a:pt x="2472182" y="442524"/>
                  </a:cubicBezTo>
                  <a:cubicBezTo>
                    <a:pt x="2472245" y="442651"/>
                    <a:pt x="2472423" y="442854"/>
                    <a:pt x="2472716" y="443134"/>
                  </a:cubicBezTo>
                  <a:cubicBezTo>
                    <a:pt x="2472639" y="444010"/>
                    <a:pt x="2472334" y="444849"/>
                    <a:pt x="2471801" y="445649"/>
                  </a:cubicBezTo>
                  <a:cubicBezTo>
                    <a:pt x="2471267" y="446449"/>
                    <a:pt x="2470962" y="447440"/>
                    <a:pt x="2470886" y="448622"/>
                  </a:cubicBezTo>
                  <a:lnTo>
                    <a:pt x="2469667" y="449841"/>
                  </a:lnTo>
                  <a:cubicBezTo>
                    <a:pt x="2469654" y="450159"/>
                    <a:pt x="2469679" y="450438"/>
                    <a:pt x="2469743" y="450679"/>
                  </a:cubicBezTo>
                  <a:cubicBezTo>
                    <a:pt x="2469806" y="450921"/>
                    <a:pt x="2469984" y="451048"/>
                    <a:pt x="2470276" y="451061"/>
                  </a:cubicBezTo>
                  <a:lnTo>
                    <a:pt x="2470886" y="451670"/>
                  </a:lnTo>
                  <a:cubicBezTo>
                    <a:pt x="2466325" y="459521"/>
                    <a:pt x="2462946" y="466381"/>
                    <a:pt x="2460748" y="472250"/>
                  </a:cubicBezTo>
                  <a:cubicBezTo>
                    <a:pt x="2458550" y="478119"/>
                    <a:pt x="2457458" y="481625"/>
                    <a:pt x="2457471" y="482768"/>
                  </a:cubicBezTo>
                  <a:lnTo>
                    <a:pt x="2454421" y="495573"/>
                  </a:lnTo>
                  <a:lnTo>
                    <a:pt x="2452592" y="495573"/>
                  </a:lnTo>
                  <a:cubicBezTo>
                    <a:pt x="2451843" y="497707"/>
                    <a:pt x="2451512" y="499536"/>
                    <a:pt x="2451601" y="501061"/>
                  </a:cubicBezTo>
                  <a:cubicBezTo>
                    <a:pt x="2451690" y="502585"/>
                    <a:pt x="2451207" y="503805"/>
                    <a:pt x="2450153" y="504719"/>
                  </a:cubicBezTo>
                  <a:cubicBezTo>
                    <a:pt x="2450204" y="505520"/>
                    <a:pt x="2450407" y="506053"/>
                    <a:pt x="2450763" y="506320"/>
                  </a:cubicBezTo>
                  <a:cubicBezTo>
                    <a:pt x="2451118" y="506587"/>
                    <a:pt x="2451322" y="507273"/>
                    <a:pt x="2451372" y="508378"/>
                  </a:cubicBezTo>
                  <a:cubicBezTo>
                    <a:pt x="2450153" y="508695"/>
                    <a:pt x="2449238" y="508975"/>
                    <a:pt x="2448628" y="509216"/>
                  </a:cubicBezTo>
                  <a:cubicBezTo>
                    <a:pt x="2448018" y="509458"/>
                    <a:pt x="2447714" y="509585"/>
                    <a:pt x="2447714" y="509597"/>
                  </a:cubicBezTo>
                  <a:lnTo>
                    <a:pt x="2448323" y="510817"/>
                  </a:lnTo>
                  <a:cubicBezTo>
                    <a:pt x="2448361" y="511223"/>
                    <a:pt x="2447980" y="511630"/>
                    <a:pt x="2447180" y="512036"/>
                  </a:cubicBezTo>
                  <a:cubicBezTo>
                    <a:pt x="2446380" y="512443"/>
                    <a:pt x="2444931" y="515898"/>
                    <a:pt x="2442835" y="522402"/>
                  </a:cubicBezTo>
                  <a:lnTo>
                    <a:pt x="2439176" y="535817"/>
                  </a:lnTo>
                  <a:cubicBezTo>
                    <a:pt x="2439164" y="536096"/>
                    <a:pt x="2439189" y="536300"/>
                    <a:pt x="2439253" y="536427"/>
                  </a:cubicBezTo>
                  <a:cubicBezTo>
                    <a:pt x="2439316" y="536554"/>
                    <a:pt x="2439494" y="536757"/>
                    <a:pt x="2439786" y="537037"/>
                  </a:cubicBezTo>
                  <a:lnTo>
                    <a:pt x="2439176" y="537037"/>
                  </a:lnTo>
                  <a:lnTo>
                    <a:pt x="2433688" y="544963"/>
                  </a:lnTo>
                  <a:cubicBezTo>
                    <a:pt x="2433675" y="545281"/>
                    <a:pt x="2433701" y="545560"/>
                    <a:pt x="2433764" y="545802"/>
                  </a:cubicBezTo>
                  <a:cubicBezTo>
                    <a:pt x="2433828" y="546043"/>
                    <a:pt x="2434006" y="546170"/>
                    <a:pt x="2434298" y="546183"/>
                  </a:cubicBezTo>
                  <a:lnTo>
                    <a:pt x="2435517" y="544963"/>
                  </a:lnTo>
                  <a:cubicBezTo>
                    <a:pt x="2434311" y="549702"/>
                    <a:pt x="2432456" y="553487"/>
                    <a:pt x="2429953" y="556320"/>
                  </a:cubicBezTo>
                  <a:cubicBezTo>
                    <a:pt x="2427450" y="559153"/>
                    <a:pt x="2426053" y="561871"/>
                    <a:pt x="2425761" y="564476"/>
                  </a:cubicBezTo>
                  <a:lnTo>
                    <a:pt x="2421492" y="576671"/>
                  </a:lnTo>
                  <a:cubicBezTo>
                    <a:pt x="2420577" y="578780"/>
                    <a:pt x="2419663" y="580507"/>
                    <a:pt x="2418748" y="581854"/>
                  </a:cubicBezTo>
                  <a:cubicBezTo>
                    <a:pt x="2417833" y="583200"/>
                    <a:pt x="2416918" y="584318"/>
                    <a:pt x="2416004" y="585207"/>
                  </a:cubicBezTo>
                  <a:lnTo>
                    <a:pt x="2417223" y="585817"/>
                  </a:lnTo>
                  <a:lnTo>
                    <a:pt x="2411735" y="589476"/>
                  </a:lnTo>
                  <a:lnTo>
                    <a:pt x="2412345" y="590085"/>
                  </a:lnTo>
                  <a:lnTo>
                    <a:pt x="2414784" y="590085"/>
                  </a:lnTo>
                  <a:lnTo>
                    <a:pt x="2406247" y="599232"/>
                  </a:lnTo>
                  <a:cubicBezTo>
                    <a:pt x="2406539" y="599244"/>
                    <a:pt x="2406717" y="599372"/>
                    <a:pt x="2406780" y="599613"/>
                  </a:cubicBezTo>
                  <a:cubicBezTo>
                    <a:pt x="2406844" y="599854"/>
                    <a:pt x="2406869" y="600134"/>
                    <a:pt x="2406857" y="600451"/>
                  </a:cubicBezTo>
                  <a:cubicBezTo>
                    <a:pt x="2404773" y="602585"/>
                    <a:pt x="2403147" y="604720"/>
                    <a:pt x="2401978" y="606854"/>
                  </a:cubicBezTo>
                  <a:cubicBezTo>
                    <a:pt x="2400810" y="608988"/>
                    <a:pt x="2399793" y="611122"/>
                    <a:pt x="2398929" y="613256"/>
                  </a:cubicBezTo>
                  <a:lnTo>
                    <a:pt x="2397105" y="613256"/>
                  </a:lnTo>
                  <a:cubicBezTo>
                    <a:pt x="2392407" y="620093"/>
                    <a:pt x="2386301" y="626657"/>
                    <a:pt x="2378785" y="632950"/>
                  </a:cubicBezTo>
                  <a:cubicBezTo>
                    <a:pt x="2371270" y="639243"/>
                    <a:pt x="2363177" y="642610"/>
                    <a:pt x="2354505" y="643053"/>
                  </a:cubicBezTo>
                  <a:cubicBezTo>
                    <a:pt x="2353247" y="643027"/>
                    <a:pt x="2351799" y="642926"/>
                    <a:pt x="2350161" y="642748"/>
                  </a:cubicBezTo>
                  <a:cubicBezTo>
                    <a:pt x="2348523" y="642570"/>
                    <a:pt x="2346923" y="642468"/>
                    <a:pt x="2345361" y="642443"/>
                  </a:cubicBezTo>
                  <a:lnTo>
                    <a:pt x="2338045" y="642443"/>
                  </a:lnTo>
                  <a:lnTo>
                    <a:pt x="2324634" y="638799"/>
                  </a:lnTo>
                  <a:cubicBezTo>
                    <a:pt x="2317827" y="629989"/>
                    <a:pt x="2314373" y="624977"/>
                    <a:pt x="2314271" y="623763"/>
                  </a:cubicBezTo>
                  <a:cubicBezTo>
                    <a:pt x="2314169" y="622550"/>
                    <a:pt x="2314373" y="621486"/>
                    <a:pt x="2314881" y="620573"/>
                  </a:cubicBezTo>
                  <a:lnTo>
                    <a:pt x="2314271" y="621183"/>
                  </a:lnTo>
                  <a:cubicBezTo>
                    <a:pt x="2317929" y="601061"/>
                    <a:pt x="2323415" y="583988"/>
                    <a:pt x="2330730" y="569963"/>
                  </a:cubicBezTo>
                  <a:lnTo>
                    <a:pt x="2330730" y="572402"/>
                  </a:lnTo>
                  <a:cubicBezTo>
                    <a:pt x="2345595" y="538904"/>
                    <a:pt x="2361683" y="510017"/>
                    <a:pt x="2378993" y="485741"/>
                  </a:cubicBezTo>
                  <a:cubicBezTo>
                    <a:pt x="2396304" y="461465"/>
                    <a:pt x="2418806" y="437913"/>
                    <a:pt x="2446499" y="415085"/>
                  </a:cubicBezTo>
                  <a:cubicBezTo>
                    <a:pt x="2449917" y="404046"/>
                    <a:pt x="2452991" y="392740"/>
                    <a:pt x="2455722" y="381167"/>
                  </a:cubicBezTo>
                  <a:cubicBezTo>
                    <a:pt x="2458454" y="369594"/>
                    <a:pt x="2460461" y="359965"/>
                    <a:pt x="2461744" y="352280"/>
                  </a:cubicBezTo>
                  <a:lnTo>
                    <a:pt x="2460524" y="354109"/>
                  </a:lnTo>
                  <a:cubicBezTo>
                    <a:pt x="2461477" y="349663"/>
                    <a:pt x="2462316" y="345903"/>
                    <a:pt x="2463040" y="342829"/>
                  </a:cubicBezTo>
                  <a:cubicBezTo>
                    <a:pt x="2463764" y="339754"/>
                    <a:pt x="2464145" y="336604"/>
                    <a:pt x="2464183" y="333377"/>
                  </a:cubicBezTo>
                  <a:cubicBezTo>
                    <a:pt x="2459597" y="340326"/>
                    <a:pt x="2454897" y="346551"/>
                    <a:pt x="2450082" y="352051"/>
                  </a:cubicBezTo>
                  <a:cubicBezTo>
                    <a:pt x="2445267" y="357552"/>
                    <a:pt x="2438585" y="364538"/>
                    <a:pt x="2430035" y="373012"/>
                  </a:cubicBezTo>
                  <a:cubicBezTo>
                    <a:pt x="2424064" y="380189"/>
                    <a:pt x="2417560" y="388090"/>
                    <a:pt x="2410522" y="396716"/>
                  </a:cubicBezTo>
                  <a:cubicBezTo>
                    <a:pt x="2403484" y="405341"/>
                    <a:pt x="2393321" y="410042"/>
                    <a:pt x="2380033" y="410817"/>
                  </a:cubicBezTo>
                  <a:cubicBezTo>
                    <a:pt x="2377989" y="410778"/>
                    <a:pt x="2376137" y="410397"/>
                    <a:pt x="2374477" y="409673"/>
                  </a:cubicBezTo>
                  <a:cubicBezTo>
                    <a:pt x="2372816" y="408949"/>
                    <a:pt x="2370815" y="408111"/>
                    <a:pt x="2368471" y="407158"/>
                  </a:cubicBezTo>
                  <a:cubicBezTo>
                    <a:pt x="2359098" y="404655"/>
                    <a:pt x="2353220" y="401124"/>
                    <a:pt x="2350839" y="396563"/>
                  </a:cubicBezTo>
                  <a:cubicBezTo>
                    <a:pt x="2348458" y="392003"/>
                    <a:pt x="2347444" y="386795"/>
                    <a:pt x="2347799" y="380938"/>
                  </a:cubicBezTo>
                  <a:lnTo>
                    <a:pt x="2350307" y="358130"/>
                  </a:lnTo>
                  <a:lnTo>
                    <a:pt x="2348409" y="357180"/>
                  </a:lnTo>
                  <a:cubicBezTo>
                    <a:pt x="2348078" y="357486"/>
                    <a:pt x="2347367" y="358401"/>
                    <a:pt x="2346275" y="359926"/>
                  </a:cubicBezTo>
                  <a:cubicBezTo>
                    <a:pt x="2345183" y="361451"/>
                    <a:pt x="2343862" y="363586"/>
                    <a:pt x="2342313" y="366332"/>
                  </a:cubicBezTo>
                  <a:cubicBezTo>
                    <a:pt x="2339862" y="368531"/>
                    <a:pt x="2337448" y="370234"/>
                    <a:pt x="2335074" y="371441"/>
                  </a:cubicBezTo>
                  <a:cubicBezTo>
                    <a:pt x="2332699" y="372649"/>
                    <a:pt x="2330438" y="374809"/>
                    <a:pt x="2328292" y="377923"/>
                  </a:cubicBezTo>
                  <a:cubicBezTo>
                    <a:pt x="2324533" y="379855"/>
                    <a:pt x="2321231" y="382855"/>
                    <a:pt x="2318386" y="386922"/>
                  </a:cubicBezTo>
                  <a:cubicBezTo>
                    <a:pt x="2315541" y="390989"/>
                    <a:pt x="2311934" y="393684"/>
                    <a:pt x="2307565" y="395006"/>
                  </a:cubicBezTo>
                  <a:cubicBezTo>
                    <a:pt x="2307286" y="396111"/>
                    <a:pt x="2306930" y="396798"/>
                    <a:pt x="2306499" y="397065"/>
                  </a:cubicBezTo>
                  <a:cubicBezTo>
                    <a:pt x="2306067" y="397332"/>
                    <a:pt x="2305406" y="397865"/>
                    <a:pt x="2304517" y="398666"/>
                  </a:cubicBezTo>
                  <a:cubicBezTo>
                    <a:pt x="2304010" y="398056"/>
                    <a:pt x="2303806" y="397446"/>
                    <a:pt x="2303908" y="396836"/>
                  </a:cubicBezTo>
                  <a:lnTo>
                    <a:pt x="2303908" y="395616"/>
                  </a:lnTo>
                  <a:lnTo>
                    <a:pt x="2298421" y="400496"/>
                  </a:lnTo>
                  <a:cubicBezTo>
                    <a:pt x="2293802" y="402759"/>
                    <a:pt x="2288581" y="405859"/>
                    <a:pt x="2282759" y="409797"/>
                  </a:cubicBezTo>
                  <a:cubicBezTo>
                    <a:pt x="2276937" y="413736"/>
                    <a:pt x="2272629" y="415921"/>
                    <a:pt x="2269836" y="416353"/>
                  </a:cubicBezTo>
                  <a:lnTo>
                    <a:pt x="2269836" y="415138"/>
                  </a:lnTo>
                  <a:cubicBezTo>
                    <a:pt x="2268412" y="415214"/>
                    <a:pt x="2267446" y="415518"/>
                    <a:pt x="2266938" y="416049"/>
                  </a:cubicBezTo>
                  <a:cubicBezTo>
                    <a:pt x="2266429" y="416580"/>
                    <a:pt x="2265768" y="416884"/>
                    <a:pt x="2264955" y="416960"/>
                  </a:cubicBezTo>
                  <a:lnTo>
                    <a:pt x="2249092" y="425460"/>
                  </a:lnTo>
                  <a:cubicBezTo>
                    <a:pt x="2243143" y="427673"/>
                    <a:pt x="2237041" y="429621"/>
                    <a:pt x="2230788" y="431304"/>
                  </a:cubicBezTo>
                  <a:cubicBezTo>
                    <a:pt x="2224534" y="432986"/>
                    <a:pt x="2219043" y="433871"/>
                    <a:pt x="2214314" y="433960"/>
                  </a:cubicBezTo>
                  <a:cubicBezTo>
                    <a:pt x="2205158" y="433960"/>
                    <a:pt x="2196014" y="431531"/>
                    <a:pt x="2186881" y="426674"/>
                  </a:cubicBezTo>
                  <a:cubicBezTo>
                    <a:pt x="2177251" y="422388"/>
                    <a:pt x="2170357" y="418514"/>
                    <a:pt x="2166201" y="415051"/>
                  </a:cubicBezTo>
                  <a:cubicBezTo>
                    <a:pt x="2162045" y="411588"/>
                    <a:pt x="2160017" y="405109"/>
                    <a:pt x="2160119" y="395616"/>
                  </a:cubicBezTo>
                  <a:cubicBezTo>
                    <a:pt x="2160201" y="387361"/>
                    <a:pt x="2160996" y="378488"/>
                    <a:pt x="2162504" y="368997"/>
                  </a:cubicBezTo>
                  <a:lnTo>
                    <a:pt x="2166162" y="352347"/>
                  </a:lnTo>
                  <a:lnTo>
                    <a:pt x="2161929" y="356579"/>
                  </a:lnTo>
                  <a:lnTo>
                    <a:pt x="2149724" y="366341"/>
                  </a:lnTo>
                  <a:cubicBezTo>
                    <a:pt x="2142897" y="373687"/>
                    <a:pt x="2138092" y="378365"/>
                    <a:pt x="2135307" y="380373"/>
                  </a:cubicBezTo>
                  <a:cubicBezTo>
                    <a:pt x="2132523" y="382381"/>
                    <a:pt x="2130616" y="383398"/>
                    <a:pt x="2129586" y="383424"/>
                  </a:cubicBezTo>
                  <a:lnTo>
                    <a:pt x="2130197" y="382203"/>
                  </a:lnTo>
                  <a:lnTo>
                    <a:pt x="2122874" y="388305"/>
                  </a:lnTo>
                  <a:cubicBezTo>
                    <a:pt x="2121437" y="388381"/>
                    <a:pt x="2118666" y="389296"/>
                    <a:pt x="2114559" y="391050"/>
                  </a:cubicBezTo>
                  <a:cubicBezTo>
                    <a:pt x="2110453" y="392804"/>
                    <a:pt x="2108139" y="394939"/>
                    <a:pt x="2107618" y="397456"/>
                  </a:cubicBezTo>
                  <a:lnTo>
                    <a:pt x="2106398" y="396846"/>
                  </a:lnTo>
                  <a:cubicBezTo>
                    <a:pt x="2105256" y="397154"/>
                    <a:pt x="2102400" y="399307"/>
                    <a:pt x="2097830" y="403307"/>
                  </a:cubicBezTo>
                  <a:cubicBezTo>
                    <a:pt x="2093259" y="407307"/>
                    <a:pt x="2086519" y="411307"/>
                    <a:pt x="2077611" y="415307"/>
                  </a:cubicBezTo>
                  <a:cubicBezTo>
                    <a:pt x="2068702" y="419306"/>
                    <a:pt x="2057170" y="421460"/>
                    <a:pt x="2043015" y="421768"/>
                  </a:cubicBezTo>
                  <a:cubicBezTo>
                    <a:pt x="2029073" y="421515"/>
                    <a:pt x="2019357" y="419592"/>
                    <a:pt x="2013866" y="415999"/>
                  </a:cubicBezTo>
                  <a:cubicBezTo>
                    <a:pt x="2008376" y="412407"/>
                    <a:pt x="2004902" y="408662"/>
                    <a:pt x="2003445" y="404766"/>
                  </a:cubicBezTo>
                  <a:cubicBezTo>
                    <a:pt x="2002216" y="401530"/>
                    <a:pt x="2001328" y="397186"/>
                    <a:pt x="2000783" y="391735"/>
                  </a:cubicBezTo>
                  <a:cubicBezTo>
                    <a:pt x="2000238" y="386283"/>
                    <a:pt x="2000111" y="382699"/>
                    <a:pt x="2000403" y="380983"/>
                  </a:cubicBezTo>
                  <a:cubicBezTo>
                    <a:pt x="2000416" y="380360"/>
                    <a:pt x="2000543" y="379776"/>
                    <a:pt x="2000783" y="379229"/>
                  </a:cubicBezTo>
                  <a:cubicBezTo>
                    <a:pt x="2001024" y="378683"/>
                    <a:pt x="2001303" y="378251"/>
                    <a:pt x="2001620" y="377933"/>
                  </a:cubicBezTo>
                  <a:cubicBezTo>
                    <a:pt x="2001316" y="377920"/>
                    <a:pt x="2001012" y="377945"/>
                    <a:pt x="2000707" y="378009"/>
                  </a:cubicBezTo>
                  <a:cubicBezTo>
                    <a:pt x="2000403" y="378073"/>
                    <a:pt x="2000098" y="378251"/>
                    <a:pt x="1999794" y="378543"/>
                  </a:cubicBezTo>
                  <a:cubicBezTo>
                    <a:pt x="2000022" y="376306"/>
                    <a:pt x="2000479" y="373764"/>
                    <a:pt x="2001164" y="370917"/>
                  </a:cubicBezTo>
                  <a:cubicBezTo>
                    <a:pt x="2001848" y="368069"/>
                    <a:pt x="2003217" y="365527"/>
                    <a:pt x="2005270" y="363290"/>
                  </a:cubicBezTo>
                  <a:lnTo>
                    <a:pt x="2005879" y="363290"/>
                  </a:lnTo>
                  <a:cubicBezTo>
                    <a:pt x="2006816" y="360570"/>
                    <a:pt x="2007830" y="357621"/>
                    <a:pt x="2008920" y="354444"/>
                  </a:cubicBezTo>
                  <a:cubicBezTo>
                    <a:pt x="2010010" y="351266"/>
                    <a:pt x="2011024" y="349538"/>
                    <a:pt x="2011962" y="349258"/>
                  </a:cubicBezTo>
                  <a:lnTo>
                    <a:pt x="2011354" y="348038"/>
                  </a:lnTo>
                  <a:lnTo>
                    <a:pt x="2013179" y="346818"/>
                  </a:lnTo>
                  <a:cubicBezTo>
                    <a:pt x="2015549" y="341685"/>
                    <a:pt x="2019741" y="333994"/>
                    <a:pt x="2025754" y="323743"/>
                  </a:cubicBezTo>
                  <a:cubicBezTo>
                    <a:pt x="2031766" y="313493"/>
                    <a:pt x="2037543" y="303411"/>
                    <a:pt x="2043084" y="293499"/>
                  </a:cubicBezTo>
                  <a:cubicBezTo>
                    <a:pt x="2048625" y="283587"/>
                    <a:pt x="2051873" y="276572"/>
                    <a:pt x="2052829" y="272455"/>
                  </a:cubicBezTo>
                  <a:lnTo>
                    <a:pt x="2054045" y="272455"/>
                  </a:lnTo>
                  <a:cubicBezTo>
                    <a:pt x="2054323" y="270941"/>
                    <a:pt x="2054982" y="269848"/>
                    <a:pt x="2056020" y="269174"/>
                  </a:cubicBezTo>
                  <a:cubicBezTo>
                    <a:pt x="2057059" y="268500"/>
                    <a:pt x="2058629" y="268169"/>
                    <a:pt x="2060732" y="268182"/>
                  </a:cubicBezTo>
                  <a:cubicBezTo>
                    <a:pt x="2064734" y="268093"/>
                    <a:pt x="2068888" y="268881"/>
                    <a:pt x="2073194" y="270547"/>
                  </a:cubicBezTo>
                  <a:cubicBezTo>
                    <a:pt x="2077500" y="272213"/>
                    <a:pt x="2079830" y="275291"/>
                    <a:pt x="2080185" y="279780"/>
                  </a:cubicBezTo>
                  <a:cubicBezTo>
                    <a:pt x="2079272" y="280694"/>
                    <a:pt x="2076994" y="285566"/>
                    <a:pt x="2073350" y="294397"/>
                  </a:cubicBezTo>
                  <a:cubicBezTo>
                    <a:pt x="2069705" y="303227"/>
                    <a:pt x="2066523" y="310532"/>
                    <a:pt x="2063802" y="316312"/>
                  </a:cubicBezTo>
                  <a:cubicBezTo>
                    <a:pt x="2062515" y="318983"/>
                    <a:pt x="2059790" y="324963"/>
                    <a:pt x="2055628" y="334254"/>
                  </a:cubicBezTo>
                  <a:cubicBezTo>
                    <a:pt x="2051465" y="343545"/>
                    <a:pt x="2047472" y="353547"/>
                    <a:pt x="2043649" y="364262"/>
                  </a:cubicBezTo>
                  <a:cubicBezTo>
                    <a:pt x="2039826" y="374976"/>
                    <a:pt x="2037781" y="383804"/>
                    <a:pt x="2037513" y="390745"/>
                  </a:cubicBezTo>
                  <a:cubicBezTo>
                    <a:pt x="2037525" y="392562"/>
                    <a:pt x="2037806" y="394418"/>
                    <a:pt x="2038353" y="396312"/>
                  </a:cubicBezTo>
                  <a:cubicBezTo>
                    <a:pt x="2038901" y="398206"/>
                    <a:pt x="2039640" y="400214"/>
                    <a:pt x="2040570" y="402337"/>
                  </a:cubicBezTo>
                  <a:cubicBezTo>
                    <a:pt x="2049867" y="399858"/>
                    <a:pt x="2058162" y="396884"/>
                    <a:pt x="2065454" y="393414"/>
                  </a:cubicBezTo>
                  <a:cubicBezTo>
                    <a:pt x="2072746" y="389944"/>
                    <a:pt x="2080106" y="386207"/>
                    <a:pt x="2087534" y="382203"/>
                  </a:cubicBezTo>
                  <a:lnTo>
                    <a:pt x="2144834" y="339496"/>
                  </a:lnTo>
                  <a:cubicBezTo>
                    <a:pt x="2152079" y="333853"/>
                    <a:pt x="2158332" y="328972"/>
                    <a:pt x="2163594" y="324854"/>
                  </a:cubicBezTo>
                  <a:lnTo>
                    <a:pt x="2177175" y="316010"/>
                  </a:lnTo>
                  <a:lnTo>
                    <a:pt x="2192355" y="273062"/>
                  </a:lnTo>
                  <a:lnTo>
                    <a:pt x="2191747" y="272452"/>
                  </a:lnTo>
                  <a:lnTo>
                    <a:pt x="2205772" y="244383"/>
                  </a:lnTo>
                  <a:cubicBezTo>
                    <a:pt x="2207959" y="239795"/>
                    <a:pt x="2209992" y="235405"/>
                    <a:pt x="2211874" y="231214"/>
                  </a:cubicBezTo>
                  <a:cubicBezTo>
                    <a:pt x="2213755" y="227023"/>
                    <a:pt x="2215178" y="223101"/>
                    <a:pt x="2216145" y="219447"/>
                  </a:cubicBezTo>
                  <a:cubicBezTo>
                    <a:pt x="2215865" y="219738"/>
                    <a:pt x="2215662" y="219915"/>
                    <a:pt x="2215534" y="219978"/>
                  </a:cubicBezTo>
                  <a:cubicBezTo>
                    <a:pt x="2215407" y="220041"/>
                    <a:pt x="2215204" y="220066"/>
                    <a:pt x="2214924" y="220054"/>
                  </a:cubicBezTo>
                  <a:lnTo>
                    <a:pt x="2214314" y="220661"/>
                  </a:lnTo>
                  <a:lnTo>
                    <a:pt x="2211874" y="219447"/>
                  </a:lnTo>
                  <a:cubicBezTo>
                    <a:pt x="2190940" y="224101"/>
                    <a:pt x="2178263" y="227001"/>
                    <a:pt x="2173840" y="228148"/>
                  </a:cubicBezTo>
                  <a:cubicBezTo>
                    <a:pt x="2169417" y="229295"/>
                    <a:pt x="2167296" y="229902"/>
                    <a:pt x="2167478" y="229969"/>
                  </a:cubicBezTo>
                  <a:cubicBezTo>
                    <a:pt x="2167660" y="230037"/>
                    <a:pt x="2164190" y="230778"/>
                    <a:pt x="2157070" y="232195"/>
                  </a:cubicBezTo>
                  <a:cubicBezTo>
                    <a:pt x="2154886" y="232321"/>
                    <a:pt x="2152244" y="232827"/>
                    <a:pt x="2149146" y="233713"/>
                  </a:cubicBezTo>
                  <a:cubicBezTo>
                    <a:pt x="2146047" y="234598"/>
                    <a:pt x="2142796" y="235104"/>
                    <a:pt x="2139392" y="235230"/>
                  </a:cubicBezTo>
                  <a:cubicBezTo>
                    <a:pt x="2138300" y="235180"/>
                    <a:pt x="2137589" y="234977"/>
                    <a:pt x="2137258" y="234623"/>
                  </a:cubicBezTo>
                  <a:cubicBezTo>
                    <a:pt x="2136928" y="234269"/>
                    <a:pt x="2136217" y="234067"/>
                    <a:pt x="2135125" y="234016"/>
                  </a:cubicBezTo>
                  <a:cubicBezTo>
                    <a:pt x="2134846" y="234307"/>
                    <a:pt x="2134642" y="234484"/>
                    <a:pt x="2134515" y="234547"/>
                  </a:cubicBezTo>
                  <a:cubicBezTo>
                    <a:pt x="2134388" y="234611"/>
                    <a:pt x="2134185" y="234636"/>
                    <a:pt x="2133906" y="234623"/>
                  </a:cubicBezTo>
                  <a:lnTo>
                    <a:pt x="2132077" y="234623"/>
                  </a:lnTo>
                  <a:cubicBezTo>
                    <a:pt x="2131798" y="234611"/>
                    <a:pt x="2131594" y="234636"/>
                    <a:pt x="2131467" y="234699"/>
                  </a:cubicBezTo>
                  <a:cubicBezTo>
                    <a:pt x="2131340" y="234762"/>
                    <a:pt x="2131137" y="234939"/>
                    <a:pt x="2130858" y="235230"/>
                  </a:cubicBezTo>
                  <a:cubicBezTo>
                    <a:pt x="2127441" y="234813"/>
                    <a:pt x="2124673" y="232461"/>
                    <a:pt x="2122552" y="228173"/>
                  </a:cubicBezTo>
                  <a:cubicBezTo>
                    <a:pt x="2120431" y="223886"/>
                    <a:pt x="2119339" y="220168"/>
                    <a:pt x="2119275" y="217018"/>
                  </a:cubicBezTo>
                  <a:lnTo>
                    <a:pt x="2121714" y="218840"/>
                  </a:lnTo>
                  <a:cubicBezTo>
                    <a:pt x="2132570" y="216535"/>
                    <a:pt x="2142082" y="213802"/>
                    <a:pt x="2150248" y="210642"/>
                  </a:cubicBezTo>
                  <a:cubicBezTo>
                    <a:pt x="2158415" y="207482"/>
                    <a:pt x="2168375" y="204257"/>
                    <a:pt x="2180128" y="200967"/>
                  </a:cubicBezTo>
                  <a:cubicBezTo>
                    <a:pt x="2191881" y="197677"/>
                    <a:pt x="2208564" y="194685"/>
                    <a:pt x="2230177" y="191990"/>
                  </a:cubicBezTo>
                  <a:cubicBezTo>
                    <a:pt x="2238364" y="175217"/>
                    <a:pt x="2246702" y="159886"/>
                    <a:pt x="2255193" y="145996"/>
                  </a:cubicBezTo>
                  <a:cubicBezTo>
                    <a:pt x="2263684" y="132106"/>
                    <a:pt x="2272632" y="117985"/>
                    <a:pt x="2282038" y="103633"/>
                  </a:cubicBezTo>
                  <a:lnTo>
                    <a:pt x="2282038" y="100585"/>
                  </a:lnTo>
                  <a:cubicBezTo>
                    <a:pt x="2282138" y="100077"/>
                    <a:pt x="2282538" y="99874"/>
                    <a:pt x="2283239" y="99975"/>
                  </a:cubicBezTo>
                  <a:close/>
                  <a:moveTo>
                    <a:pt x="1626014" y="99975"/>
                  </a:moveTo>
                  <a:cubicBezTo>
                    <a:pt x="1626814" y="100001"/>
                    <a:pt x="1627314" y="100102"/>
                    <a:pt x="1627514" y="100280"/>
                  </a:cubicBezTo>
                  <a:cubicBezTo>
                    <a:pt x="1627714" y="100458"/>
                    <a:pt x="1628214" y="100559"/>
                    <a:pt x="1629014" y="100585"/>
                  </a:cubicBezTo>
                  <a:lnTo>
                    <a:pt x="1629614" y="100585"/>
                  </a:lnTo>
                  <a:cubicBezTo>
                    <a:pt x="1630630" y="102325"/>
                    <a:pt x="1634694" y="104789"/>
                    <a:pt x="1641806" y="107976"/>
                  </a:cubicBezTo>
                  <a:cubicBezTo>
                    <a:pt x="1648918" y="111164"/>
                    <a:pt x="1652982" y="115609"/>
                    <a:pt x="1653998" y="121311"/>
                  </a:cubicBezTo>
                  <a:cubicBezTo>
                    <a:pt x="1654011" y="122200"/>
                    <a:pt x="1653985" y="122861"/>
                    <a:pt x="1653922" y="123292"/>
                  </a:cubicBezTo>
                  <a:cubicBezTo>
                    <a:pt x="1653858" y="123724"/>
                    <a:pt x="1653681" y="124080"/>
                    <a:pt x="1653389" y="124359"/>
                  </a:cubicBezTo>
                  <a:lnTo>
                    <a:pt x="1647902" y="128626"/>
                  </a:lnTo>
                  <a:cubicBezTo>
                    <a:pt x="1644472" y="135078"/>
                    <a:pt x="1640817" y="141682"/>
                    <a:pt x="1636936" y="148438"/>
                  </a:cubicBezTo>
                  <a:cubicBezTo>
                    <a:pt x="1633056" y="155195"/>
                    <a:pt x="1629415" y="161799"/>
                    <a:pt x="1626014" y="168250"/>
                  </a:cubicBezTo>
                  <a:cubicBezTo>
                    <a:pt x="1623786" y="171908"/>
                    <a:pt x="1621555" y="174803"/>
                    <a:pt x="1619320" y="176935"/>
                  </a:cubicBezTo>
                  <a:cubicBezTo>
                    <a:pt x="1617085" y="179066"/>
                    <a:pt x="1615459" y="182261"/>
                    <a:pt x="1614441" y="186519"/>
                  </a:cubicBezTo>
                  <a:cubicBezTo>
                    <a:pt x="1634882" y="184911"/>
                    <a:pt x="1651829" y="183417"/>
                    <a:pt x="1665284" y="182036"/>
                  </a:cubicBezTo>
                  <a:cubicBezTo>
                    <a:pt x="1678739" y="180656"/>
                    <a:pt x="1692046" y="179922"/>
                    <a:pt x="1705204" y="179833"/>
                  </a:cubicBezTo>
                  <a:cubicBezTo>
                    <a:pt x="1707313" y="179883"/>
                    <a:pt x="1709497" y="180086"/>
                    <a:pt x="1711758" y="180441"/>
                  </a:cubicBezTo>
                  <a:cubicBezTo>
                    <a:pt x="1714018" y="180795"/>
                    <a:pt x="1716508" y="180998"/>
                    <a:pt x="1719225" y="181049"/>
                  </a:cubicBezTo>
                  <a:cubicBezTo>
                    <a:pt x="1719505" y="181023"/>
                    <a:pt x="1719860" y="180922"/>
                    <a:pt x="1720292" y="180745"/>
                  </a:cubicBezTo>
                  <a:cubicBezTo>
                    <a:pt x="1720724" y="180567"/>
                    <a:pt x="1721384" y="180466"/>
                    <a:pt x="1722273" y="180441"/>
                  </a:cubicBezTo>
                  <a:lnTo>
                    <a:pt x="1721664" y="181049"/>
                  </a:lnTo>
                  <a:cubicBezTo>
                    <a:pt x="1721943" y="181340"/>
                    <a:pt x="1722299" y="181517"/>
                    <a:pt x="1722731" y="181580"/>
                  </a:cubicBezTo>
                  <a:cubicBezTo>
                    <a:pt x="1723162" y="181644"/>
                    <a:pt x="1723823" y="181669"/>
                    <a:pt x="1724712" y="181656"/>
                  </a:cubicBezTo>
                  <a:cubicBezTo>
                    <a:pt x="1725829" y="181758"/>
                    <a:pt x="1726642" y="181555"/>
                    <a:pt x="1727150" y="181049"/>
                  </a:cubicBezTo>
                  <a:cubicBezTo>
                    <a:pt x="1726871" y="181061"/>
                    <a:pt x="1726668" y="181036"/>
                    <a:pt x="1726540" y="180973"/>
                  </a:cubicBezTo>
                  <a:cubicBezTo>
                    <a:pt x="1726414" y="180909"/>
                    <a:pt x="1726210" y="180732"/>
                    <a:pt x="1725931" y="180441"/>
                  </a:cubicBezTo>
                  <a:lnTo>
                    <a:pt x="1725321" y="179833"/>
                  </a:lnTo>
                  <a:cubicBezTo>
                    <a:pt x="1730617" y="179592"/>
                    <a:pt x="1735875" y="180225"/>
                    <a:pt x="1741095" y="181732"/>
                  </a:cubicBezTo>
                  <a:cubicBezTo>
                    <a:pt x="1746314" y="183239"/>
                    <a:pt x="1750810" y="187064"/>
                    <a:pt x="1754582" y="193206"/>
                  </a:cubicBezTo>
                  <a:cubicBezTo>
                    <a:pt x="1754239" y="193434"/>
                    <a:pt x="1753858" y="193586"/>
                    <a:pt x="1753439" y="193662"/>
                  </a:cubicBezTo>
                  <a:cubicBezTo>
                    <a:pt x="1753020" y="193738"/>
                    <a:pt x="1752791" y="194194"/>
                    <a:pt x="1752753" y="195030"/>
                  </a:cubicBezTo>
                  <a:lnTo>
                    <a:pt x="1753363" y="196245"/>
                  </a:lnTo>
                  <a:cubicBezTo>
                    <a:pt x="1754480" y="196144"/>
                    <a:pt x="1755293" y="196347"/>
                    <a:pt x="1755801" y="196853"/>
                  </a:cubicBezTo>
                  <a:cubicBezTo>
                    <a:pt x="1755192" y="197562"/>
                    <a:pt x="1753973" y="197968"/>
                    <a:pt x="1752144" y="198069"/>
                  </a:cubicBezTo>
                  <a:cubicBezTo>
                    <a:pt x="1752753" y="199791"/>
                    <a:pt x="1753973" y="201210"/>
                    <a:pt x="1755801" y="202324"/>
                  </a:cubicBezTo>
                  <a:cubicBezTo>
                    <a:pt x="1754836" y="203109"/>
                    <a:pt x="1753871" y="203514"/>
                    <a:pt x="1752906" y="203540"/>
                  </a:cubicBezTo>
                  <a:cubicBezTo>
                    <a:pt x="1751941" y="203565"/>
                    <a:pt x="1751280" y="203970"/>
                    <a:pt x="1750924" y="204755"/>
                  </a:cubicBezTo>
                  <a:cubicBezTo>
                    <a:pt x="1749807" y="204857"/>
                    <a:pt x="1748994" y="204654"/>
                    <a:pt x="1748486" y="204148"/>
                  </a:cubicBezTo>
                  <a:lnTo>
                    <a:pt x="1740561" y="204148"/>
                  </a:lnTo>
                  <a:cubicBezTo>
                    <a:pt x="1738225" y="204148"/>
                    <a:pt x="1735583" y="204755"/>
                    <a:pt x="1732636" y="205971"/>
                  </a:cubicBezTo>
                  <a:lnTo>
                    <a:pt x="1704595" y="206579"/>
                  </a:lnTo>
                  <a:cubicBezTo>
                    <a:pt x="1703985" y="206680"/>
                    <a:pt x="1703376" y="206478"/>
                    <a:pt x="1702766" y="205971"/>
                  </a:cubicBezTo>
                  <a:lnTo>
                    <a:pt x="1699718" y="205971"/>
                  </a:lnTo>
                  <a:cubicBezTo>
                    <a:pt x="1699108" y="205870"/>
                    <a:pt x="1698499" y="206072"/>
                    <a:pt x="1697889" y="206579"/>
                  </a:cubicBezTo>
                  <a:cubicBezTo>
                    <a:pt x="1696391" y="205680"/>
                    <a:pt x="1695121" y="205047"/>
                    <a:pt x="1694079" y="204679"/>
                  </a:cubicBezTo>
                  <a:cubicBezTo>
                    <a:pt x="1693038" y="204312"/>
                    <a:pt x="1692073" y="204135"/>
                    <a:pt x="1691184" y="204148"/>
                  </a:cubicBezTo>
                  <a:lnTo>
                    <a:pt x="1690574" y="204148"/>
                  </a:lnTo>
                  <a:cubicBezTo>
                    <a:pt x="1689965" y="203641"/>
                    <a:pt x="1688745" y="203438"/>
                    <a:pt x="1686916" y="203540"/>
                  </a:cubicBezTo>
                  <a:cubicBezTo>
                    <a:pt x="1687196" y="203831"/>
                    <a:pt x="1687399" y="204008"/>
                    <a:pt x="1687526" y="204072"/>
                  </a:cubicBezTo>
                  <a:cubicBezTo>
                    <a:pt x="1687653" y="204135"/>
                    <a:pt x="1687856" y="204160"/>
                    <a:pt x="1688136" y="204148"/>
                  </a:cubicBezTo>
                  <a:lnTo>
                    <a:pt x="1688745" y="204148"/>
                  </a:lnTo>
                  <a:cubicBezTo>
                    <a:pt x="1686637" y="204464"/>
                    <a:pt x="1684605" y="204743"/>
                    <a:pt x="1682649" y="204983"/>
                  </a:cubicBezTo>
                  <a:cubicBezTo>
                    <a:pt x="1680694" y="205224"/>
                    <a:pt x="1678661" y="205351"/>
                    <a:pt x="1676553" y="205363"/>
                  </a:cubicBezTo>
                  <a:lnTo>
                    <a:pt x="1663752" y="205363"/>
                  </a:lnTo>
                  <a:lnTo>
                    <a:pt x="1663752" y="204148"/>
                  </a:lnTo>
                  <a:cubicBezTo>
                    <a:pt x="1661097" y="206189"/>
                    <a:pt x="1656652" y="207432"/>
                    <a:pt x="1650417" y="207875"/>
                  </a:cubicBezTo>
                  <a:cubicBezTo>
                    <a:pt x="1644181" y="208319"/>
                    <a:pt x="1639279" y="208497"/>
                    <a:pt x="1635710" y="208408"/>
                  </a:cubicBezTo>
                  <a:cubicBezTo>
                    <a:pt x="1635786" y="207646"/>
                    <a:pt x="1636091" y="207341"/>
                    <a:pt x="1636624" y="207493"/>
                  </a:cubicBezTo>
                  <a:cubicBezTo>
                    <a:pt x="1637158" y="207646"/>
                    <a:pt x="1637463" y="207341"/>
                    <a:pt x="1637539" y="206579"/>
                  </a:cubicBezTo>
                  <a:lnTo>
                    <a:pt x="1635710" y="205971"/>
                  </a:lnTo>
                  <a:cubicBezTo>
                    <a:pt x="1632983" y="207012"/>
                    <a:pt x="1630074" y="208281"/>
                    <a:pt x="1626984" y="209780"/>
                  </a:cubicBezTo>
                  <a:cubicBezTo>
                    <a:pt x="1623894" y="211278"/>
                    <a:pt x="1622357" y="212243"/>
                    <a:pt x="1622373" y="212675"/>
                  </a:cubicBezTo>
                  <a:cubicBezTo>
                    <a:pt x="1621509" y="212624"/>
                    <a:pt x="1620797" y="212421"/>
                    <a:pt x="1620238" y="212065"/>
                  </a:cubicBezTo>
                  <a:cubicBezTo>
                    <a:pt x="1619678" y="211710"/>
                    <a:pt x="1618967" y="211507"/>
                    <a:pt x="1618102" y="211456"/>
                  </a:cubicBezTo>
                  <a:cubicBezTo>
                    <a:pt x="1613539" y="211265"/>
                    <a:pt x="1609548" y="211646"/>
                    <a:pt x="1606128" y="212599"/>
                  </a:cubicBezTo>
                  <a:cubicBezTo>
                    <a:pt x="1602709" y="213551"/>
                    <a:pt x="1599786" y="216218"/>
                    <a:pt x="1597358" y="220600"/>
                  </a:cubicBezTo>
                  <a:cubicBezTo>
                    <a:pt x="1592420" y="232453"/>
                    <a:pt x="1587042" y="243697"/>
                    <a:pt x="1581223" y="254332"/>
                  </a:cubicBezTo>
                  <a:cubicBezTo>
                    <a:pt x="1575404" y="264967"/>
                    <a:pt x="1569484" y="278246"/>
                    <a:pt x="1563462" y="294168"/>
                  </a:cubicBezTo>
                  <a:cubicBezTo>
                    <a:pt x="1557439" y="310090"/>
                    <a:pt x="1551655" y="331907"/>
                    <a:pt x="1546107" y="359621"/>
                  </a:cubicBezTo>
                  <a:cubicBezTo>
                    <a:pt x="1544391" y="367031"/>
                    <a:pt x="1542484" y="374631"/>
                    <a:pt x="1540387" y="382423"/>
                  </a:cubicBezTo>
                  <a:cubicBezTo>
                    <a:pt x="1538290" y="390214"/>
                    <a:pt x="1537146" y="397662"/>
                    <a:pt x="1536955" y="404767"/>
                  </a:cubicBezTo>
                  <a:cubicBezTo>
                    <a:pt x="1537044" y="406877"/>
                    <a:pt x="1537476" y="408758"/>
                    <a:pt x="1538252" y="410410"/>
                  </a:cubicBezTo>
                  <a:cubicBezTo>
                    <a:pt x="1539027" y="412063"/>
                    <a:pt x="1539611" y="413639"/>
                    <a:pt x="1540006" y="415138"/>
                  </a:cubicBezTo>
                  <a:lnTo>
                    <a:pt x="1541836" y="415138"/>
                  </a:lnTo>
                  <a:cubicBezTo>
                    <a:pt x="1544804" y="415025"/>
                    <a:pt x="1550528" y="413963"/>
                    <a:pt x="1559010" y="411952"/>
                  </a:cubicBezTo>
                  <a:cubicBezTo>
                    <a:pt x="1567491" y="409941"/>
                    <a:pt x="1575566" y="407659"/>
                    <a:pt x="1583234" y="405106"/>
                  </a:cubicBezTo>
                  <a:cubicBezTo>
                    <a:pt x="1590902" y="402553"/>
                    <a:pt x="1595000" y="400406"/>
                    <a:pt x="1595527" y="398666"/>
                  </a:cubicBezTo>
                  <a:cubicBezTo>
                    <a:pt x="1603065" y="396213"/>
                    <a:pt x="1607819" y="393951"/>
                    <a:pt x="1609789" y="391879"/>
                  </a:cubicBezTo>
                  <a:cubicBezTo>
                    <a:pt x="1611759" y="389807"/>
                    <a:pt x="1615141" y="388002"/>
                    <a:pt x="1619932" y="386465"/>
                  </a:cubicBezTo>
                  <a:lnTo>
                    <a:pt x="1619932" y="384024"/>
                  </a:lnTo>
                  <a:cubicBezTo>
                    <a:pt x="1620238" y="384316"/>
                    <a:pt x="1620543" y="384494"/>
                    <a:pt x="1620848" y="384558"/>
                  </a:cubicBezTo>
                  <a:cubicBezTo>
                    <a:pt x="1621153" y="384622"/>
                    <a:pt x="1621458" y="384647"/>
                    <a:pt x="1621763" y="384634"/>
                  </a:cubicBezTo>
                  <a:cubicBezTo>
                    <a:pt x="1622703" y="384456"/>
                    <a:pt x="1623716" y="383745"/>
                    <a:pt x="1624800" y="382499"/>
                  </a:cubicBezTo>
                  <a:cubicBezTo>
                    <a:pt x="1625884" y="381253"/>
                    <a:pt x="1626889" y="380542"/>
                    <a:pt x="1627814" y="380364"/>
                  </a:cubicBezTo>
                  <a:lnTo>
                    <a:pt x="1628414" y="380974"/>
                  </a:lnTo>
                  <a:cubicBezTo>
                    <a:pt x="1636431" y="375966"/>
                    <a:pt x="1647195" y="368747"/>
                    <a:pt x="1660706" y="359316"/>
                  </a:cubicBezTo>
                  <a:cubicBezTo>
                    <a:pt x="1674217" y="349885"/>
                    <a:pt x="1686205" y="339005"/>
                    <a:pt x="1696670" y="326676"/>
                  </a:cubicBezTo>
                  <a:cubicBezTo>
                    <a:pt x="1696949" y="326969"/>
                    <a:pt x="1697153" y="327147"/>
                    <a:pt x="1697280" y="327210"/>
                  </a:cubicBezTo>
                  <a:cubicBezTo>
                    <a:pt x="1697407" y="327274"/>
                    <a:pt x="1697610" y="327299"/>
                    <a:pt x="1697889" y="327286"/>
                  </a:cubicBezTo>
                  <a:cubicBezTo>
                    <a:pt x="1698105" y="326193"/>
                    <a:pt x="1699502" y="324116"/>
                    <a:pt x="1702080" y="321053"/>
                  </a:cubicBezTo>
                  <a:lnTo>
                    <a:pt x="1706526" y="315676"/>
                  </a:lnTo>
                  <a:lnTo>
                    <a:pt x="1719234" y="293499"/>
                  </a:lnTo>
                  <a:cubicBezTo>
                    <a:pt x="1724775" y="283587"/>
                    <a:pt x="1728023" y="276572"/>
                    <a:pt x="1728979" y="272455"/>
                  </a:cubicBezTo>
                  <a:lnTo>
                    <a:pt x="1730195" y="272455"/>
                  </a:lnTo>
                  <a:cubicBezTo>
                    <a:pt x="1730473" y="270941"/>
                    <a:pt x="1731132" y="269848"/>
                    <a:pt x="1732170" y="269174"/>
                  </a:cubicBezTo>
                  <a:cubicBezTo>
                    <a:pt x="1733209" y="268500"/>
                    <a:pt x="1734779" y="268169"/>
                    <a:pt x="1736882" y="268182"/>
                  </a:cubicBezTo>
                  <a:cubicBezTo>
                    <a:pt x="1740884" y="268093"/>
                    <a:pt x="1745038" y="268881"/>
                    <a:pt x="1749344" y="270547"/>
                  </a:cubicBezTo>
                  <a:cubicBezTo>
                    <a:pt x="1753650" y="272213"/>
                    <a:pt x="1755980" y="275291"/>
                    <a:pt x="1756335" y="279780"/>
                  </a:cubicBezTo>
                  <a:cubicBezTo>
                    <a:pt x="1755422" y="280694"/>
                    <a:pt x="1753144" y="285566"/>
                    <a:pt x="1749500" y="294397"/>
                  </a:cubicBezTo>
                  <a:cubicBezTo>
                    <a:pt x="1745855" y="303227"/>
                    <a:pt x="1742673" y="310532"/>
                    <a:pt x="1739952" y="316312"/>
                  </a:cubicBezTo>
                  <a:cubicBezTo>
                    <a:pt x="1738665" y="318983"/>
                    <a:pt x="1735940" y="324963"/>
                    <a:pt x="1731778" y="334254"/>
                  </a:cubicBezTo>
                  <a:cubicBezTo>
                    <a:pt x="1727615" y="343545"/>
                    <a:pt x="1723622" y="353547"/>
                    <a:pt x="1719799" y="364262"/>
                  </a:cubicBezTo>
                  <a:cubicBezTo>
                    <a:pt x="1715976" y="374976"/>
                    <a:pt x="1713931" y="383804"/>
                    <a:pt x="1713663" y="390745"/>
                  </a:cubicBezTo>
                  <a:cubicBezTo>
                    <a:pt x="1713675" y="392562"/>
                    <a:pt x="1713956" y="394418"/>
                    <a:pt x="1714503" y="396312"/>
                  </a:cubicBezTo>
                  <a:cubicBezTo>
                    <a:pt x="1715051" y="398206"/>
                    <a:pt x="1715790" y="400214"/>
                    <a:pt x="1716720" y="402337"/>
                  </a:cubicBezTo>
                  <a:cubicBezTo>
                    <a:pt x="1726017" y="399858"/>
                    <a:pt x="1734312" y="396884"/>
                    <a:pt x="1741604" y="393414"/>
                  </a:cubicBezTo>
                  <a:cubicBezTo>
                    <a:pt x="1748896" y="389944"/>
                    <a:pt x="1756256" y="386207"/>
                    <a:pt x="1763684" y="382203"/>
                  </a:cubicBezTo>
                  <a:lnTo>
                    <a:pt x="1820984" y="339496"/>
                  </a:lnTo>
                  <a:cubicBezTo>
                    <a:pt x="1828229" y="333853"/>
                    <a:pt x="1834482" y="328972"/>
                    <a:pt x="1839744" y="324854"/>
                  </a:cubicBezTo>
                  <a:lnTo>
                    <a:pt x="1852379" y="316627"/>
                  </a:lnTo>
                  <a:lnTo>
                    <a:pt x="1858214" y="285827"/>
                  </a:lnTo>
                  <a:cubicBezTo>
                    <a:pt x="1858824" y="283719"/>
                    <a:pt x="1859281" y="281992"/>
                    <a:pt x="1859586" y="280645"/>
                  </a:cubicBezTo>
                  <a:cubicBezTo>
                    <a:pt x="1859890" y="279299"/>
                    <a:pt x="1860043" y="278182"/>
                    <a:pt x="1860043" y="277293"/>
                  </a:cubicBezTo>
                  <a:cubicBezTo>
                    <a:pt x="1860030" y="276112"/>
                    <a:pt x="1859903" y="275121"/>
                    <a:pt x="1859662" y="274321"/>
                  </a:cubicBezTo>
                  <a:cubicBezTo>
                    <a:pt x="1859421" y="273521"/>
                    <a:pt x="1859141" y="272683"/>
                    <a:pt x="1858824" y="271806"/>
                  </a:cubicBezTo>
                  <a:cubicBezTo>
                    <a:pt x="1859674" y="271794"/>
                    <a:pt x="1860410" y="271514"/>
                    <a:pt x="1861031" y="270968"/>
                  </a:cubicBezTo>
                  <a:cubicBezTo>
                    <a:pt x="1861652" y="270422"/>
                    <a:pt x="1862539" y="269685"/>
                    <a:pt x="1863692" y="268758"/>
                  </a:cubicBezTo>
                  <a:cubicBezTo>
                    <a:pt x="1868874" y="270625"/>
                    <a:pt x="1874778" y="271768"/>
                    <a:pt x="1881404" y="272187"/>
                  </a:cubicBezTo>
                  <a:cubicBezTo>
                    <a:pt x="1888031" y="272606"/>
                    <a:pt x="1891655" y="275731"/>
                    <a:pt x="1892275" y="281560"/>
                  </a:cubicBezTo>
                  <a:cubicBezTo>
                    <a:pt x="1892174" y="282271"/>
                    <a:pt x="1891769" y="283897"/>
                    <a:pt x="1891059" y="286437"/>
                  </a:cubicBezTo>
                  <a:cubicBezTo>
                    <a:pt x="1890780" y="287059"/>
                    <a:pt x="1890578" y="287643"/>
                    <a:pt x="1890451" y="288189"/>
                  </a:cubicBezTo>
                  <a:cubicBezTo>
                    <a:pt x="1890324" y="288735"/>
                    <a:pt x="1890121" y="289167"/>
                    <a:pt x="1889843" y="289485"/>
                  </a:cubicBezTo>
                  <a:lnTo>
                    <a:pt x="1886802" y="304725"/>
                  </a:lnTo>
                  <a:cubicBezTo>
                    <a:pt x="1886697" y="307509"/>
                    <a:pt x="1885961" y="312303"/>
                    <a:pt x="1884593" y="319107"/>
                  </a:cubicBezTo>
                  <a:cubicBezTo>
                    <a:pt x="1883226" y="325910"/>
                    <a:pt x="1881856" y="332646"/>
                    <a:pt x="1880485" y="339314"/>
                  </a:cubicBezTo>
                  <a:cubicBezTo>
                    <a:pt x="1879114" y="345982"/>
                    <a:pt x="1878371" y="350505"/>
                    <a:pt x="1878255" y="352883"/>
                  </a:cubicBezTo>
                  <a:cubicBezTo>
                    <a:pt x="1877886" y="359271"/>
                    <a:pt x="1877404" y="365545"/>
                    <a:pt x="1876807" y="371704"/>
                  </a:cubicBezTo>
                  <a:cubicBezTo>
                    <a:pt x="1876210" y="377864"/>
                    <a:pt x="1875880" y="383985"/>
                    <a:pt x="1875816" y="390069"/>
                  </a:cubicBezTo>
                  <a:lnTo>
                    <a:pt x="1875816" y="395555"/>
                  </a:lnTo>
                  <a:cubicBezTo>
                    <a:pt x="1875715" y="396876"/>
                    <a:pt x="1875918" y="398501"/>
                    <a:pt x="1876426" y="400432"/>
                  </a:cubicBezTo>
                  <a:cubicBezTo>
                    <a:pt x="1894193" y="379210"/>
                    <a:pt x="1909255" y="359017"/>
                    <a:pt x="1921612" y="339853"/>
                  </a:cubicBezTo>
                  <a:cubicBezTo>
                    <a:pt x="1933970" y="320689"/>
                    <a:pt x="1944917" y="307354"/>
                    <a:pt x="1954455" y="299848"/>
                  </a:cubicBezTo>
                  <a:cubicBezTo>
                    <a:pt x="1959332" y="292799"/>
                    <a:pt x="1964970" y="286322"/>
                    <a:pt x="1971371" y="280417"/>
                  </a:cubicBezTo>
                  <a:cubicBezTo>
                    <a:pt x="1977772" y="274511"/>
                    <a:pt x="1983106" y="267577"/>
                    <a:pt x="1987373" y="259614"/>
                  </a:cubicBezTo>
                  <a:cubicBezTo>
                    <a:pt x="1989608" y="257685"/>
                    <a:pt x="1992758" y="254391"/>
                    <a:pt x="1996822" y="249732"/>
                  </a:cubicBezTo>
                  <a:cubicBezTo>
                    <a:pt x="2000886" y="245074"/>
                    <a:pt x="2005255" y="241484"/>
                    <a:pt x="2009928" y="238964"/>
                  </a:cubicBezTo>
                  <a:cubicBezTo>
                    <a:pt x="2011351" y="239865"/>
                    <a:pt x="2012316" y="240499"/>
                    <a:pt x="2012824" y="240864"/>
                  </a:cubicBezTo>
                  <a:cubicBezTo>
                    <a:pt x="2013332" y="241230"/>
                    <a:pt x="2013992" y="241406"/>
                    <a:pt x="2014805" y="241393"/>
                  </a:cubicBezTo>
                  <a:cubicBezTo>
                    <a:pt x="2016024" y="240893"/>
                    <a:pt x="2017244" y="240693"/>
                    <a:pt x="2018463" y="240793"/>
                  </a:cubicBezTo>
                  <a:cubicBezTo>
                    <a:pt x="2019783" y="240693"/>
                    <a:pt x="2021409" y="240893"/>
                    <a:pt x="2023340" y="241393"/>
                  </a:cubicBezTo>
                  <a:cubicBezTo>
                    <a:pt x="2022819" y="241993"/>
                    <a:pt x="2022641" y="242593"/>
                    <a:pt x="2022804" y="243193"/>
                  </a:cubicBezTo>
                  <a:cubicBezTo>
                    <a:pt x="2022816" y="243481"/>
                    <a:pt x="2022944" y="243656"/>
                    <a:pt x="2023185" y="243718"/>
                  </a:cubicBezTo>
                  <a:cubicBezTo>
                    <a:pt x="2023426" y="243781"/>
                    <a:pt x="2023706" y="243806"/>
                    <a:pt x="2024024" y="243793"/>
                  </a:cubicBezTo>
                  <a:cubicBezTo>
                    <a:pt x="2024303" y="243806"/>
                    <a:pt x="2024507" y="243781"/>
                    <a:pt x="2024634" y="243718"/>
                  </a:cubicBezTo>
                  <a:cubicBezTo>
                    <a:pt x="2024761" y="243656"/>
                    <a:pt x="2024964" y="243481"/>
                    <a:pt x="2025244" y="243193"/>
                  </a:cubicBezTo>
                  <a:cubicBezTo>
                    <a:pt x="2025257" y="243468"/>
                    <a:pt x="2025232" y="243668"/>
                    <a:pt x="2025168" y="243793"/>
                  </a:cubicBezTo>
                  <a:cubicBezTo>
                    <a:pt x="2025104" y="243918"/>
                    <a:pt x="2024926" y="244118"/>
                    <a:pt x="2024633" y="244393"/>
                  </a:cubicBezTo>
                  <a:lnTo>
                    <a:pt x="2025244" y="244993"/>
                  </a:lnTo>
                  <a:cubicBezTo>
                    <a:pt x="2025232" y="245281"/>
                    <a:pt x="2025105" y="245456"/>
                    <a:pt x="2024863" y="245518"/>
                  </a:cubicBezTo>
                  <a:cubicBezTo>
                    <a:pt x="2024621" y="245581"/>
                    <a:pt x="2024341" y="245606"/>
                    <a:pt x="2024024" y="245593"/>
                  </a:cubicBezTo>
                  <a:lnTo>
                    <a:pt x="2023414" y="245593"/>
                  </a:lnTo>
                  <a:cubicBezTo>
                    <a:pt x="2024466" y="246559"/>
                    <a:pt x="2025698" y="247676"/>
                    <a:pt x="2027111" y="248946"/>
                  </a:cubicBezTo>
                  <a:cubicBezTo>
                    <a:pt x="2028524" y="250216"/>
                    <a:pt x="2029299" y="251334"/>
                    <a:pt x="2029436" y="252299"/>
                  </a:cubicBezTo>
                  <a:cubicBezTo>
                    <a:pt x="2028842" y="255131"/>
                    <a:pt x="2025932" y="259068"/>
                    <a:pt x="2020707" y="264110"/>
                  </a:cubicBezTo>
                  <a:cubicBezTo>
                    <a:pt x="2015482" y="269152"/>
                    <a:pt x="2011505" y="272937"/>
                    <a:pt x="2008776" y="275464"/>
                  </a:cubicBezTo>
                  <a:cubicBezTo>
                    <a:pt x="1995294" y="290031"/>
                    <a:pt x="1981851" y="305093"/>
                    <a:pt x="1968446" y="320650"/>
                  </a:cubicBezTo>
                  <a:cubicBezTo>
                    <a:pt x="1955041" y="336208"/>
                    <a:pt x="1940225" y="356299"/>
                    <a:pt x="1923999" y="380925"/>
                  </a:cubicBezTo>
                  <a:cubicBezTo>
                    <a:pt x="1921686" y="382538"/>
                    <a:pt x="1919755" y="384646"/>
                    <a:pt x="1918205" y="387249"/>
                  </a:cubicBezTo>
                  <a:cubicBezTo>
                    <a:pt x="1916655" y="389853"/>
                    <a:pt x="1914723" y="392418"/>
                    <a:pt x="1912411" y="394945"/>
                  </a:cubicBezTo>
                  <a:cubicBezTo>
                    <a:pt x="1904063" y="406134"/>
                    <a:pt x="1898040" y="414237"/>
                    <a:pt x="1894342" y="419253"/>
                  </a:cubicBezTo>
                  <a:cubicBezTo>
                    <a:pt x="1890645" y="424270"/>
                    <a:pt x="1886299" y="426734"/>
                    <a:pt x="1881305" y="426645"/>
                  </a:cubicBezTo>
                  <a:cubicBezTo>
                    <a:pt x="1865807" y="426302"/>
                    <a:pt x="1856201" y="421044"/>
                    <a:pt x="1852489" y="410871"/>
                  </a:cubicBezTo>
                  <a:cubicBezTo>
                    <a:pt x="1848776" y="400699"/>
                    <a:pt x="1847230" y="387668"/>
                    <a:pt x="1847851" y="371781"/>
                  </a:cubicBezTo>
                  <a:cubicBezTo>
                    <a:pt x="1847876" y="370968"/>
                    <a:pt x="1847978" y="370460"/>
                    <a:pt x="1848155" y="370257"/>
                  </a:cubicBezTo>
                  <a:cubicBezTo>
                    <a:pt x="1848332" y="370053"/>
                    <a:pt x="1848433" y="369545"/>
                    <a:pt x="1848459" y="368733"/>
                  </a:cubicBezTo>
                  <a:cubicBezTo>
                    <a:pt x="1848433" y="367818"/>
                    <a:pt x="1848332" y="366904"/>
                    <a:pt x="1848155" y="365989"/>
                  </a:cubicBezTo>
                  <a:cubicBezTo>
                    <a:pt x="1847978" y="365075"/>
                    <a:pt x="1847876" y="364161"/>
                    <a:pt x="1847851" y="363246"/>
                  </a:cubicBezTo>
                  <a:lnTo>
                    <a:pt x="1847851" y="355321"/>
                  </a:lnTo>
                  <a:lnTo>
                    <a:pt x="1848592" y="346910"/>
                  </a:lnTo>
                  <a:lnTo>
                    <a:pt x="1845402" y="349258"/>
                  </a:lnTo>
                  <a:lnTo>
                    <a:pt x="1838079" y="356579"/>
                  </a:lnTo>
                  <a:lnTo>
                    <a:pt x="1825874" y="366341"/>
                  </a:lnTo>
                  <a:cubicBezTo>
                    <a:pt x="1819047" y="373687"/>
                    <a:pt x="1814242" y="378365"/>
                    <a:pt x="1811457" y="380373"/>
                  </a:cubicBezTo>
                  <a:cubicBezTo>
                    <a:pt x="1808673" y="382381"/>
                    <a:pt x="1806766" y="383398"/>
                    <a:pt x="1805736" y="383424"/>
                  </a:cubicBezTo>
                  <a:lnTo>
                    <a:pt x="1806347" y="382203"/>
                  </a:lnTo>
                  <a:lnTo>
                    <a:pt x="1799024" y="388305"/>
                  </a:lnTo>
                  <a:cubicBezTo>
                    <a:pt x="1797587" y="388381"/>
                    <a:pt x="1794816" y="389296"/>
                    <a:pt x="1790709" y="391050"/>
                  </a:cubicBezTo>
                  <a:cubicBezTo>
                    <a:pt x="1786603" y="392804"/>
                    <a:pt x="1784289" y="394939"/>
                    <a:pt x="1783768" y="397456"/>
                  </a:cubicBezTo>
                  <a:lnTo>
                    <a:pt x="1782548" y="396846"/>
                  </a:lnTo>
                  <a:cubicBezTo>
                    <a:pt x="1781406" y="397154"/>
                    <a:pt x="1778550" y="399307"/>
                    <a:pt x="1773980" y="403307"/>
                  </a:cubicBezTo>
                  <a:cubicBezTo>
                    <a:pt x="1769409" y="407307"/>
                    <a:pt x="1762669" y="411307"/>
                    <a:pt x="1753761" y="415307"/>
                  </a:cubicBezTo>
                  <a:cubicBezTo>
                    <a:pt x="1744852" y="419306"/>
                    <a:pt x="1733320" y="421460"/>
                    <a:pt x="1719165" y="421768"/>
                  </a:cubicBezTo>
                  <a:cubicBezTo>
                    <a:pt x="1705223" y="421515"/>
                    <a:pt x="1695507" y="419592"/>
                    <a:pt x="1690016" y="415999"/>
                  </a:cubicBezTo>
                  <a:cubicBezTo>
                    <a:pt x="1684526" y="412407"/>
                    <a:pt x="1681052" y="408662"/>
                    <a:pt x="1679595" y="404766"/>
                  </a:cubicBezTo>
                  <a:cubicBezTo>
                    <a:pt x="1678366" y="401530"/>
                    <a:pt x="1677478" y="397186"/>
                    <a:pt x="1676933" y="391735"/>
                  </a:cubicBezTo>
                  <a:cubicBezTo>
                    <a:pt x="1676388" y="386283"/>
                    <a:pt x="1676261" y="382699"/>
                    <a:pt x="1676553" y="380983"/>
                  </a:cubicBezTo>
                  <a:cubicBezTo>
                    <a:pt x="1676566" y="380360"/>
                    <a:pt x="1676693" y="379776"/>
                    <a:pt x="1676933" y="379229"/>
                  </a:cubicBezTo>
                  <a:cubicBezTo>
                    <a:pt x="1677174" y="378683"/>
                    <a:pt x="1677453" y="378251"/>
                    <a:pt x="1677770" y="377933"/>
                  </a:cubicBezTo>
                  <a:cubicBezTo>
                    <a:pt x="1677466" y="377920"/>
                    <a:pt x="1677162" y="377945"/>
                    <a:pt x="1676857" y="378009"/>
                  </a:cubicBezTo>
                  <a:cubicBezTo>
                    <a:pt x="1676553" y="378073"/>
                    <a:pt x="1676248" y="378251"/>
                    <a:pt x="1675944" y="378543"/>
                  </a:cubicBezTo>
                  <a:lnTo>
                    <a:pt x="1677089" y="372167"/>
                  </a:lnTo>
                  <a:lnTo>
                    <a:pt x="1671067" y="377923"/>
                  </a:lnTo>
                  <a:cubicBezTo>
                    <a:pt x="1667308" y="379855"/>
                    <a:pt x="1664006" y="382855"/>
                    <a:pt x="1661161" y="386922"/>
                  </a:cubicBezTo>
                  <a:cubicBezTo>
                    <a:pt x="1658316" y="390989"/>
                    <a:pt x="1654709" y="393684"/>
                    <a:pt x="1650340" y="395006"/>
                  </a:cubicBezTo>
                  <a:cubicBezTo>
                    <a:pt x="1650061" y="396111"/>
                    <a:pt x="1649705" y="396798"/>
                    <a:pt x="1649274" y="397065"/>
                  </a:cubicBezTo>
                  <a:cubicBezTo>
                    <a:pt x="1648842" y="397332"/>
                    <a:pt x="1648181" y="397865"/>
                    <a:pt x="1647293" y="398666"/>
                  </a:cubicBezTo>
                  <a:cubicBezTo>
                    <a:pt x="1646785" y="398056"/>
                    <a:pt x="1646581" y="397446"/>
                    <a:pt x="1646683" y="396836"/>
                  </a:cubicBezTo>
                  <a:lnTo>
                    <a:pt x="1646683" y="395616"/>
                  </a:lnTo>
                  <a:lnTo>
                    <a:pt x="1641196" y="400496"/>
                  </a:lnTo>
                  <a:cubicBezTo>
                    <a:pt x="1636577" y="402759"/>
                    <a:pt x="1631356" y="405859"/>
                    <a:pt x="1625534" y="409797"/>
                  </a:cubicBezTo>
                  <a:cubicBezTo>
                    <a:pt x="1619712" y="413736"/>
                    <a:pt x="1615404" y="415921"/>
                    <a:pt x="1612611" y="416353"/>
                  </a:cubicBezTo>
                  <a:lnTo>
                    <a:pt x="1612611" y="415138"/>
                  </a:lnTo>
                  <a:cubicBezTo>
                    <a:pt x="1611187" y="415214"/>
                    <a:pt x="1610221" y="415518"/>
                    <a:pt x="1609713" y="416049"/>
                  </a:cubicBezTo>
                  <a:cubicBezTo>
                    <a:pt x="1609204" y="416580"/>
                    <a:pt x="1608543" y="416884"/>
                    <a:pt x="1607730" y="416960"/>
                  </a:cubicBezTo>
                  <a:lnTo>
                    <a:pt x="1591867" y="425460"/>
                  </a:lnTo>
                  <a:cubicBezTo>
                    <a:pt x="1585918" y="427673"/>
                    <a:pt x="1579816" y="429621"/>
                    <a:pt x="1573563" y="431304"/>
                  </a:cubicBezTo>
                  <a:cubicBezTo>
                    <a:pt x="1567309" y="432986"/>
                    <a:pt x="1561818" y="433871"/>
                    <a:pt x="1557089" y="433960"/>
                  </a:cubicBezTo>
                  <a:cubicBezTo>
                    <a:pt x="1547934" y="433960"/>
                    <a:pt x="1538789" y="431531"/>
                    <a:pt x="1529656" y="426674"/>
                  </a:cubicBezTo>
                  <a:cubicBezTo>
                    <a:pt x="1520026" y="422388"/>
                    <a:pt x="1513132" y="418514"/>
                    <a:pt x="1508976" y="415051"/>
                  </a:cubicBezTo>
                  <a:cubicBezTo>
                    <a:pt x="1504820" y="411588"/>
                    <a:pt x="1502792" y="405109"/>
                    <a:pt x="1502894" y="395616"/>
                  </a:cubicBezTo>
                  <a:cubicBezTo>
                    <a:pt x="1502976" y="387361"/>
                    <a:pt x="1503771" y="378488"/>
                    <a:pt x="1505279" y="368997"/>
                  </a:cubicBezTo>
                  <a:lnTo>
                    <a:pt x="1510301" y="346137"/>
                  </a:lnTo>
                  <a:lnTo>
                    <a:pt x="1509333" y="346852"/>
                  </a:lnTo>
                  <a:cubicBezTo>
                    <a:pt x="1507949" y="347996"/>
                    <a:pt x="1507192" y="348796"/>
                    <a:pt x="1507064" y="349254"/>
                  </a:cubicBezTo>
                  <a:lnTo>
                    <a:pt x="1505844" y="349254"/>
                  </a:lnTo>
                  <a:cubicBezTo>
                    <a:pt x="1505832" y="349534"/>
                    <a:pt x="1505857" y="349737"/>
                    <a:pt x="1505921" y="349864"/>
                  </a:cubicBezTo>
                  <a:cubicBezTo>
                    <a:pt x="1505984" y="349991"/>
                    <a:pt x="1506162" y="350195"/>
                    <a:pt x="1506454" y="350474"/>
                  </a:cubicBezTo>
                  <a:cubicBezTo>
                    <a:pt x="1503150" y="350868"/>
                    <a:pt x="1500303" y="352978"/>
                    <a:pt x="1497914" y="356804"/>
                  </a:cubicBezTo>
                  <a:cubicBezTo>
                    <a:pt x="1495525" y="360630"/>
                    <a:pt x="1493288" y="363808"/>
                    <a:pt x="1491204" y="366338"/>
                  </a:cubicBezTo>
                  <a:lnTo>
                    <a:pt x="1490594" y="365727"/>
                  </a:lnTo>
                  <a:cubicBezTo>
                    <a:pt x="1490696" y="364914"/>
                    <a:pt x="1491102" y="364405"/>
                    <a:pt x="1491814" y="364202"/>
                  </a:cubicBezTo>
                  <a:cubicBezTo>
                    <a:pt x="1492526" y="363999"/>
                    <a:pt x="1492932" y="363490"/>
                    <a:pt x="1493034" y="362677"/>
                  </a:cubicBezTo>
                  <a:cubicBezTo>
                    <a:pt x="1493034" y="362384"/>
                    <a:pt x="1492882" y="362206"/>
                    <a:pt x="1492577" y="362143"/>
                  </a:cubicBezTo>
                  <a:cubicBezTo>
                    <a:pt x="1492272" y="362079"/>
                    <a:pt x="1491814" y="362054"/>
                    <a:pt x="1491204" y="362067"/>
                  </a:cubicBezTo>
                  <a:cubicBezTo>
                    <a:pt x="1487760" y="364393"/>
                    <a:pt x="1484278" y="367367"/>
                    <a:pt x="1480758" y="370990"/>
                  </a:cubicBezTo>
                  <a:cubicBezTo>
                    <a:pt x="1477237" y="374612"/>
                    <a:pt x="1474213" y="377739"/>
                    <a:pt x="1471684" y="380371"/>
                  </a:cubicBezTo>
                  <a:lnTo>
                    <a:pt x="1472294" y="379150"/>
                  </a:lnTo>
                  <a:cubicBezTo>
                    <a:pt x="1470566" y="379342"/>
                    <a:pt x="1468075" y="380484"/>
                    <a:pt x="1464821" y="382575"/>
                  </a:cubicBezTo>
                  <a:cubicBezTo>
                    <a:pt x="1461568" y="384667"/>
                    <a:pt x="1458772" y="386557"/>
                    <a:pt x="1456434" y="388246"/>
                  </a:cubicBezTo>
                  <a:lnTo>
                    <a:pt x="1454604" y="389462"/>
                  </a:lnTo>
                  <a:cubicBezTo>
                    <a:pt x="1454591" y="389741"/>
                    <a:pt x="1454616" y="389944"/>
                    <a:pt x="1454680" y="390070"/>
                  </a:cubicBezTo>
                  <a:cubicBezTo>
                    <a:pt x="1454743" y="390197"/>
                    <a:pt x="1454921" y="390400"/>
                    <a:pt x="1455214" y="390678"/>
                  </a:cubicBezTo>
                  <a:lnTo>
                    <a:pt x="1451553" y="390678"/>
                  </a:lnTo>
                  <a:cubicBezTo>
                    <a:pt x="1450943" y="390780"/>
                    <a:pt x="1450334" y="390577"/>
                    <a:pt x="1449724" y="390070"/>
                  </a:cubicBezTo>
                  <a:cubicBezTo>
                    <a:pt x="1447881" y="392839"/>
                    <a:pt x="1445466" y="394959"/>
                    <a:pt x="1442480" y="396430"/>
                  </a:cubicBezTo>
                  <a:cubicBezTo>
                    <a:pt x="1439493" y="397901"/>
                    <a:pt x="1436011" y="398649"/>
                    <a:pt x="1432033" y="398674"/>
                  </a:cubicBezTo>
                  <a:cubicBezTo>
                    <a:pt x="1431933" y="398029"/>
                    <a:pt x="1428890" y="399784"/>
                    <a:pt x="1422905" y="403938"/>
                  </a:cubicBezTo>
                  <a:cubicBezTo>
                    <a:pt x="1416920" y="408092"/>
                    <a:pt x="1408597" y="412416"/>
                    <a:pt x="1397934" y="416909"/>
                  </a:cubicBezTo>
                  <a:cubicBezTo>
                    <a:pt x="1387272" y="421402"/>
                    <a:pt x="1374874" y="423835"/>
                    <a:pt x="1360741" y="424206"/>
                  </a:cubicBezTo>
                  <a:cubicBezTo>
                    <a:pt x="1336584" y="423892"/>
                    <a:pt x="1319216" y="418747"/>
                    <a:pt x="1308637" y="408771"/>
                  </a:cubicBezTo>
                  <a:cubicBezTo>
                    <a:pt x="1298058" y="398795"/>
                    <a:pt x="1292884" y="385871"/>
                    <a:pt x="1293115" y="369998"/>
                  </a:cubicBezTo>
                  <a:lnTo>
                    <a:pt x="1294362" y="359016"/>
                  </a:lnTo>
                  <a:lnTo>
                    <a:pt x="1291346" y="362656"/>
                  </a:lnTo>
                  <a:lnTo>
                    <a:pt x="1291346" y="362045"/>
                  </a:lnTo>
                  <a:lnTo>
                    <a:pt x="1288906" y="364487"/>
                  </a:lnTo>
                  <a:lnTo>
                    <a:pt x="1287686" y="365098"/>
                  </a:lnTo>
                  <a:lnTo>
                    <a:pt x="1287076" y="366319"/>
                  </a:lnTo>
                  <a:cubicBezTo>
                    <a:pt x="1286771" y="366599"/>
                    <a:pt x="1286466" y="366955"/>
                    <a:pt x="1286161" y="367388"/>
                  </a:cubicBezTo>
                  <a:cubicBezTo>
                    <a:pt x="1285856" y="367820"/>
                    <a:pt x="1285551" y="368482"/>
                    <a:pt x="1285246" y="369372"/>
                  </a:cubicBezTo>
                  <a:lnTo>
                    <a:pt x="1284636" y="367540"/>
                  </a:lnTo>
                  <a:cubicBezTo>
                    <a:pt x="1283797" y="368571"/>
                    <a:pt x="1283187" y="369716"/>
                    <a:pt x="1282806" y="370975"/>
                  </a:cubicBezTo>
                  <a:cubicBezTo>
                    <a:pt x="1282425" y="372234"/>
                    <a:pt x="1281815" y="372921"/>
                    <a:pt x="1280976" y="373036"/>
                  </a:cubicBezTo>
                  <a:lnTo>
                    <a:pt x="1280366" y="373646"/>
                  </a:lnTo>
                  <a:lnTo>
                    <a:pt x="1280366" y="374257"/>
                  </a:lnTo>
                  <a:lnTo>
                    <a:pt x="1280976" y="374257"/>
                  </a:lnTo>
                  <a:lnTo>
                    <a:pt x="1281586" y="375478"/>
                  </a:lnTo>
                  <a:cubicBezTo>
                    <a:pt x="1281027" y="376521"/>
                    <a:pt x="1279705" y="377793"/>
                    <a:pt x="1277621" y="379294"/>
                  </a:cubicBezTo>
                  <a:cubicBezTo>
                    <a:pt x="1275537" y="380795"/>
                    <a:pt x="1274216" y="381762"/>
                    <a:pt x="1273656" y="382194"/>
                  </a:cubicBezTo>
                  <a:cubicBezTo>
                    <a:pt x="1273656" y="382512"/>
                    <a:pt x="1273504" y="382945"/>
                    <a:pt x="1273199" y="383492"/>
                  </a:cubicBezTo>
                  <a:cubicBezTo>
                    <a:pt x="1272894" y="384039"/>
                    <a:pt x="1272437" y="384624"/>
                    <a:pt x="1271827" y="385247"/>
                  </a:cubicBezTo>
                  <a:lnTo>
                    <a:pt x="1269997" y="386468"/>
                  </a:lnTo>
                  <a:lnTo>
                    <a:pt x="1269387" y="385858"/>
                  </a:lnTo>
                  <a:cubicBezTo>
                    <a:pt x="1267811" y="388975"/>
                    <a:pt x="1265473" y="390984"/>
                    <a:pt x="1262372" y="391886"/>
                  </a:cubicBezTo>
                  <a:cubicBezTo>
                    <a:pt x="1259271" y="392787"/>
                    <a:pt x="1255713" y="395861"/>
                    <a:pt x="1251698" y="401108"/>
                  </a:cubicBezTo>
                  <a:lnTo>
                    <a:pt x="1251088" y="400500"/>
                  </a:lnTo>
                  <a:cubicBezTo>
                    <a:pt x="1244454" y="405348"/>
                    <a:pt x="1236677" y="409930"/>
                    <a:pt x="1227756" y="414247"/>
                  </a:cubicBezTo>
                  <a:cubicBezTo>
                    <a:pt x="1218835" y="418563"/>
                    <a:pt x="1210143" y="420867"/>
                    <a:pt x="1201680" y="421158"/>
                  </a:cubicBezTo>
                  <a:cubicBezTo>
                    <a:pt x="1198949" y="421184"/>
                    <a:pt x="1194966" y="420677"/>
                    <a:pt x="1189730" y="419639"/>
                  </a:cubicBezTo>
                  <a:cubicBezTo>
                    <a:pt x="1184494" y="418601"/>
                    <a:pt x="1181579" y="416880"/>
                    <a:pt x="1180983" y="414475"/>
                  </a:cubicBezTo>
                  <a:lnTo>
                    <a:pt x="1178552" y="411437"/>
                  </a:lnTo>
                  <a:cubicBezTo>
                    <a:pt x="1176120" y="409412"/>
                    <a:pt x="1173992" y="406626"/>
                    <a:pt x="1172168" y="403080"/>
                  </a:cubicBezTo>
                  <a:cubicBezTo>
                    <a:pt x="1170344" y="399533"/>
                    <a:pt x="1168825" y="396439"/>
                    <a:pt x="1167608" y="393796"/>
                  </a:cubicBezTo>
                  <a:lnTo>
                    <a:pt x="1166393" y="391353"/>
                  </a:lnTo>
                  <a:cubicBezTo>
                    <a:pt x="1166684" y="391022"/>
                    <a:pt x="1166861" y="390615"/>
                    <a:pt x="1166925" y="390132"/>
                  </a:cubicBezTo>
                  <a:cubicBezTo>
                    <a:pt x="1166988" y="389649"/>
                    <a:pt x="1167013" y="389242"/>
                    <a:pt x="1167001" y="388911"/>
                  </a:cubicBezTo>
                  <a:cubicBezTo>
                    <a:pt x="1166950" y="388097"/>
                    <a:pt x="1166747" y="387283"/>
                    <a:pt x="1166393" y="386468"/>
                  </a:cubicBezTo>
                  <a:cubicBezTo>
                    <a:pt x="1166038" y="385654"/>
                    <a:pt x="1165835" y="384230"/>
                    <a:pt x="1165785" y="382194"/>
                  </a:cubicBezTo>
                  <a:cubicBezTo>
                    <a:pt x="1165886" y="375453"/>
                    <a:pt x="1166443" y="367422"/>
                    <a:pt x="1167457" y="358100"/>
                  </a:cubicBezTo>
                  <a:cubicBezTo>
                    <a:pt x="1168470" y="348779"/>
                    <a:pt x="1169331" y="341980"/>
                    <a:pt x="1170040" y="337703"/>
                  </a:cubicBezTo>
                  <a:cubicBezTo>
                    <a:pt x="1169331" y="337804"/>
                    <a:pt x="1168318" y="338816"/>
                    <a:pt x="1167001" y="340737"/>
                  </a:cubicBezTo>
                  <a:lnTo>
                    <a:pt x="1162124" y="348627"/>
                  </a:lnTo>
                  <a:cubicBezTo>
                    <a:pt x="1160599" y="351456"/>
                    <a:pt x="1158616" y="354480"/>
                    <a:pt x="1156176" y="357696"/>
                  </a:cubicBezTo>
                  <a:cubicBezTo>
                    <a:pt x="1153736" y="360913"/>
                    <a:pt x="1150838" y="363787"/>
                    <a:pt x="1147482" y="366319"/>
                  </a:cubicBezTo>
                  <a:lnTo>
                    <a:pt x="1147482" y="365098"/>
                  </a:lnTo>
                  <a:cubicBezTo>
                    <a:pt x="1146409" y="365783"/>
                    <a:pt x="1142183" y="370575"/>
                    <a:pt x="1134806" y="379475"/>
                  </a:cubicBezTo>
                  <a:cubicBezTo>
                    <a:pt x="1127428" y="388374"/>
                    <a:pt x="1118457" y="397274"/>
                    <a:pt x="1107894" y="406174"/>
                  </a:cubicBezTo>
                  <a:cubicBezTo>
                    <a:pt x="1097330" y="415074"/>
                    <a:pt x="1086733" y="419866"/>
                    <a:pt x="1076101" y="420551"/>
                  </a:cubicBezTo>
                  <a:cubicBezTo>
                    <a:pt x="1063931" y="420285"/>
                    <a:pt x="1054804" y="417778"/>
                    <a:pt x="1048721" y="413031"/>
                  </a:cubicBezTo>
                  <a:cubicBezTo>
                    <a:pt x="1042639" y="408284"/>
                    <a:pt x="1039597" y="402889"/>
                    <a:pt x="1039597" y="396848"/>
                  </a:cubicBezTo>
                  <a:cubicBezTo>
                    <a:pt x="1039990" y="388201"/>
                    <a:pt x="1041276" y="379062"/>
                    <a:pt x="1043455" y="369432"/>
                  </a:cubicBezTo>
                  <a:lnTo>
                    <a:pt x="1047040" y="357626"/>
                  </a:lnTo>
                  <a:lnTo>
                    <a:pt x="1043678" y="361056"/>
                  </a:lnTo>
                  <a:cubicBezTo>
                    <a:pt x="1041439" y="363392"/>
                    <a:pt x="1039831" y="365139"/>
                    <a:pt x="1038855" y="366294"/>
                  </a:cubicBezTo>
                  <a:cubicBezTo>
                    <a:pt x="1036902" y="368606"/>
                    <a:pt x="1037304" y="368402"/>
                    <a:pt x="1040061" y="365685"/>
                  </a:cubicBezTo>
                  <a:cubicBezTo>
                    <a:pt x="1030427" y="375248"/>
                    <a:pt x="1023256" y="382030"/>
                    <a:pt x="1018549" y="386030"/>
                  </a:cubicBezTo>
                  <a:cubicBezTo>
                    <a:pt x="1013842" y="390031"/>
                    <a:pt x="1011075" y="392393"/>
                    <a:pt x="1010247" y="393117"/>
                  </a:cubicBezTo>
                  <a:lnTo>
                    <a:pt x="1009637" y="392507"/>
                  </a:lnTo>
                  <a:cubicBezTo>
                    <a:pt x="1010247" y="391796"/>
                    <a:pt x="1010857" y="391389"/>
                    <a:pt x="1011467" y="391288"/>
                  </a:cubicBezTo>
                  <a:lnTo>
                    <a:pt x="1010857" y="390678"/>
                  </a:lnTo>
                  <a:cubicBezTo>
                    <a:pt x="1010526" y="390691"/>
                    <a:pt x="1010120" y="390818"/>
                    <a:pt x="1009637" y="391059"/>
                  </a:cubicBezTo>
                  <a:cubicBezTo>
                    <a:pt x="1009154" y="391301"/>
                    <a:pt x="1008747" y="391580"/>
                    <a:pt x="1008417" y="391897"/>
                  </a:cubicBezTo>
                  <a:lnTo>
                    <a:pt x="1005977" y="394336"/>
                  </a:lnTo>
                  <a:lnTo>
                    <a:pt x="1004757" y="394945"/>
                  </a:lnTo>
                  <a:lnTo>
                    <a:pt x="1002926" y="396774"/>
                  </a:lnTo>
                  <a:cubicBezTo>
                    <a:pt x="1000727" y="398171"/>
                    <a:pt x="996128" y="401473"/>
                    <a:pt x="989129" y="406680"/>
                  </a:cubicBezTo>
                  <a:cubicBezTo>
                    <a:pt x="982130" y="411887"/>
                    <a:pt x="976777" y="414275"/>
                    <a:pt x="973071" y="413843"/>
                  </a:cubicBezTo>
                  <a:cubicBezTo>
                    <a:pt x="973363" y="413830"/>
                    <a:pt x="973541" y="413703"/>
                    <a:pt x="973605" y="413462"/>
                  </a:cubicBezTo>
                  <a:cubicBezTo>
                    <a:pt x="973668" y="413221"/>
                    <a:pt x="973694" y="412941"/>
                    <a:pt x="973681" y="412624"/>
                  </a:cubicBezTo>
                  <a:cubicBezTo>
                    <a:pt x="972269" y="412738"/>
                    <a:pt x="970362" y="413424"/>
                    <a:pt x="967958" y="414681"/>
                  </a:cubicBezTo>
                  <a:cubicBezTo>
                    <a:pt x="965555" y="415939"/>
                    <a:pt x="963800" y="417082"/>
                    <a:pt x="962693" y="418110"/>
                  </a:cubicBezTo>
                  <a:lnTo>
                    <a:pt x="959030" y="420549"/>
                  </a:lnTo>
                  <a:lnTo>
                    <a:pt x="957810" y="419939"/>
                  </a:lnTo>
                  <a:cubicBezTo>
                    <a:pt x="956589" y="421768"/>
                    <a:pt x="950484" y="421768"/>
                    <a:pt x="939496" y="419939"/>
                  </a:cubicBezTo>
                  <a:lnTo>
                    <a:pt x="935223" y="421768"/>
                  </a:lnTo>
                  <a:cubicBezTo>
                    <a:pt x="934931" y="421463"/>
                    <a:pt x="934753" y="421006"/>
                    <a:pt x="934689" y="420396"/>
                  </a:cubicBezTo>
                  <a:cubicBezTo>
                    <a:pt x="934625" y="419787"/>
                    <a:pt x="934600" y="419025"/>
                    <a:pt x="934613" y="418110"/>
                  </a:cubicBezTo>
                  <a:cubicBezTo>
                    <a:pt x="932781" y="418009"/>
                    <a:pt x="931560" y="418821"/>
                    <a:pt x="930950" y="420549"/>
                  </a:cubicBezTo>
                  <a:cubicBezTo>
                    <a:pt x="929411" y="419660"/>
                    <a:pt x="928063" y="418847"/>
                    <a:pt x="926906" y="418110"/>
                  </a:cubicBezTo>
                  <a:cubicBezTo>
                    <a:pt x="925748" y="417374"/>
                    <a:pt x="924858" y="416561"/>
                    <a:pt x="924235" y="415672"/>
                  </a:cubicBezTo>
                  <a:cubicBezTo>
                    <a:pt x="923625" y="416180"/>
                    <a:pt x="923014" y="416383"/>
                    <a:pt x="922404" y="416281"/>
                  </a:cubicBezTo>
                  <a:cubicBezTo>
                    <a:pt x="914650" y="415570"/>
                    <a:pt x="908113" y="410592"/>
                    <a:pt x="902793" y="401346"/>
                  </a:cubicBezTo>
                  <a:cubicBezTo>
                    <a:pt x="897473" y="392101"/>
                    <a:pt x="894281" y="382855"/>
                    <a:pt x="893217" y="373609"/>
                  </a:cubicBezTo>
                  <a:lnTo>
                    <a:pt x="893217" y="367513"/>
                  </a:lnTo>
                  <a:cubicBezTo>
                    <a:pt x="894205" y="359588"/>
                    <a:pt x="895573" y="348922"/>
                    <a:pt x="897321" y="335515"/>
                  </a:cubicBezTo>
                  <a:cubicBezTo>
                    <a:pt x="899069" y="322109"/>
                    <a:pt x="900741" y="311454"/>
                    <a:pt x="902336" y="303551"/>
                  </a:cubicBezTo>
                  <a:cubicBezTo>
                    <a:pt x="899499" y="306452"/>
                    <a:pt x="896813" y="310409"/>
                    <a:pt x="894277" y="315422"/>
                  </a:cubicBezTo>
                  <a:cubicBezTo>
                    <a:pt x="891742" y="320435"/>
                    <a:pt x="889966" y="323778"/>
                    <a:pt x="888950" y="325451"/>
                  </a:cubicBezTo>
                  <a:lnTo>
                    <a:pt x="887731" y="324841"/>
                  </a:lnTo>
                  <a:cubicBezTo>
                    <a:pt x="888036" y="324562"/>
                    <a:pt x="888188" y="324359"/>
                    <a:pt x="888188" y="324232"/>
                  </a:cubicBezTo>
                  <a:cubicBezTo>
                    <a:pt x="888188" y="324105"/>
                    <a:pt x="888036" y="323902"/>
                    <a:pt x="887731" y="323622"/>
                  </a:cubicBezTo>
                  <a:cubicBezTo>
                    <a:pt x="886474" y="325159"/>
                    <a:pt x="885026" y="328029"/>
                    <a:pt x="883388" y="332233"/>
                  </a:cubicBezTo>
                  <a:cubicBezTo>
                    <a:pt x="881749" y="336437"/>
                    <a:pt x="880149" y="340069"/>
                    <a:pt x="878587" y="343129"/>
                  </a:cubicBezTo>
                  <a:cubicBezTo>
                    <a:pt x="872999" y="349937"/>
                    <a:pt x="869545" y="353391"/>
                    <a:pt x="868224" y="353493"/>
                  </a:cubicBezTo>
                  <a:lnTo>
                    <a:pt x="867614" y="352883"/>
                  </a:lnTo>
                  <a:cubicBezTo>
                    <a:pt x="866878" y="353937"/>
                    <a:pt x="865912" y="355334"/>
                    <a:pt x="864719" y="357074"/>
                  </a:cubicBezTo>
                  <a:cubicBezTo>
                    <a:pt x="863525" y="358814"/>
                    <a:pt x="861036" y="363716"/>
                    <a:pt x="857251" y="371781"/>
                  </a:cubicBezTo>
                  <a:cubicBezTo>
                    <a:pt x="854482" y="376327"/>
                    <a:pt x="851790" y="380036"/>
                    <a:pt x="849174" y="382906"/>
                  </a:cubicBezTo>
                  <a:cubicBezTo>
                    <a:pt x="846558" y="385776"/>
                    <a:pt x="844170" y="387960"/>
                    <a:pt x="842011" y="389459"/>
                  </a:cubicBezTo>
                  <a:lnTo>
                    <a:pt x="842011" y="391288"/>
                  </a:lnTo>
                  <a:cubicBezTo>
                    <a:pt x="840969" y="393688"/>
                    <a:pt x="839242" y="396050"/>
                    <a:pt x="836829" y="398374"/>
                  </a:cubicBezTo>
                  <a:cubicBezTo>
                    <a:pt x="834416" y="400699"/>
                    <a:pt x="832080" y="403213"/>
                    <a:pt x="829819" y="405918"/>
                  </a:cubicBezTo>
                  <a:lnTo>
                    <a:pt x="823723" y="415062"/>
                  </a:lnTo>
                  <a:lnTo>
                    <a:pt x="823113" y="415672"/>
                  </a:lnTo>
                  <a:lnTo>
                    <a:pt x="822504" y="415672"/>
                  </a:lnTo>
                  <a:lnTo>
                    <a:pt x="819456" y="419329"/>
                  </a:lnTo>
                  <a:cubicBezTo>
                    <a:pt x="817144" y="422784"/>
                    <a:pt x="813080" y="426695"/>
                    <a:pt x="807264" y="431064"/>
                  </a:cubicBezTo>
                  <a:cubicBezTo>
                    <a:pt x="801447" y="435433"/>
                    <a:pt x="794945" y="437821"/>
                    <a:pt x="787757" y="438227"/>
                  </a:cubicBezTo>
                  <a:lnTo>
                    <a:pt x="781661" y="435789"/>
                  </a:lnTo>
                  <a:cubicBezTo>
                    <a:pt x="779527" y="435052"/>
                    <a:pt x="777546" y="434696"/>
                    <a:pt x="775717" y="434722"/>
                  </a:cubicBezTo>
                  <a:cubicBezTo>
                    <a:pt x="773888" y="434747"/>
                    <a:pt x="772212" y="434087"/>
                    <a:pt x="770688" y="432741"/>
                  </a:cubicBezTo>
                  <a:cubicBezTo>
                    <a:pt x="769977" y="433249"/>
                    <a:pt x="768961" y="433452"/>
                    <a:pt x="767640" y="433350"/>
                  </a:cubicBezTo>
                  <a:cubicBezTo>
                    <a:pt x="762204" y="432372"/>
                    <a:pt x="758292" y="428080"/>
                    <a:pt x="755905" y="420472"/>
                  </a:cubicBezTo>
                  <a:cubicBezTo>
                    <a:pt x="753517" y="412865"/>
                    <a:pt x="752349" y="407811"/>
                    <a:pt x="752400" y="405309"/>
                  </a:cubicBezTo>
                  <a:cubicBezTo>
                    <a:pt x="752717" y="394323"/>
                    <a:pt x="754673" y="383528"/>
                    <a:pt x="758267" y="372924"/>
                  </a:cubicBezTo>
                  <a:lnTo>
                    <a:pt x="767261" y="344982"/>
                  </a:lnTo>
                  <a:lnTo>
                    <a:pt x="766116" y="345637"/>
                  </a:lnTo>
                  <a:lnTo>
                    <a:pt x="742951" y="356602"/>
                  </a:lnTo>
                  <a:cubicBezTo>
                    <a:pt x="740297" y="358424"/>
                    <a:pt x="737071" y="360094"/>
                    <a:pt x="733274" y="361613"/>
                  </a:cubicBezTo>
                  <a:cubicBezTo>
                    <a:pt x="729476" y="363131"/>
                    <a:pt x="726403" y="364498"/>
                    <a:pt x="724053" y="365713"/>
                  </a:cubicBezTo>
                  <a:lnTo>
                    <a:pt x="721615" y="366320"/>
                  </a:lnTo>
                  <a:cubicBezTo>
                    <a:pt x="720307" y="366485"/>
                    <a:pt x="717437" y="367371"/>
                    <a:pt x="713004" y="368978"/>
                  </a:cubicBezTo>
                  <a:cubicBezTo>
                    <a:pt x="708572" y="370585"/>
                    <a:pt x="704940" y="371926"/>
                    <a:pt x="702108" y="373002"/>
                  </a:cubicBezTo>
                  <a:cubicBezTo>
                    <a:pt x="688318" y="374934"/>
                    <a:pt x="678939" y="377173"/>
                    <a:pt x="673971" y="379717"/>
                  </a:cubicBezTo>
                  <a:cubicBezTo>
                    <a:pt x="669003" y="382262"/>
                    <a:pt x="665401" y="386333"/>
                    <a:pt x="663167" y="391932"/>
                  </a:cubicBezTo>
                  <a:lnTo>
                    <a:pt x="662556" y="391932"/>
                  </a:lnTo>
                  <a:cubicBezTo>
                    <a:pt x="661323" y="399924"/>
                    <a:pt x="657535" y="405927"/>
                    <a:pt x="651192" y="409940"/>
                  </a:cubicBezTo>
                  <a:cubicBezTo>
                    <a:pt x="644849" y="413953"/>
                    <a:pt x="637857" y="419327"/>
                    <a:pt x="630218" y="426060"/>
                  </a:cubicBezTo>
                  <a:cubicBezTo>
                    <a:pt x="629938" y="425770"/>
                    <a:pt x="629734" y="425592"/>
                    <a:pt x="629607" y="425529"/>
                  </a:cubicBezTo>
                  <a:cubicBezTo>
                    <a:pt x="629480" y="425466"/>
                    <a:pt x="629277" y="425441"/>
                    <a:pt x="628997" y="425453"/>
                  </a:cubicBezTo>
                  <a:lnTo>
                    <a:pt x="627777" y="426667"/>
                  </a:lnTo>
                  <a:lnTo>
                    <a:pt x="627167" y="426060"/>
                  </a:lnTo>
                  <a:cubicBezTo>
                    <a:pt x="625501" y="428172"/>
                    <a:pt x="621357" y="429715"/>
                    <a:pt x="614735" y="430689"/>
                  </a:cubicBezTo>
                  <a:cubicBezTo>
                    <a:pt x="608112" y="431663"/>
                    <a:pt x="601679" y="432144"/>
                    <a:pt x="595438" y="432131"/>
                  </a:cubicBezTo>
                  <a:lnTo>
                    <a:pt x="589946" y="432131"/>
                  </a:lnTo>
                  <a:cubicBezTo>
                    <a:pt x="588116" y="432232"/>
                    <a:pt x="586285" y="432030"/>
                    <a:pt x="584455" y="431524"/>
                  </a:cubicBezTo>
                  <a:lnTo>
                    <a:pt x="585065" y="430917"/>
                  </a:lnTo>
                  <a:cubicBezTo>
                    <a:pt x="584773" y="430626"/>
                    <a:pt x="584443" y="430449"/>
                    <a:pt x="584075" y="430386"/>
                  </a:cubicBezTo>
                  <a:cubicBezTo>
                    <a:pt x="583707" y="430323"/>
                    <a:pt x="583226" y="430297"/>
                    <a:pt x="582630" y="430310"/>
                  </a:cubicBezTo>
                  <a:cubicBezTo>
                    <a:pt x="581794" y="430335"/>
                    <a:pt x="581186" y="430436"/>
                    <a:pt x="580806" y="430613"/>
                  </a:cubicBezTo>
                  <a:cubicBezTo>
                    <a:pt x="580426" y="430790"/>
                    <a:pt x="579817" y="430892"/>
                    <a:pt x="578981" y="430917"/>
                  </a:cubicBezTo>
                  <a:cubicBezTo>
                    <a:pt x="574483" y="427655"/>
                    <a:pt x="569339" y="423859"/>
                    <a:pt x="563548" y="419527"/>
                  </a:cubicBezTo>
                  <a:cubicBezTo>
                    <a:pt x="557758" y="415195"/>
                    <a:pt x="554590" y="409865"/>
                    <a:pt x="554046" y="403536"/>
                  </a:cubicBezTo>
                  <a:cubicBezTo>
                    <a:pt x="553944" y="402926"/>
                    <a:pt x="554147" y="402315"/>
                    <a:pt x="554654" y="401704"/>
                  </a:cubicBezTo>
                  <a:cubicBezTo>
                    <a:pt x="553729" y="400203"/>
                    <a:pt x="552994" y="398472"/>
                    <a:pt x="552449" y="396513"/>
                  </a:cubicBezTo>
                  <a:cubicBezTo>
                    <a:pt x="551904" y="394553"/>
                    <a:pt x="551625" y="392212"/>
                    <a:pt x="551613" y="389489"/>
                  </a:cubicBezTo>
                  <a:cubicBezTo>
                    <a:pt x="551651" y="385316"/>
                    <a:pt x="552335" y="380082"/>
                    <a:pt x="553665" y="373788"/>
                  </a:cubicBezTo>
                  <a:cubicBezTo>
                    <a:pt x="554996" y="367495"/>
                    <a:pt x="556744" y="361361"/>
                    <a:pt x="558911" y="355387"/>
                  </a:cubicBezTo>
                  <a:lnTo>
                    <a:pt x="561344" y="349909"/>
                  </a:lnTo>
                  <a:cubicBezTo>
                    <a:pt x="563739" y="344416"/>
                    <a:pt x="566551" y="338314"/>
                    <a:pt x="569782" y="331601"/>
                  </a:cubicBezTo>
                  <a:cubicBezTo>
                    <a:pt x="573013" y="324888"/>
                    <a:pt x="575066" y="321226"/>
                    <a:pt x="575940" y="320616"/>
                  </a:cubicBezTo>
                  <a:cubicBezTo>
                    <a:pt x="582003" y="308909"/>
                    <a:pt x="589978" y="297401"/>
                    <a:pt x="599865" y="286092"/>
                  </a:cubicBezTo>
                  <a:cubicBezTo>
                    <a:pt x="609752" y="274782"/>
                    <a:pt x="618039" y="268007"/>
                    <a:pt x="624726" y="265766"/>
                  </a:cubicBezTo>
                  <a:lnTo>
                    <a:pt x="635709" y="259081"/>
                  </a:lnTo>
                  <a:cubicBezTo>
                    <a:pt x="636319" y="259589"/>
                    <a:pt x="637540" y="259792"/>
                    <a:pt x="639370" y="259690"/>
                  </a:cubicBezTo>
                  <a:cubicBezTo>
                    <a:pt x="640311" y="259703"/>
                    <a:pt x="641785" y="259830"/>
                    <a:pt x="643794" y="260070"/>
                  </a:cubicBezTo>
                  <a:cubicBezTo>
                    <a:pt x="645802" y="260310"/>
                    <a:pt x="648192" y="260589"/>
                    <a:pt x="650963" y="260905"/>
                  </a:cubicBezTo>
                  <a:cubicBezTo>
                    <a:pt x="651243" y="261196"/>
                    <a:pt x="651446" y="261374"/>
                    <a:pt x="651573" y="261437"/>
                  </a:cubicBezTo>
                  <a:cubicBezTo>
                    <a:pt x="651700" y="261500"/>
                    <a:pt x="651904" y="261526"/>
                    <a:pt x="652184" y="261513"/>
                  </a:cubicBezTo>
                  <a:cubicBezTo>
                    <a:pt x="652590" y="261576"/>
                    <a:pt x="653455" y="261905"/>
                    <a:pt x="654777" y="262500"/>
                  </a:cubicBezTo>
                  <a:cubicBezTo>
                    <a:pt x="656099" y="263095"/>
                    <a:pt x="657268" y="263576"/>
                    <a:pt x="658285" y="263943"/>
                  </a:cubicBezTo>
                  <a:cubicBezTo>
                    <a:pt x="659200" y="263601"/>
                    <a:pt x="660116" y="263222"/>
                    <a:pt x="661031" y="262804"/>
                  </a:cubicBezTo>
                  <a:cubicBezTo>
                    <a:pt x="661946" y="262386"/>
                    <a:pt x="662861" y="262158"/>
                    <a:pt x="663777" y="262120"/>
                  </a:cubicBezTo>
                  <a:cubicBezTo>
                    <a:pt x="664806" y="262209"/>
                    <a:pt x="665948" y="262639"/>
                    <a:pt x="667204" y="263412"/>
                  </a:cubicBezTo>
                  <a:cubicBezTo>
                    <a:pt x="668460" y="264184"/>
                    <a:pt x="669145" y="264766"/>
                    <a:pt x="669259" y="265158"/>
                  </a:cubicBezTo>
                  <a:lnTo>
                    <a:pt x="668651" y="266981"/>
                  </a:lnTo>
                  <a:lnTo>
                    <a:pt x="669259" y="267588"/>
                  </a:lnTo>
                  <a:cubicBezTo>
                    <a:pt x="670981" y="267588"/>
                    <a:pt x="671792" y="266981"/>
                    <a:pt x="671690" y="265766"/>
                  </a:cubicBezTo>
                  <a:cubicBezTo>
                    <a:pt x="674831" y="266981"/>
                    <a:pt x="679492" y="271234"/>
                    <a:pt x="685672" y="278524"/>
                  </a:cubicBezTo>
                  <a:cubicBezTo>
                    <a:pt x="688420" y="281898"/>
                    <a:pt x="690523" y="285352"/>
                    <a:pt x="691979" y="288885"/>
                  </a:cubicBezTo>
                  <a:cubicBezTo>
                    <a:pt x="693436" y="292417"/>
                    <a:pt x="694170" y="295875"/>
                    <a:pt x="694183" y="299257"/>
                  </a:cubicBezTo>
                  <a:cubicBezTo>
                    <a:pt x="694259" y="306784"/>
                    <a:pt x="693651" y="314920"/>
                    <a:pt x="692359" y="323667"/>
                  </a:cubicBezTo>
                  <a:cubicBezTo>
                    <a:pt x="691068" y="332414"/>
                    <a:pt x="688636" y="340551"/>
                    <a:pt x="685064" y="348078"/>
                  </a:cubicBezTo>
                  <a:cubicBezTo>
                    <a:pt x="685495" y="348141"/>
                    <a:pt x="687370" y="348014"/>
                    <a:pt x="690691" y="347696"/>
                  </a:cubicBezTo>
                  <a:cubicBezTo>
                    <a:pt x="694011" y="347379"/>
                    <a:pt x="698020" y="346489"/>
                    <a:pt x="702717" y="345027"/>
                  </a:cubicBezTo>
                  <a:lnTo>
                    <a:pt x="710642" y="341975"/>
                  </a:lnTo>
                  <a:cubicBezTo>
                    <a:pt x="714300" y="341034"/>
                    <a:pt x="717957" y="339865"/>
                    <a:pt x="721615" y="338466"/>
                  </a:cubicBezTo>
                  <a:cubicBezTo>
                    <a:pt x="725273" y="337068"/>
                    <a:pt x="728930" y="335593"/>
                    <a:pt x="732588" y="334042"/>
                  </a:cubicBezTo>
                  <a:lnTo>
                    <a:pt x="754533" y="325498"/>
                  </a:lnTo>
                  <a:cubicBezTo>
                    <a:pt x="758572" y="323998"/>
                    <a:pt x="762534" y="322421"/>
                    <a:pt x="766420" y="320769"/>
                  </a:cubicBezTo>
                  <a:cubicBezTo>
                    <a:pt x="770307" y="319116"/>
                    <a:pt x="773660" y="317234"/>
                    <a:pt x="776479" y="315124"/>
                  </a:cubicBezTo>
                  <a:lnTo>
                    <a:pt x="790500" y="305360"/>
                  </a:lnTo>
                  <a:lnTo>
                    <a:pt x="791122" y="305048"/>
                  </a:lnTo>
                  <a:lnTo>
                    <a:pt x="801890" y="289313"/>
                  </a:lnTo>
                  <a:cubicBezTo>
                    <a:pt x="809890" y="279218"/>
                    <a:pt x="817168" y="273813"/>
                    <a:pt x="823723" y="273099"/>
                  </a:cubicBezTo>
                  <a:cubicBezTo>
                    <a:pt x="824929" y="273124"/>
                    <a:pt x="826022" y="273226"/>
                    <a:pt x="827000" y="273403"/>
                  </a:cubicBezTo>
                  <a:cubicBezTo>
                    <a:pt x="827977" y="273580"/>
                    <a:pt x="828917" y="273681"/>
                    <a:pt x="829819" y="273706"/>
                  </a:cubicBezTo>
                  <a:cubicBezTo>
                    <a:pt x="832257" y="273656"/>
                    <a:pt x="834696" y="273453"/>
                    <a:pt x="837134" y="273099"/>
                  </a:cubicBezTo>
                  <a:cubicBezTo>
                    <a:pt x="839573" y="272745"/>
                    <a:pt x="842011" y="272543"/>
                    <a:pt x="844449" y="272492"/>
                  </a:cubicBezTo>
                  <a:cubicBezTo>
                    <a:pt x="846939" y="272505"/>
                    <a:pt x="849428" y="272935"/>
                    <a:pt x="851917" y="273782"/>
                  </a:cubicBezTo>
                  <a:cubicBezTo>
                    <a:pt x="854406" y="274629"/>
                    <a:pt x="858419" y="275818"/>
                    <a:pt x="863957" y="277349"/>
                  </a:cubicBezTo>
                  <a:lnTo>
                    <a:pt x="863347" y="277349"/>
                  </a:lnTo>
                  <a:cubicBezTo>
                    <a:pt x="864465" y="279069"/>
                    <a:pt x="865887" y="280485"/>
                    <a:pt x="867614" y="281598"/>
                  </a:cubicBezTo>
                  <a:cubicBezTo>
                    <a:pt x="869163" y="282812"/>
                    <a:pt x="870789" y="283723"/>
                    <a:pt x="872491" y="284330"/>
                  </a:cubicBezTo>
                  <a:cubicBezTo>
                    <a:pt x="874193" y="284937"/>
                    <a:pt x="875818" y="285240"/>
                    <a:pt x="877368" y="285240"/>
                  </a:cubicBezTo>
                  <a:lnTo>
                    <a:pt x="878587" y="283419"/>
                  </a:lnTo>
                  <a:cubicBezTo>
                    <a:pt x="879959" y="281484"/>
                    <a:pt x="881483" y="279435"/>
                    <a:pt x="883159" y="277273"/>
                  </a:cubicBezTo>
                  <a:cubicBezTo>
                    <a:pt x="884835" y="275110"/>
                    <a:pt x="885750" y="273516"/>
                    <a:pt x="885902" y="272492"/>
                  </a:cubicBezTo>
                  <a:lnTo>
                    <a:pt x="887121" y="273099"/>
                  </a:lnTo>
                  <a:cubicBezTo>
                    <a:pt x="890853" y="267525"/>
                    <a:pt x="894961" y="260998"/>
                    <a:pt x="899447" y="253518"/>
                  </a:cubicBezTo>
                  <a:cubicBezTo>
                    <a:pt x="903932" y="246038"/>
                    <a:pt x="906517" y="241796"/>
                    <a:pt x="907200" y="240793"/>
                  </a:cubicBezTo>
                  <a:cubicBezTo>
                    <a:pt x="907415" y="241428"/>
                    <a:pt x="907897" y="240767"/>
                    <a:pt x="908644" y="238812"/>
                  </a:cubicBezTo>
                  <a:cubicBezTo>
                    <a:pt x="909391" y="236856"/>
                    <a:pt x="910936" y="235281"/>
                    <a:pt x="913279" y="234087"/>
                  </a:cubicBezTo>
                  <a:cubicBezTo>
                    <a:pt x="913660" y="230734"/>
                    <a:pt x="915791" y="226620"/>
                    <a:pt x="919673" y="221743"/>
                  </a:cubicBezTo>
                  <a:cubicBezTo>
                    <a:pt x="923555" y="216866"/>
                    <a:pt x="926907" y="211227"/>
                    <a:pt x="929729" y="204826"/>
                  </a:cubicBezTo>
                  <a:lnTo>
                    <a:pt x="931560" y="204826"/>
                  </a:lnTo>
                  <a:cubicBezTo>
                    <a:pt x="931878" y="204534"/>
                    <a:pt x="932158" y="204204"/>
                    <a:pt x="932400" y="203836"/>
                  </a:cubicBezTo>
                  <a:cubicBezTo>
                    <a:pt x="932641" y="203468"/>
                    <a:pt x="932769" y="202985"/>
                    <a:pt x="932781" y="202388"/>
                  </a:cubicBezTo>
                  <a:cubicBezTo>
                    <a:pt x="936602" y="196766"/>
                    <a:pt x="941305" y="188977"/>
                    <a:pt x="946889" y="179020"/>
                  </a:cubicBezTo>
                  <a:cubicBezTo>
                    <a:pt x="952474" y="169063"/>
                    <a:pt x="957990" y="158971"/>
                    <a:pt x="963439" y="148743"/>
                  </a:cubicBezTo>
                  <a:cubicBezTo>
                    <a:pt x="968887" y="138516"/>
                    <a:pt x="973318" y="130184"/>
                    <a:pt x="976731" y="123750"/>
                  </a:cubicBezTo>
                  <a:lnTo>
                    <a:pt x="976123" y="122530"/>
                  </a:lnTo>
                  <a:lnTo>
                    <a:pt x="976731" y="120702"/>
                  </a:lnTo>
                  <a:lnTo>
                    <a:pt x="979165" y="118873"/>
                  </a:lnTo>
                  <a:cubicBezTo>
                    <a:pt x="979114" y="118035"/>
                    <a:pt x="978912" y="117425"/>
                    <a:pt x="978557" y="117044"/>
                  </a:cubicBezTo>
                  <a:cubicBezTo>
                    <a:pt x="978202" y="116663"/>
                    <a:pt x="977999" y="116053"/>
                    <a:pt x="977948" y="115215"/>
                  </a:cubicBezTo>
                  <a:lnTo>
                    <a:pt x="982816" y="107900"/>
                  </a:lnTo>
                  <a:cubicBezTo>
                    <a:pt x="984312" y="107900"/>
                    <a:pt x="985427" y="108052"/>
                    <a:pt x="986163" y="108357"/>
                  </a:cubicBezTo>
                  <a:cubicBezTo>
                    <a:pt x="986898" y="108662"/>
                    <a:pt x="987405" y="109119"/>
                    <a:pt x="987684" y="109729"/>
                  </a:cubicBezTo>
                  <a:cubicBezTo>
                    <a:pt x="991854" y="111037"/>
                    <a:pt x="997661" y="112078"/>
                    <a:pt x="1005103" y="112853"/>
                  </a:cubicBezTo>
                  <a:cubicBezTo>
                    <a:pt x="1012546" y="113628"/>
                    <a:pt x="1016679" y="117260"/>
                    <a:pt x="1017503" y="123750"/>
                  </a:cubicBezTo>
                  <a:cubicBezTo>
                    <a:pt x="1017503" y="125731"/>
                    <a:pt x="1017198" y="127102"/>
                    <a:pt x="1016588" y="127864"/>
                  </a:cubicBezTo>
                  <a:cubicBezTo>
                    <a:pt x="1015978" y="128626"/>
                    <a:pt x="1015065" y="129693"/>
                    <a:pt x="1013848" y="131065"/>
                  </a:cubicBezTo>
                  <a:lnTo>
                    <a:pt x="1012022" y="138990"/>
                  </a:lnTo>
                  <a:cubicBezTo>
                    <a:pt x="1011743" y="139612"/>
                    <a:pt x="1011389" y="140196"/>
                    <a:pt x="1010958" y="140742"/>
                  </a:cubicBezTo>
                  <a:cubicBezTo>
                    <a:pt x="1010527" y="141288"/>
                    <a:pt x="1009867" y="141720"/>
                    <a:pt x="1008980" y="142038"/>
                  </a:cubicBezTo>
                  <a:lnTo>
                    <a:pt x="1009588" y="143866"/>
                  </a:lnTo>
                  <a:cubicBezTo>
                    <a:pt x="1007763" y="144476"/>
                    <a:pt x="1006546" y="145695"/>
                    <a:pt x="1005938" y="147524"/>
                  </a:cubicBezTo>
                  <a:lnTo>
                    <a:pt x="998636" y="159106"/>
                  </a:lnTo>
                  <a:lnTo>
                    <a:pt x="998636" y="159716"/>
                  </a:lnTo>
                  <a:cubicBezTo>
                    <a:pt x="995594" y="165202"/>
                    <a:pt x="992551" y="170079"/>
                    <a:pt x="989509" y="174346"/>
                  </a:cubicBezTo>
                  <a:cubicBezTo>
                    <a:pt x="986974" y="178144"/>
                    <a:pt x="984743" y="181674"/>
                    <a:pt x="982816" y="184938"/>
                  </a:cubicBezTo>
                  <a:cubicBezTo>
                    <a:pt x="980889" y="188202"/>
                    <a:pt x="979875" y="190361"/>
                    <a:pt x="979774" y="191415"/>
                  </a:cubicBezTo>
                  <a:cubicBezTo>
                    <a:pt x="979962" y="191098"/>
                    <a:pt x="977751" y="194628"/>
                    <a:pt x="973139" y="202007"/>
                  </a:cubicBezTo>
                  <a:cubicBezTo>
                    <a:pt x="968527" y="209386"/>
                    <a:pt x="965859" y="217031"/>
                    <a:pt x="965135" y="224943"/>
                  </a:cubicBezTo>
                  <a:lnTo>
                    <a:pt x="962693" y="224943"/>
                  </a:lnTo>
                  <a:cubicBezTo>
                    <a:pt x="962465" y="228169"/>
                    <a:pt x="961548" y="231014"/>
                    <a:pt x="959943" y="233478"/>
                  </a:cubicBezTo>
                  <a:cubicBezTo>
                    <a:pt x="958338" y="235941"/>
                    <a:pt x="957415" y="238786"/>
                    <a:pt x="957174" y="242012"/>
                  </a:cubicBezTo>
                  <a:cubicBezTo>
                    <a:pt x="956386" y="241987"/>
                    <a:pt x="955980" y="241885"/>
                    <a:pt x="955954" y="241707"/>
                  </a:cubicBezTo>
                  <a:cubicBezTo>
                    <a:pt x="955929" y="241529"/>
                    <a:pt x="955522" y="241428"/>
                    <a:pt x="954734" y="241402"/>
                  </a:cubicBezTo>
                  <a:cubicBezTo>
                    <a:pt x="952942" y="248259"/>
                    <a:pt x="950273" y="256331"/>
                    <a:pt x="946728" y="265617"/>
                  </a:cubicBezTo>
                  <a:cubicBezTo>
                    <a:pt x="943182" y="274903"/>
                    <a:pt x="940361" y="280837"/>
                    <a:pt x="938263" y="283419"/>
                  </a:cubicBezTo>
                  <a:cubicBezTo>
                    <a:pt x="936484" y="299687"/>
                    <a:pt x="934095" y="311770"/>
                    <a:pt x="931096" y="319670"/>
                  </a:cubicBezTo>
                  <a:cubicBezTo>
                    <a:pt x="928096" y="327571"/>
                    <a:pt x="926012" y="336008"/>
                    <a:pt x="924843" y="344984"/>
                  </a:cubicBezTo>
                  <a:cubicBezTo>
                    <a:pt x="924805" y="348479"/>
                    <a:pt x="924424" y="353996"/>
                    <a:pt x="923699" y="361533"/>
                  </a:cubicBezTo>
                  <a:cubicBezTo>
                    <a:pt x="922975" y="369071"/>
                    <a:pt x="922136" y="374130"/>
                    <a:pt x="921183" y="376710"/>
                  </a:cubicBezTo>
                  <a:cubicBezTo>
                    <a:pt x="921894" y="381757"/>
                    <a:pt x="922606" y="386765"/>
                    <a:pt x="923318" y="391735"/>
                  </a:cubicBezTo>
                  <a:cubicBezTo>
                    <a:pt x="924030" y="396705"/>
                    <a:pt x="925961" y="400645"/>
                    <a:pt x="929113" y="403556"/>
                  </a:cubicBezTo>
                  <a:cubicBezTo>
                    <a:pt x="945673" y="400620"/>
                    <a:pt x="962576" y="393985"/>
                    <a:pt x="979822" y="383651"/>
                  </a:cubicBezTo>
                  <a:cubicBezTo>
                    <a:pt x="997068" y="373316"/>
                    <a:pt x="1010463" y="362258"/>
                    <a:pt x="1020007" y="350475"/>
                  </a:cubicBezTo>
                  <a:lnTo>
                    <a:pt x="1020617" y="351085"/>
                  </a:lnTo>
                  <a:cubicBezTo>
                    <a:pt x="1022231" y="350653"/>
                    <a:pt x="1024036" y="349534"/>
                    <a:pt x="1026031" y="347729"/>
                  </a:cubicBezTo>
                  <a:cubicBezTo>
                    <a:pt x="1028026" y="345924"/>
                    <a:pt x="1029678" y="344195"/>
                    <a:pt x="1030987" y="342543"/>
                  </a:cubicBezTo>
                  <a:lnTo>
                    <a:pt x="1030987" y="345594"/>
                  </a:lnTo>
                  <a:cubicBezTo>
                    <a:pt x="1034100" y="341601"/>
                    <a:pt x="1036083" y="339620"/>
                    <a:pt x="1036935" y="339650"/>
                  </a:cubicBezTo>
                  <a:cubicBezTo>
                    <a:pt x="1037787" y="339680"/>
                    <a:pt x="1039422" y="338829"/>
                    <a:pt x="1041839" y="337096"/>
                  </a:cubicBezTo>
                  <a:cubicBezTo>
                    <a:pt x="1044256" y="335363"/>
                    <a:pt x="1049368" y="329856"/>
                    <a:pt x="1057177" y="320574"/>
                  </a:cubicBezTo>
                  <a:cubicBezTo>
                    <a:pt x="1057788" y="321082"/>
                    <a:pt x="1058399" y="321285"/>
                    <a:pt x="1059010" y="321184"/>
                  </a:cubicBezTo>
                  <a:lnTo>
                    <a:pt x="1059520" y="320675"/>
                  </a:lnTo>
                  <a:lnTo>
                    <a:pt x="1059585" y="320501"/>
                  </a:lnTo>
                  <a:lnTo>
                    <a:pt x="1059010" y="319355"/>
                  </a:lnTo>
                  <a:lnTo>
                    <a:pt x="1059908" y="319635"/>
                  </a:lnTo>
                  <a:lnTo>
                    <a:pt x="1063716" y="309403"/>
                  </a:lnTo>
                  <a:cubicBezTo>
                    <a:pt x="1067113" y="300237"/>
                    <a:pt x="1070224" y="291794"/>
                    <a:pt x="1073051" y="284074"/>
                  </a:cubicBezTo>
                  <a:lnTo>
                    <a:pt x="1079152" y="266396"/>
                  </a:lnTo>
                  <a:cubicBezTo>
                    <a:pt x="1079889" y="263742"/>
                    <a:pt x="1081007" y="262040"/>
                    <a:pt x="1082507" y="261291"/>
                  </a:cubicBezTo>
                  <a:cubicBezTo>
                    <a:pt x="1084007" y="260541"/>
                    <a:pt x="1086956" y="260211"/>
                    <a:pt x="1091354" y="260300"/>
                  </a:cubicBezTo>
                  <a:cubicBezTo>
                    <a:pt x="1097645" y="260541"/>
                    <a:pt x="1102297" y="262040"/>
                    <a:pt x="1105310" y="264796"/>
                  </a:cubicBezTo>
                  <a:cubicBezTo>
                    <a:pt x="1108322" y="267552"/>
                    <a:pt x="1110381" y="270117"/>
                    <a:pt x="1111487" y="272492"/>
                  </a:cubicBezTo>
                  <a:lnTo>
                    <a:pt x="1112707" y="274321"/>
                  </a:lnTo>
                  <a:cubicBezTo>
                    <a:pt x="1111677" y="277166"/>
                    <a:pt x="1111296" y="279858"/>
                    <a:pt x="1111563" y="282398"/>
                  </a:cubicBezTo>
                  <a:cubicBezTo>
                    <a:pt x="1111830" y="284938"/>
                    <a:pt x="1111601" y="286716"/>
                    <a:pt x="1110877" y="287732"/>
                  </a:cubicBezTo>
                  <a:lnTo>
                    <a:pt x="1107216" y="295047"/>
                  </a:lnTo>
                  <a:cubicBezTo>
                    <a:pt x="1107229" y="294742"/>
                    <a:pt x="1107051" y="294742"/>
                    <a:pt x="1106682" y="295047"/>
                  </a:cubicBezTo>
                  <a:cubicBezTo>
                    <a:pt x="1106314" y="295352"/>
                    <a:pt x="1105678" y="295962"/>
                    <a:pt x="1104776" y="296876"/>
                  </a:cubicBezTo>
                  <a:cubicBezTo>
                    <a:pt x="1103683" y="300381"/>
                    <a:pt x="1101903" y="306020"/>
                    <a:pt x="1099437" y="313792"/>
                  </a:cubicBezTo>
                  <a:cubicBezTo>
                    <a:pt x="1096972" y="321565"/>
                    <a:pt x="1094887" y="326899"/>
                    <a:pt x="1093184" y="329794"/>
                  </a:cubicBezTo>
                  <a:cubicBezTo>
                    <a:pt x="1084452" y="344752"/>
                    <a:pt x="1078885" y="357135"/>
                    <a:pt x="1076483" y="366943"/>
                  </a:cubicBezTo>
                  <a:cubicBezTo>
                    <a:pt x="1074080" y="376752"/>
                    <a:pt x="1072326" y="387330"/>
                    <a:pt x="1071220" y="398677"/>
                  </a:cubicBezTo>
                  <a:cubicBezTo>
                    <a:pt x="1089652" y="385541"/>
                    <a:pt x="1108460" y="369255"/>
                    <a:pt x="1127646" y="349819"/>
                  </a:cubicBezTo>
                  <a:cubicBezTo>
                    <a:pt x="1146832" y="330384"/>
                    <a:pt x="1165624" y="307859"/>
                    <a:pt x="1184023" y="282246"/>
                  </a:cubicBezTo>
                  <a:cubicBezTo>
                    <a:pt x="1186405" y="275337"/>
                    <a:pt x="1189396" y="271476"/>
                    <a:pt x="1192998" y="270663"/>
                  </a:cubicBezTo>
                  <a:cubicBezTo>
                    <a:pt x="1196601" y="269850"/>
                    <a:pt x="1199291" y="269647"/>
                    <a:pt x="1201070" y="270054"/>
                  </a:cubicBezTo>
                  <a:cubicBezTo>
                    <a:pt x="1204539" y="269863"/>
                    <a:pt x="1207513" y="270701"/>
                    <a:pt x="1209991" y="272568"/>
                  </a:cubicBezTo>
                  <a:cubicBezTo>
                    <a:pt x="1212469" y="274435"/>
                    <a:pt x="1213765" y="278474"/>
                    <a:pt x="1213879" y="284684"/>
                  </a:cubicBezTo>
                  <a:cubicBezTo>
                    <a:pt x="1213631" y="298588"/>
                    <a:pt x="1211891" y="310468"/>
                    <a:pt x="1208661" y="320324"/>
                  </a:cubicBezTo>
                  <a:cubicBezTo>
                    <a:pt x="1205430" y="330181"/>
                    <a:pt x="1202199" y="339937"/>
                    <a:pt x="1198969" y="349593"/>
                  </a:cubicBezTo>
                  <a:cubicBezTo>
                    <a:pt x="1195738" y="359248"/>
                    <a:pt x="1193999" y="370726"/>
                    <a:pt x="1193750" y="384026"/>
                  </a:cubicBezTo>
                  <a:cubicBezTo>
                    <a:pt x="1193737" y="387092"/>
                    <a:pt x="1193915" y="389814"/>
                    <a:pt x="1194284" y="392193"/>
                  </a:cubicBezTo>
                  <a:cubicBezTo>
                    <a:pt x="1194652" y="394571"/>
                    <a:pt x="1195288" y="396530"/>
                    <a:pt x="1196190" y="398070"/>
                  </a:cubicBezTo>
                  <a:cubicBezTo>
                    <a:pt x="1204043" y="396620"/>
                    <a:pt x="1212278" y="392956"/>
                    <a:pt x="1220894" y="387079"/>
                  </a:cubicBezTo>
                  <a:cubicBezTo>
                    <a:pt x="1229510" y="381202"/>
                    <a:pt x="1237134" y="376318"/>
                    <a:pt x="1243768" y="372425"/>
                  </a:cubicBezTo>
                  <a:lnTo>
                    <a:pt x="1244378" y="370593"/>
                  </a:lnTo>
                  <a:lnTo>
                    <a:pt x="1248038" y="369372"/>
                  </a:lnTo>
                  <a:lnTo>
                    <a:pt x="1249258" y="369983"/>
                  </a:lnTo>
                  <a:cubicBezTo>
                    <a:pt x="1249126" y="369655"/>
                    <a:pt x="1251965" y="367263"/>
                    <a:pt x="1257775" y="362805"/>
                  </a:cubicBezTo>
                  <a:cubicBezTo>
                    <a:pt x="1263584" y="358347"/>
                    <a:pt x="1269496" y="353789"/>
                    <a:pt x="1275509" y="349129"/>
                  </a:cubicBezTo>
                  <a:cubicBezTo>
                    <a:pt x="1281522" y="344469"/>
                    <a:pt x="1284768" y="341672"/>
                    <a:pt x="1285246" y="340737"/>
                  </a:cubicBezTo>
                  <a:cubicBezTo>
                    <a:pt x="1286593" y="340535"/>
                    <a:pt x="1290609" y="337899"/>
                    <a:pt x="1297293" y="332828"/>
                  </a:cubicBezTo>
                  <a:lnTo>
                    <a:pt x="1305693" y="325726"/>
                  </a:lnTo>
                  <a:lnTo>
                    <a:pt x="1316831" y="304801"/>
                  </a:lnTo>
                  <a:cubicBezTo>
                    <a:pt x="1323023" y="296647"/>
                    <a:pt x="1329066" y="289332"/>
                    <a:pt x="1334962" y="282855"/>
                  </a:cubicBezTo>
                  <a:cubicBezTo>
                    <a:pt x="1340859" y="276378"/>
                    <a:pt x="1347824" y="270282"/>
                    <a:pt x="1355859" y="264567"/>
                  </a:cubicBezTo>
                  <a:cubicBezTo>
                    <a:pt x="1356711" y="263056"/>
                    <a:pt x="1360957" y="259983"/>
                    <a:pt x="1368597" y="255347"/>
                  </a:cubicBezTo>
                  <a:cubicBezTo>
                    <a:pt x="1376237" y="250712"/>
                    <a:pt x="1382161" y="248095"/>
                    <a:pt x="1386369" y="247498"/>
                  </a:cubicBezTo>
                  <a:cubicBezTo>
                    <a:pt x="1388797" y="247752"/>
                    <a:pt x="1391263" y="248768"/>
                    <a:pt x="1393768" y="250546"/>
                  </a:cubicBezTo>
                  <a:cubicBezTo>
                    <a:pt x="1396272" y="252324"/>
                    <a:pt x="1398891" y="253340"/>
                    <a:pt x="1401624" y="253594"/>
                  </a:cubicBezTo>
                  <a:cubicBezTo>
                    <a:pt x="1402459" y="253569"/>
                    <a:pt x="1403066" y="253467"/>
                    <a:pt x="1403446" y="253290"/>
                  </a:cubicBezTo>
                  <a:cubicBezTo>
                    <a:pt x="1403826" y="253112"/>
                    <a:pt x="1404433" y="253010"/>
                    <a:pt x="1405269" y="252985"/>
                  </a:cubicBezTo>
                  <a:cubicBezTo>
                    <a:pt x="1407888" y="255017"/>
                    <a:pt x="1411457" y="258420"/>
                    <a:pt x="1415975" y="263196"/>
                  </a:cubicBezTo>
                  <a:cubicBezTo>
                    <a:pt x="1420494" y="267971"/>
                    <a:pt x="1423000" y="274727"/>
                    <a:pt x="1423493" y="283465"/>
                  </a:cubicBezTo>
                  <a:cubicBezTo>
                    <a:pt x="1421772" y="286513"/>
                    <a:pt x="1420962" y="289561"/>
                    <a:pt x="1421063" y="292609"/>
                  </a:cubicBezTo>
                  <a:cubicBezTo>
                    <a:pt x="1421088" y="293447"/>
                    <a:pt x="1421189" y="294057"/>
                    <a:pt x="1421367" y="294438"/>
                  </a:cubicBezTo>
                  <a:cubicBezTo>
                    <a:pt x="1421544" y="294819"/>
                    <a:pt x="1421645" y="295428"/>
                    <a:pt x="1421671" y="296266"/>
                  </a:cubicBezTo>
                  <a:cubicBezTo>
                    <a:pt x="1419242" y="300113"/>
                    <a:pt x="1417417" y="304143"/>
                    <a:pt x="1416197" y="308356"/>
                  </a:cubicBezTo>
                  <a:cubicBezTo>
                    <a:pt x="1414977" y="312569"/>
                    <a:pt x="1412533" y="315830"/>
                    <a:pt x="1408864" y="318137"/>
                  </a:cubicBezTo>
                  <a:cubicBezTo>
                    <a:pt x="1408559" y="318150"/>
                    <a:pt x="1408254" y="318125"/>
                    <a:pt x="1407949" y="318061"/>
                  </a:cubicBezTo>
                  <a:cubicBezTo>
                    <a:pt x="1407644" y="317997"/>
                    <a:pt x="1407339" y="317820"/>
                    <a:pt x="1407034" y="317527"/>
                  </a:cubicBezTo>
                  <a:lnTo>
                    <a:pt x="1406424" y="316313"/>
                  </a:lnTo>
                  <a:lnTo>
                    <a:pt x="1406424" y="318137"/>
                  </a:lnTo>
                  <a:cubicBezTo>
                    <a:pt x="1404389" y="317177"/>
                    <a:pt x="1401177" y="315158"/>
                    <a:pt x="1396789" y="312081"/>
                  </a:cubicBezTo>
                  <a:cubicBezTo>
                    <a:pt x="1392400" y="309003"/>
                    <a:pt x="1389944" y="305154"/>
                    <a:pt x="1389420" y="300534"/>
                  </a:cubicBezTo>
                  <a:lnTo>
                    <a:pt x="1391861" y="293828"/>
                  </a:lnTo>
                  <a:cubicBezTo>
                    <a:pt x="1394137" y="289256"/>
                    <a:pt x="1396298" y="284836"/>
                    <a:pt x="1398344" y="280569"/>
                  </a:cubicBezTo>
                  <a:cubicBezTo>
                    <a:pt x="1400391" y="276302"/>
                    <a:pt x="1401484" y="272187"/>
                    <a:pt x="1401624" y="268225"/>
                  </a:cubicBezTo>
                  <a:cubicBezTo>
                    <a:pt x="1392293" y="270943"/>
                    <a:pt x="1384869" y="275413"/>
                    <a:pt x="1379352" y="281636"/>
                  </a:cubicBezTo>
                  <a:cubicBezTo>
                    <a:pt x="1373835" y="287859"/>
                    <a:pt x="1367631" y="294158"/>
                    <a:pt x="1360741" y="300534"/>
                  </a:cubicBezTo>
                  <a:cubicBezTo>
                    <a:pt x="1360715" y="301321"/>
                    <a:pt x="1360614" y="301727"/>
                    <a:pt x="1360436" y="301753"/>
                  </a:cubicBezTo>
                  <a:cubicBezTo>
                    <a:pt x="1360257" y="301778"/>
                    <a:pt x="1360156" y="302185"/>
                    <a:pt x="1360130" y="302972"/>
                  </a:cubicBezTo>
                  <a:cubicBezTo>
                    <a:pt x="1349019" y="312870"/>
                    <a:pt x="1340273" y="325149"/>
                    <a:pt x="1333892" y="339808"/>
                  </a:cubicBezTo>
                  <a:cubicBezTo>
                    <a:pt x="1327510" y="354467"/>
                    <a:pt x="1324255" y="368598"/>
                    <a:pt x="1324128" y="382201"/>
                  </a:cubicBezTo>
                  <a:cubicBezTo>
                    <a:pt x="1324789" y="388188"/>
                    <a:pt x="1326823" y="393298"/>
                    <a:pt x="1330230" y="397530"/>
                  </a:cubicBezTo>
                  <a:cubicBezTo>
                    <a:pt x="1333637" y="401763"/>
                    <a:pt x="1339943" y="403975"/>
                    <a:pt x="1349147" y="404166"/>
                  </a:cubicBezTo>
                  <a:cubicBezTo>
                    <a:pt x="1356050" y="403975"/>
                    <a:pt x="1362381" y="402831"/>
                    <a:pt x="1368139" y="400734"/>
                  </a:cubicBezTo>
                  <a:cubicBezTo>
                    <a:pt x="1373898" y="398636"/>
                    <a:pt x="1379771" y="396730"/>
                    <a:pt x="1385759" y="395014"/>
                  </a:cubicBezTo>
                  <a:cubicBezTo>
                    <a:pt x="1398170" y="389446"/>
                    <a:pt x="1409894" y="384260"/>
                    <a:pt x="1420931" y="379455"/>
                  </a:cubicBezTo>
                  <a:cubicBezTo>
                    <a:pt x="1431969" y="374651"/>
                    <a:pt x="1442786" y="368854"/>
                    <a:pt x="1453384" y="362067"/>
                  </a:cubicBezTo>
                  <a:lnTo>
                    <a:pt x="1455214" y="362067"/>
                  </a:lnTo>
                  <a:cubicBezTo>
                    <a:pt x="1466295" y="354605"/>
                    <a:pt x="1477835" y="346649"/>
                    <a:pt x="1489832" y="338200"/>
                  </a:cubicBezTo>
                  <a:cubicBezTo>
                    <a:pt x="1501828" y="329750"/>
                    <a:pt x="1511843" y="321651"/>
                    <a:pt x="1519874" y="313900"/>
                  </a:cubicBezTo>
                  <a:lnTo>
                    <a:pt x="1520610" y="314143"/>
                  </a:lnTo>
                  <a:lnTo>
                    <a:pt x="1535130" y="273062"/>
                  </a:lnTo>
                  <a:lnTo>
                    <a:pt x="1534522" y="272452"/>
                  </a:lnTo>
                  <a:lnTo>
                    <a:pt x="1548547" y="244383"/>
                  </a:lnTo>
                  <a:cubicBezTo>
                    <a:pt x="1550734" y="239795"/>
                    <a:pt x="1552767" y="235405"/>
                    <a:pt x="1554649" y="231214"/>
                  </a:cubicBezTo>
                  <a:cubicBezTo>
                    <a:pt x="1556530" y="227023"/>
                    <a:pt x="1557954" y="223101"/>
                    <a:pt x="1558920" y="219447"/>
                  </a:cubicBezTo>
                  <a:cubicBezTo>
                    <a:pt x="1558640" y="219738"/>
                    <a:pt x="1558437" y="219915"/>
                    <a:pt x="1558309" y="219978"/>
                  </a:cubicBezTo>
                  <a:cubicBezTo>
                    <a:pt x="1558182" y="220041"/>
                    <a:pt x="1557979" y="220066"/>
                    <a:pt x="1557699" y="220054"/>
                  </a:cubicBezTo>
                  <a:lnTo>
                    <a:pt x="1557089" y="220661"/>
                  </a:lnTo>
                  <a:lnTo>
                    <a:pt x="1554649" y="219447"/>
                  </a:lnTo>
                  <a:cubicBezTo>
                    <a:pt x="1533715" y="224101"/>
                    <a:pt x="1521038" y="227001"/>
                    <a:pt x="1516615" y="228148"/>
                  </a:cubicBezTo>
                  <a:cubicBezTo>
                    <a:pt x="1512192" y="229295"/>
                    <a:pt x="1510071" y="229902"/>
                    <a:pt x="1510253" y="229969"/>
                  </a:cubicBezTo>
                  <a:cubicBezTo>
                    <a:pt x="1510435" y="230037"/>
                    <a:pt x="1506965" y="230778"/>
                    <a:pt x="1499845" y="232195"/>
                  </a:cubicBezTo>
                  <a:cubicBezTo>
                    <a:pt x="1497661" y="232321"/>
                    <a:pt x="1495019" y="232827"/>
                    <a:pt x="1491921" y="233713"/>
                  </a:cubicBezTo>
                  <a:cubicBezTo>
                    <a:pt x="1488822" y="234598"/>
                    <a:pt x="1485571" y="235104"/>
                    <a:pt x="1482167" y="235230"/>
                  </a:cubicBezTo>
                  <a:cubicBezTo>
                    <a:pt x="1481075" y="235180"/>
                    <a:pt x="1480364" y="234977"/>
                    <a:pt x="1480033" y="234623"/>
                  </a:cubicBezTo>
                  <a:cubicBezTo>
                    <a:pt x="1479703" y="234269"/>
                    <a:pt x="1478992" y="234067"/>
                    <a:pt x="1477900" y="234016"/>
                  </a:cubicBezTo>
                  <a:cubicBezTo>
                    <a:pt x="1477621" y="234307"/>
                    <a:pt x="1477417" y="234484"/>
                    <a:pt x="1477290" y="234547"/>
                  </a:cubicBezTo>
                  <a:cubicBezTo>
                    <a:pt x="1477163" y="234611"/>
                    <a:pt x="1476960" y="234636"/>
                    <a:pt x="1476681" y="234623"/>
                  </a:cubicBezTo>
                  <a:lnTo>
                    <a:pt x="1474852" y="234623"/>
                  </a:lnTo>
                  <a:cubicBezTo>
                    <a:pt x="1474573" y="234611"/>
                    <a:pt x="1474369" y="234636"/>
                    <a:pt x="1474242" y="234699"/>
                  </a:cubicBezTo>
                  <a:cubicBezTo>
                    <a:pt x="1474115" y="234762"/>
                    <a:pt x="1473912" y="234939"/>
                    <a:pt x="1473633" y="235230"/>
                  </a:cubicBezTo>
                  <a:cubicBezTo>
                    <a:pt x="1470216" y="234813"/>
                    <a:pt x="1467448" y="232461"/>
                    <a:pt x="1465327" y="228173"/>
                  </a:cubicBezTo>
                  <a:cubicBezTo>
                    <a:pt x="1463206" y="223886"/>
                    <a:pt x="1462114" y="220168"/>
                    <a:pt x="1462050" y="217018"/>
                  </a:cubicBezTo>
                  <a:lnTo>
                    <a:pt x="1464489" y="218840"/>
                  </a:lnTo>
                  <a:cubicBezTo>
                    <a:pt x="1475345" y="216535"/>
                    <a:pt x="1484857" y="213802"/>
                    <a:pt x="1493023" y="210642"/>
                  </a:cubicBezTo>
                  <a:cubicBezTo>
                    <a:pt x="1501190" y="207482"/>
                    <a:pt x="1511150" y="204257"/>
                    <a:pt x="1522903" y="200967"/>
                  </a:cubicBezTo>
                  <a:cubicBezTo>
                    <a:pt x="1534656" y="197677"/>
                    <a:pt x="1551339" y="194685"/>
                    <a:pt x="1572952" y="191990"/>
                  </a:cubicBezTo>
                  <a:cubicBezTo>
                    <a:pt x="1581139" y="175217"/>
                    <a:pt x="1589477" y="159886"/>
                    <a:pt x="1597968" y="145996"/>
                  </a:cubicBezTo>
                  <a:cubicBezTo>
                    <a:pt x="1606459" y="132106"/>
                    <a:pt x="1615407" y="117985"/>
                    <a:pt x="1624814" y="103633"/>
                  </a:cubicBezTo>
                  <a:lnTo>
                    <a:pt x="1624814" y="100585"/>
                  </a:lnTo>
                  <a:cubicBezTo>
                    <a:pt x="1624914" y="100077"/>
                    <a:pt x="1625314" y="99874"/>
                    <a:pt x="1626014" y="99975"/>
                  </a:cubicBezTo>
                  <a:close/>
                  <a:moveTo>
                    <a:pt x="311454" y="21261"/>
                  </a:moveTo>
                  <a:cubicBezTo>
                    <a:pt x="297029" y="21299"/>
                    <a:pt x="285347" y="22442"/>
                    <a:pt x="276408" y="24690"/>
                  </a:cubicBezTo>
                  <a:cubicBezTo>
                    <a:pt x="267469" y="26938"/>
                    <a:pt x="258225" y="30062"/>
                    <a:pt x="248676" y="34062"/>
                  </a:cubicBezTo>
                  <a:cubicBezTo>
                    <a:pt x="245146" y="35688"/>
                    <a:pt x="239711" y="37161"/>
                    <a:pt x="232372" y="38482"/>
                  </a:cubicBezTo>
                  <a:cubicBezTo>
                    <a:pt x="225033" y="39803"/>
                    <a:pt x="220512" y="42190"/>
                    <a:pt x="218811" y="45645"/>
                  </a:cubicBezTo>
                  <a:cubicBezTo>
                    <a:pt x="224309" y="49099"/>
                    <a:pt x="229464" y="53163"/>
                    <a:pt x="234277" y="57837"/>
                  </a:cubicBezTo>
                  <a:cubicBezTo>
                    <a:pt x="239089" y="62510"/>
                    <a:pt x="241654" y="67184"/>
                    <a:pt x="241972" y="71857"/>
                  </a:cubicBezTo>
                  <a:cubicBezTo>
                    <a:pt x="237208" y="86932"/>
                    <a:pt x="233393" y="98574"/>
                    <a:pt x="230527" y="106785"/>
                  </a:cubicBezTo>
                  <a:cubicBezTo>
                    <a:pt x="227660" y="114996"/>
                    <a:pt x="225064" y="121988"/>
                    <a:pt x="222739" y="127760"/>
                  </a:cubicBezTo>
                  <a:cubicBezTo>
                    <a:pt x="220413" y="133532"/>
                    <a:pt x="217682" y="140298"/>
                    <a:pt x="214544" y="148057"/>
                  </a:cubicBezTo>
                  <a:cubicBezTo>
                    <a:pt x="209770" y="160961"/>
                    <a:pt x="204081" y="173559"/>
                    <a:pt x="197478" y="185853"/>
                  </a:cubicBezTo>
                  <a:cubicBezTo>
                    <a:pt x="193136" y="194082"/>
                    <a:pt x="189631" y="202312"/>
                    <a:pt x="186964" y="210541"/>
                  </a:cubicBezTo>
                  <a:cubicBezTo>
                    <a:pt x="184298" y="218771"/>
                    <a:pt x="181098" y="227001"/>
                    <a:pt x="177365" y="235230"/>
                  </a:cubicBezTo>
                  <a:cubicBezTo>
                    <a:pt x="173962" y="241034"/>
                    <a:pt x="170711" y="246952"/>
                    <a:pt x="167613" y="252985"/>
                  </a:cubicBezTo>
                  <a:cubicBezTo>
                    <a:pt x="164515" y="259017"/>
                    <a:pt x="161873" y="265088"/>
                    <a:pt x="159689" y="271197"/>
                  </a:cubicBezTo>
                  <a:lnTo>
                    <a:pt x="156032" y="280950"/>
                  </a:lnTo>
                  <a:cubicBezTo>
                    <a:pt x="152490" y="290551"/>
                    <a:pt x="149366" y="300610"/>
                    <a:pt x="146661" y="311125"/>
                  </a:cubicBezTo>
                  <a:cubicBezTo>
                    <a:pt x="143957" y="321641"/>
                    <a:pt x="140985" y="331699"/>
                    <a:pt x="137747" y="341301"/>
                  </a:cubicBezTo>
                  <a:lnTo>
                    <a:pt x="137747" y="341910"/>
                  </a:lnTo>
                  <a:cubicBezTo>
                    <a:pt x="138078" y="341898"/>
                    <a:pt x="138484" y="341466"/>
                    <a:pt x="138966" y="340615"/>
                  </a:cubicBezTo>
                  <a:cubicBezTo>
                    <a:pt x="139449" y="339764"/>
                    <a:pt x="139855" y="338570"/>
                    <a:pt x="140185" y="337033"/>
                  </a:cubicBezTo>
                  <a:cubicBezTo>
                    <a:pt x="146648" y="334570"/>
                    <a:pt x="154903" y="331877"/>
                    <a:pt x="164950" y="328956"/>
                  </a:cubicBezTo>
                  <a:cubicBezTo>
                    <a:pt x="174998" y="326035"/>
                    <a:pt x="182803" y="323038"/>
                    <a:pt x="188367" y="319965"/>
                  </a:cubicBezTo>
                  <a:cubicBezTo>
                    <a:pt x="195390" y="315888"/>
                    <a:pt x="200394" y="312916"/>
                    <a:pt x="203379" y="311049"/>
                  </a:cubicBezTo>
                  <a:cubicBezTo>
                    <a:pt x="206363" y="309182"/>
                    <a:pt x="209081" y="307277"/>
                    <a:pt x="211532" y="305334"/>
                  </a:cubicBezTo>
                  <a:lnTo>
                    <a:pt x="218847" y="299848"/>
                  </a:lnTo>
                  <a:cubicBezTo>
                    <a:pt x="219608" y="299411"/>
                    <a:pt x="222693" y="298049"/>
                    <a:pt x="228104" y="295761"/>
                  </a:cubicBezTo>
                  <a:cubicBezTo>
                    <a:pt x="233515" y="293473"/>
                    <a:pt x="239130" y="290440"/>
                    <a:pt x="244947" y="286662"/>
                  </a:cubicBezTo>
                  <a:cubicBezTo>
                    <a:pt x="250765" y="282884"/>
                    <a:pt x="254663" y="278542"/>
                    <a:pt x="256643" y="273635"/>
                  </a:cubicBezTo>
                  <a:cubicBezTo>
                    <a:pt x="269978" y="264161"/>
                    <a:pt x="283694" y="254001"/>
                    <a:pt x="297791" y="243155"/>
                  </a:cubicBezTo>
                  <a:cubicBezTo>
                    <a:pt x="311888" y="232309"/>
                    <a:pt x="324994" y="220930"/>
                    <a:pt x="337110" y="209017"/>
                  </a:cubicBezTo>
                  <a:cubicBezTo>
                    <a:pt x="347194" y="199416"/>
                    <a:pt x="357354" y="189053"/>
                    <a:pt x="367590" y="177928"/>
                  </a:cubicBezTo>
                  <a:cubicBezTo>
                    <a:pt x="377826" y="166803"/>
                    <a:pt x="386157" y="154001"/>
                    <a:pt x="392583" y="139523"/>
                  </a:cubicBezTo>
                  <a:lnTo>
                    <a:pt x="391974" y="138304"/>
                  </a:lnTo>
                  <a:cubicBezTo>
                    <a:pt x="392063" y="134646"/>
                    <a:pt x="393409" y="129160"/>
                    <a:pt x="396012" y="121845"/>
                  </a:cubicBezTo>
                  <a:cubicBezTo>
                    <a:pt x="398616" y="114529"/>
                    <a:pt x="400114" y="107214"/>
                    <a:pt x="400508" y="99899"/>
                  </a:cubicBezTo>
                  <a:cubicBezTo>
                    <a:pt x="400597" y="94057"/>
                    <a:pt x="400419" y="88215"/>
                    <a:pt x="399975" y="82373"/>
                  </a:cubicBezTo>
                  <a:cubicBezTo>
                    <a:pt x="399530" y="76531"/>
                    <a:pt x="398286" y="70994"/>
                    <a:pt x="396241" y="65761"/>
                  </a:cubicBezTo>
                  <a:cubicBezTo>
                    <a:pt x="391030" y="51970"/>
                    <a:pt x="383300" y="41893"/>
                    <a:pt x="373052" y="35530"/>
                  </a:cubicBezTo>
                  <a:cubicBezTo>
                    <a:pt x="362804" y="29167"/>
                    <a:pt x="352044" y="25140"/>
                    <a:pt x="340774" y="23451"/>
                  </a:cubicBezTo>
                  <a:cubicBezTo>
                    <a:pt x="329504" y="21761"/>
                    <a:pt x="319731" y="21031"/>
                    <a:pt x="311454" y="21261"/>
                  </a:cubicBezTo>
                  <a:close/>
                  <a:moveTo>
                    <a:pt x="291366" y="1"/>
                  </a:moveTo>
                  <a:cubicBezTo>
                    <a:pt x="338261" y="-66"/>
                    <a:pt x="372954" y="7974"/>
                    <a:pt x="395444" y="24121"/>
                  </a:cubicBezTo>
                  <a:cubicBezTo>
                    <a:pt x="417933" y="40268"/>
                    <a:pt x="430368" y="64924"/>
                    <a:pt x="432747" y="98088"/>
                  </a:cubicBezTo>
                  <a:cubicBezTo>
                    <a:pt x="433673" y="98786"/>
                    <a:pt x="434408" y="100895"/>
                    <a:pt x="434952" y="104414"/>
                  </a:cubicBezTo>
                  <a:cubicBezTo>
                    <a:pt x="435497" y="107933"/>
                    <a:pt x="435776" y="110499"/>
                    <a:pt x="435789" y="112112"/>
                  </a:cubicBezTo>
                  <a:cubicBezTo>
                    <a:pt x="434864" y="114144"/>
                    <a:pt x="434129" y="115872"/>
                    <a:pt x="433584" y="117295"/>
                  </a:cubicBezTo>
                  <a:cubicBezTo>
                    <a:pt x="433039" y="118717"/>
                    <a:pt x="432760" y="120445"/>
                    <a:pt x="432747" y="122477"/>
                  </a:cubicBezTo>
                  <a:lnTo>
                    <a:pt x="432747" y="124307"/>
                  </a:lnTo>
                  <a:cubicBezTo>
                    <a:pt x="432760" y="124624"/>
                    <a:pt x="432887" y="124904"/>
                    <a:pt x="433128" y="125145"/>
                  </a:cubicBezTo>
                  <a:cubicBezTo>
                    <a:pt x="433368" y="125386"/>
                    <a:pt x="433647" y="125513"/>
                    <a:pt x="433964" y="125526"/>
                  </a:cubicBezTo>
                  <a:cubicBezTo>
                    <a:pt x="434471" y="125526"/>
                    <a:pt x="434674" y="124916"/>
                    <a:pt x="434572" y="123697"/>
                  </a:cubicBezTo>
                  <a:cubicBezTo>
                    <a:pt x="435079" y="124307"/>
                    <a:pt x="435282" y="124916"/>
                    <a:pt x="435181" y="125526"/>
                  </a:cubicBezTo>
                  <a:cubicBezTo>
                    <a:pt x="435282" y="127965"/>
                    <a:pt x="434471" y="129185"/>
                    <a:pt x="432747" y="129185"/>
                  </a:cubicBezTo>
                  <a:cubicBezTo>
                    <a:pt x="431620" y="134240"/>
                    <a:pt x="430530" y="138915"/>
                    <a:pt x="429478" y="143209"/>
                  </a:cubicBezTo>
                  <a:cubicBezTo>
                    <a:pt x="428426" y="147502"/>
                    <a:pt x="426880" y="152177"/>
                    <a:pt x="424840" y="157233"/>
                  </a:cubicBezTo>
                  <a:cubicBezTo>
                    <a:pt x="421405" y="161196"/>
                    <a:pt x="418237" y="165616"/>
                    <a:pt x="415335" y="170494"/>
                  </a:cubicBezTo>
                  <a:cubicBezTo>
                    <a:pt x="412433" y="175372"/>
                    <a:pt x="410329" y="180708"/>
                    <a:pt x="409024" y="186500"/>
                  </a:cubicBezTo>
                  <a:lnTo>
                    <a:pt x="378556" y="222475"/>
                  </a:lnTo>
                  <a:cubicBezTo>
                    <a:pt x="377768" y="222437"/>
                    <a:pt x="377362" y="222208"/>
                    <a:pt x="377336" y="221789"/>
                  </a:cubicBezTo>
                  <a:cubicBezTo>
                    <a:pt x="377311" y="221370"/>
                    <a:pt x="376905" y="220988"/>
                    <a:pt x="376117" y="220646"/>
                  </a:cubicBezTo>
                  <a:cubicBezTo>
                    <a:pt x="374949" y="222222"/>
                    <a:pt x="373017" y="224557"/>
                    <a:pt x="370318" y="227651"/>
                  </a:cubicBezTo>
                  <a:cubicBezTo>
                    <a:pt x="367620" y="230746"/>
                    <a:pt x="365674" y="232459"/>
                    <a:pt x="364481" y="232792"/>
                  </a:cubicBezTo>
                  <a:lnTo>
                    <a:pt x="363262" y="232182"/>
                  </a:lnTo>
                  <a:cubicBezTo>
                    <a:pt x="359097" y="236018"/>
                    <a:pt x="354779" y="239624"/>
                    <a:pt x="350310" y="243003"/>
                  </a:cubicBezTo>
                  <a:cubicBezTo>
                    <a:pt x="345840" y="246381"/>
                    <a:pt x="342437" y="250292"/>
                    <a:pt x="340101" y="254737"/>
                  </a:cubicBezTo>
                  <a:lnTo>
                    <a:pt x="339491" y="254128"/>
                  </a:lnTo>
                  <a:cubicBezTo>
                    <a:pt x="338539" y="254242"/>
                    <a:pt x="337396" y="254928"/>
                    <a:pt x="336063" y="256185"/>
                  </a:cubicBezTo>
                  <a:cubicBezTo>
                    <a:pt x="334729" y="257443"/>
                    <a:pt x="333434" y="258586"/>
                    <a:pt x="332177" y="259614"/>
                  </a:cubicBezTo>
                  <a:lnTo>
                    <a:pt x="332787" y="260224"/>
                  </a:lnTo>
                  <a:cubicBezTo>
                    <a:pt x="333663" y="260096"/>
                    <a:pt x="334500" y="259590"/>
                    <a:pt x="335298" y="258707"/>
                  </a:cubicBezTo>
                  <a:cubicBezTo>
                    <a:pt x="336096" y="257823"/>
                    <a:pt x="337081" y="257331"/>
                    <a:pt x="338253" y="257230"/>
                  </a:cubicBezTo>
                  <a:cubicBezTo>
                    <a:pt x="319431" y="274264"/>
                    <a:pt x="299162" y="290041"/>
                    <a:pt x="277445" y="304561"/>
                  </a:cubicBezTo>
                  <a:cubicBezTo>
                    <a:pt x="255728" y="319080"/>
                    <a:pt x="233935" y="332571"/>
                    <a:pt x="212066" y="345032"/>
                  </a:cubicBezTo>
                  <a:lnTo>
                    <a:pt x="212066" y="343813"/>
                  </a:lnTo>
                  <a:cubicBezTo>
                    <a:pt x="209538" y="345147"/>
                    <a:pt x="205449" y="346900"/>
                    <a:pt x="199797" y="349072"/>
                  </a:cubicBezTo>
                  <a:cubicBezTo>
                    <a:pt x="194146" y="351244"/>
                    <a:pt x="189294" y="353149"/>
                    <a:pt x="185243" y="354786"/>
                  </a:cubicBezTo>
                  <a:lnTo>
                    <a:pt x="181586" y="356611"/>
                  </a:lnTo>
                  <a:lnTo>
                    <a:pt x="182195" y="356611"/>
                  </a:lnTo>
                  <a:cubicBezTo>
                    <a:pt x="173026" y="362767"/>
                    <a:pt x="163628" y="367479"/>
                    <a:pt x="154001" y="370748"/>
                  </a:cubicBezTo>
                  <a:cubicBezTo>
                    <a:pt x="144375" y="374016"/>
                    <a:pt x="132843" y="377208"/>
                    <a:pt x="119406" y="380324"/>
                  </a:cubicBezTo>
                  <a:cubicBezTo>
                    <a:pt x="115165" y="388880"/>
                    <a:pt x="111913" y="397208"/>
                    <a:pt x="109653" y="405310"/>
                  </a:cubicBezTo>
                  <a:cubicBezTo>
                    <a:pt x="107392" y="413411"/>
                    <a:pt x="104141" y="421133"/>
                    <a:pt x="99899" y="428473"/>
                  </a:cubicBezTo>
                  <a:cubicBezTo>
                    <a:pt x="96521" y="434239"/>
                    <a:pt x="93676" y="439472"/>
                    <a:pt x="91365" y="444171"/>
                  </a:cubicBezTo>
                  <a:cubicBezTo>
                    <a:pt x="89053" y="448870"/>
                    <a:pt x="87428" y="453188"/>
                    <a:pt x="86488" y="457125"/>
                  </a:cubicBezTo>
                  <a:lnTo>
                    <a:pt x="85878" y="456515"/>
                  </a:lnTo>
                  <a:lnTo>
                    <a:pt x="85878" y="455905"/>
                  </a:lnTo>
                  <a:lnTo>
                    <a:pt x="85269" y="456515"/>
                  </a:lnTo>
                  <a:cubicBezTo>
                    <a:pt x="83885" y="458649"/>
                    <a:pt x="82995" y="461087"/>
                    <a:pt x="82602" y="463830"/>
                  </a:cubicBezTo>
                  <a:cubicBezTo>
                    <a:pt x="82208" y="466573"/>
                    <a:pt x="81471" y="469621"/>
                    <a:pt x="80392" y="472974"/>
                  </a:cubicBezTo>
                  <a:lnTo>
                    <a:pt x="82221" y="472974"/>
                  </a:lnTo>
                  <a:cubicBezTo>
                    <a:pt x="80875" y="478346"/>
                    <a:pt x="79452" y="483909"/>
                    <a:pt x="77954" y="489662"/>
                  </a:cubicBezTo>
                  <a:cubicBezTo>
                    <a:pt x="76455" y="495415"/>
                    <a:pt x="73813" y="500216"/>
                    <a:pt x="70029" y="504064"/>
                  </a:cubicBezTo>
                  <a:cubicBezTo>
                    <a:pt x="70029" y="504572"/>
                    <a:pt x="70638" y="504775"/>
                    <a:pt x="71858" y="504673"/>
                  </a:cubicBezTo>
                  <a:cubicBezTo>
                    <a:pt x="71629" y="508344"/>
                    <a:pt x="70105" y="513957"/>
                    <a:pt x="67286" y="521514"/>
                  </a:cubicBezTo>
                  <a:cubicBezTo>
                    <a:pt x="64466" y="529070"/>
                    <a:pt x="61722" y="534836"/>
                    <a:pt x="59056" y="538811"/>
                  </a:cubicBezTo>
                  <a:cubicBezTo>
                    <a:pt x="57913" y="537973"/>
                    <a:pt x="56236" y="537363"/>
                    <a:pt x="54026" y="536982"/>
                  </a:cubicBezTo>
                  <a:cubicBezTo>
                    <a:pt x="51816" y="536601"/>
                    <a:pt x="50445" y="535992"/>
                    <a:pt x="49911" y="535153"/>
                  </a:cubicBezTo>
                  <a:cubicBezTo>
                    <a:pt x="50013" y="535661"/>
                    <a:pt x="49200" y="535865"/>
                    <a:pt x="47473" y="535763"/>
                  </a:cubicBezTo>
                  <a:lnTo>
                    <a:pt x="36500" y="535763"/>
                  </a:lnTo>
                  <a:cubicBezTo>
                    <a:pt x="34671" y="535661"/>
                    <a:pt x="33452" y="535255"/>
                    <a:pt x="32843" y="534544"/>
                  </a:cubicBezTo>
                  <a:lnTo>
                    <a:pt x="32233" y="533325"/>
                  </a:lnTo>
                  <a:cubicBezTo>
                    <a:pt x="32144" y="531166"/>
                    <a:pt x="31712" y="529083"/>
                    <a:pt x="30938" y="527076"/>
                  </a:cubicBezTo>
                  <a:cubicBezTo>
                    <a:pt x="30163" y="525070"/>
                    <a:pt x="29579" y="523292"/>
                    <a:pt x="29185" y="521742"/>
                  </a:cubicBezTo>
                  <a:cubicBezTo>
                    <a:pt x="30684" y="508064"/>
                    <a:pt x="35154" y="490919"/>
                    <a:pt x="42596" y="470307"/>
                  </a:cubicBezTo>
                  <a:cubicBezTo>
                    <a:pt x="50038" y="449695"/>
                    <a:pt x="56947" y="430874"/>
                    <a:pt x="63323" y="413843"/>
                  </a:cubicBezTo>
                  <a:cubicBezTo>
                    <a:pt x="65622" y="409589"/>
                    <a:pt x="67882" y="404839"/>
                    <a:pt x="70105" y="399594"/>
                  </a:cubicBezTo>
                  <a:cubicBezTo>
                    <a:pt x="72328" y="394349"/>
                    <a:pt x="73521" y="390361"/>
                    <a:pt x="73686" y="387630"/>
                  </a:cubicBezTo>
                  <a:cubicBezTo>
                    <a:pt x="73559" y="386690"/>
                    <a:pt x="73051" y="385827"/>
                    <a:pt x="72162" y="385040"/>
                  </a:cubicBezTo>
                  <a:cubicBezTo>
                    <a:pt x="71273" y="384252"/>
                    <a:pt x="70765" y="383694"/>
                    <a:pt x="70638" y="383365"/>
                  </a:cubicBezTo>
                  <a:lnTo>
                    <a:pt x="71248" y="381540"/>
                  </a:lnTo>
                  <a:cubicBezTo>
                    <a:pt x="71261" y="381262"/>
                    <a:pt x="71235" y="381059"/>
                    <a:pt x="71172" y="380932"/>
                  </a:cubicBezTo>
                  <a:cubicBezTo>
                    <a:pt x="71108" y="380806"/>
                    <a:pt x="70930" y="380603"/>
                    <a:pt x="70638" y="380324"/>
                  </a:cubicBezTo>
                  <a:cubicBezTo>
                    <a:pt x="69318" y="381616"/>
                    <a:pt x="67692" y="382224"/>
                    <a:pt x="65762" y="382148"/>
                  </a:cubicBezTo>
                  <a:cubicBezTo>
                    <a:pt x="63831" y="382073"/>
                    <a:pt x="62205" y="382681"/>
                    <a:pt x="60884" y="383973"/>
                  </a:cubicBezTo>
                  <a:cubicBezTo>
                    <a:pt x="57239" y="383694"/>
                    <a:pt x="53404" y="382579"/>
                    <a:pt x="49378" y="380628"/>
                  </a:cubicBezTo>
                  <a:cubicBezTo>
                    <a:pt x="45352" y="378678"/>
                    <a:pt x="41060" y="377563"/>
                    <a:pt x="36500" y="377284"/>
                  </a:cubicBezTo>
                  <a:lnTo>
                    <a:pt x="36500" y="374852"/>
                  </a:lnTo>
                  <a:cubicBezTo>
                    <a:pt x="33998" y="374763"/>
                    <a:pt x="31687" y="374029"/>
                    <a:pt x="29566" y="372648"/>
                  </a:cubicBezTo>
                  <a:cubicBezTo>
                    <a:pt x="27445" y="371267"/>
                    <a:pt x="25896" y="369772"/>
                    <a:pt x="24918" y="368163"/>
                  </a:cubicBezTo>
                  <a:cubicBezTo>
                    <a:pt x="24312" y="368670"/>
                    <a:pt x="23706" y="368873"/>
                    <a:pt x="23100" y="368771"/>
                  </a:cubicBezTo>
                  <a:cubicBezTo>
                    <a:pt x="20073" y="368873"/>
                    <a:pt x="17643" y="366846"/>
                    <a:pt x="15810" y="362691"/>
                  </a:cubicBezTo>
                  <a:lnTo>
                    <a:pt x="13987" y="356611"/>
                  </a:lnTo>
                  <a:cubicBezTo>
                    <a:pt x="13227" y="356737"/>
                    <a:pt x="12923" y="357244"/>
                    <a:pt x="13075" y="358131"/>
                  </a:cubicBezTo>
                  <a:cubicBezTo>
                    <a:pt x="13227" y="359017"/>
                    <a:pt x="12923" y="359524"/>
                    <a:pt x="12163" y="359651"/>
                  </a:cubicBezTo>
                  <a:cubicBezTo>
                    <a:pt x="12151" y="358764"/>
                    <a:pt x="12176" y="358105"/>
                    <a:pt x="12239" y="357675"/>
                  </a:cubicBezTo>
                  <a:cubicBezTo>
                    <a:pt x="12303" y="357244"/>
                    <a:pt x="12480" y="356889"/>
                    <a:pt x="12771" y="356611"/>
                  </a:cubicBezTo>
                  <a:cubicBezTo>
                    <a:pt x="10416" y="356319"/>
                    <a:pt x="7832" y="354770"/>
                    <a:pt x="5019" y="351965"/>
                  </a:cubicBezTo>
                  <a:cubicBezTo>
                    <a:pt x="2206" y="349159"/>
                    <a:pt x="533" y="346849"/>
                    <a:pt x="0" y="345032"/>
                  </a:cubicBezTo>
                  <a:cubicBezTo>
                    <a:pt x="788" y="345058"/>
                    <a:pt x="1194" y="345159"/>
                    <a:pt x="1220" y="345337"/>
                  </a:cubicBezTo>
                  <a:cubicBezTo>
                    <a:pt x="1245" y="345515"/>
                    <a:pt x="1652" y="345617"/>
                    <a:pt x="2439" y="345642"/>
                  </a:cubicBezTo>
                  <a:cubicBezTo>
                    <a:pt x="2983" y="339113"/>
                    <a:pt x="6453" y="333269"/>
                    <a:pt x="12848" y="328112"/>
                  </a:cubicBezTo>
                  <a:cubicBezTo>
                    <a:pt x="19244" y="322955"/>
                    <a:pt x="25299" y="319245"/>
                    <a:pt x="31015" y="316984"/>
                  </a:cubicBezTo>
                  <a:cubicBezTo>
                    <a:pt x="31332" y="317289"/>
                    <a:pt x="31611" y="317594"/>
                    <a:pt x="31853" y="317899"/>
                  </a:cubicBezTo>
                  <a:cubicBezTo>
                    <a:pt x="32094" y="318204"/>
                    <a:pt x="32221" y="318509"/>
                    <a:pt x="32234" y="318814"/>
                  </a:cubicBezTo>
                  <a:cubicBezTo>
                    <a:pt x="32158" y="319766"/>
                    <a:pt x="31853" y="320910"/>
                    <a:pt x="31319" y="322243"/>
                  </a:cubicBezTo>
                  <a:cubicBezTo>
                    <a:pt x="30786" y="323577"/>
                    <a:pt x="30481" y="324873"/>
                    <a:pt x="30405" y="326130"/>
                  </a:cubicBezTo>
                  <a:cubicBezTo>
                    <a:pt x="30392" y="326727"/>
                    <a:pt x="30417" y="327210"/>
                    <a:pt x="30481" y="327579"/>
                  </a:cubicBezTo>
                  <a:cubicBezTo>
                    <a:pt x="30545" y="327947"/>
                    <a:pt x="30722" y="328277"/>
                    <a:pt x="31015" y="328569"/>
                  </a:cubicBezTo>
                  <a:cubicBezTo>
                    <a:pt x="30087" y="329166"/>
                    <a:pt x="29350" y="330106"/>
                    <a:pt x="28804" y="331389"/>
                  </a:cubicBezTo>
                  <a:cubicBezTo>
                    <a:pt x="28258" y="332672"/>
                    <a:pt x="27979" y="334375"/>
                    <a:pt x="27966" y="336496"/>
                  </a:cubicBezTo>
                  <a:cubicBezTo>
                    <a:pt x="27966" y="338617"/>
                    <a:pt x="28271" y="340167"/>
                    <a:pt x="28880" y="341145"/>
                  </a:cubicBezTo>
                  <a:cubicBezTo>
                    <a:pt x="29490" y="342123"/>
                    <a:pt x="30405" y="342606"/>
                    <a:pt x="31624" y="342593"/>
                  </a:cubicBezTo>
                  <a:lnTo>
                    <a:pt x="32844" y="341984"/>
                  </a:lnTo>
                  <a:cubicBezTo>
                    <a:pt x="33136" y="342289"/>
                    <a:pt x="33314" y="342593"/>
                    <a:pt x="33377" y="342898"/>
                  </a:cubicBezTo>
                  <a:cubicBezTo>
                    <a:pt x="33441" y="343203"/>
                    <a:pt x="33466" y="343508"/>
                    <a:pt x="33453" y="343813"/>
                  </a:cubicBezTo>
                  <a:cubicBezTo>
                    <a:pt x="33428" y="344143"/>
                    <a:pt x="33326" y="344550"/>
                    <a:pt x="33149" y="345032"/>
                  </a:cubicBezTo>
                  <a:cubicBezTo>
                    <a:pt x="32971" y="345515"/>
                    <a:pt x="32869" y="345922"/>
                    <a:pt x="32844" y="346252"/>
                  </a:cubicBezTo>
                  <a:cubicBezTo>
                    <a:pt x="37810" y="349516"/>
                    <a:pt x="43272" y="351676"/>
                    <a:pt x="49230" y="352730"/>
                  </a:cubicBezTo>
                  <a:cubicBezTo>
                    <a:pt x="55187" y="353785"/>
                    <a:pt x="61107" y="354267"/>
                    <a:pt x="66989" y="354178"/>
                  </a:cubicBezTo>
                  <a:cubicBezTo>
                    <a:pt x="69072" y="354153"/>
                    <a:pt x="70850" y="354051"/>
                    <a:pt x="72324" y="353874"/>
                  </a:cubicBezTo>
                  <a:cubicBezTo>
                    <a:pt x="73797" y="353696"/>
                    <a:pt x="75271" y="353594"/>
                    <a:pt x="76744" y="353569"/>
                  </a:cubicBezTo>
                  <a:cubicBezTo>
                    <a:pt x="76757" y="353848"/>
                    <a:pt x="76731" y="354051"/>
                    <a:pt x="76668" y="354178"/>
                  </a:cubicBezTo>
                  <a:cubicBezTo>
                    <a:pt x="76604" y="354305"/>
                    <a:pt x="76426" y="354508"/>
                    <a:pt x="76134" y="354786"/>
                  </a:cubicBezTo>
                  <a:lnTo>
                    <a:pt x="76744" y="355394"/>
                  </a:lnTo>
                  <a:cubicBezTo>
                    <a:pt x="84620" y="354975"/>
                    <a:pt x="89447" y="351394"/>
                    <a:pt x="91225" y="344650"/>
                  </a:cubicBezTo>
                  <a:cubicBezTo>
                    <a:pt x="93003" y="337905"/>
                    <a:pt x="95696" y="330513"/>
                    <a:pt x="99304" y="322472"/>
                  </a:cubicBezTo>
                  <a:cubicBezTo>
                    <a:pt x="107675" y="299340"/>
                    <a:pt x="115626" y="278380"/>
                    <a:pt x="123159" y="259593"/>
                  </a:cubicBezTo>
                  <a:cubicBezTo>
                    <a:pt x="130692" y="240805"/>
                    <a:pt x="136967" y="225790"/>
                    <a:pt x="141984" y="214548"/>
                  </a:cubicBezTo>
                  <a:cubicBezTo>
                    <a:pt x="151943" y="190730"/>
                    <a:pt x="162511" y="163520"/>
                    <a:pt x="173690" y="132919"/>
                  </a:cubicBezTo>
                  <a:cubicBezTo>
                    <a:pt x="184868" y="102318"/>
                    <a:pt x="195436" y="74041"/>
                    <a:pt x="205395" y="48089"/>
                  </a:cubicBezTo>
                  <a:cubicBezTo>
                    <a:pt x="203216" y="49418"/>
                    <a:pt x="199242" y="51367"/>
                    <a:pt x="193472" y="53938"/>
                  </a:cubicBezTo>
                  <a:cubicBezTo>
                    <a:pt x="187702" y="56509"/>
                    <a:pt x="182237" y="59046"/>
                    <a:pt x="177077" y="61549"/>
                  </a:cubicBezTo>
                  <a:cubicBezTo>
                    <a:pt x="171917" y="64052"/>
                    <a:pt x="169162" y="65866"/>
                    <a:pt x="168812" y="66991"/>
                  </a:cubicBezTo>
                  <a:lnTo>
                    <a:pt x="168812" y="68211"/>
                  </a:lnTo>
                  <a:cubicBezTo>
                    <a:pt x="169104" y="68223"/>
                    <a:pt x="169282" y="68350"/>
                    <a:pt x="169345" y="68592"/>
                  </a:cubicBezTo>
                  <a:cubicBezTo>
                    <a:pt x="169409" y="68833"/>
                    <a:pt x="169434" y="69113"/>
                    <a:pt x="169422" y="69430"/>
                  </a:cubicBezTo>
                  <a:cubicBezTo>
                    <a:pt x="169790" y="70294"/>
                    <a:pt x="168291" y="71767"/>
                    <a:pt x="164925" y="73851"/>
                  </a:cubicBezTo>
                  <a:cubicBezTo>
                    <a:pt x="161559" y="75934"/>
                    <a:pt x="154115" y="78932"/>
                    <a:pt x="142594" y="82844"/>
                  </a:cubicBezTo>
                  <a:cubicBezTo>
                    <a:pt x="139393" y="84318"/>
                    <a:pt x="137259" y="86249"/>
                    <a:pt x="136192" y="88637"/>
                  </a:cubicBezTo>
                  <a:cubicBezTo>
                    <a:pt x="135125" y="91025"/>
                    <a:pt x="134210" y="92346"/>
                    <a:pt x="133448" y="92600"/>
                  </a:cubicBezTo>
                  <a:cubicBezTo>
                    <a:pt x="133524" y="92435"/>
                    <a:pt x="132610" y="91546"/>
                    <a:pt x="130704" y="89933"/>
                  </a:cubicBezTo>
                  <a:cubicBezTo>
                    <a:pt x="128799" y="88319"/>
                    <a:pt x="127275" y="86973"/>
                    <a:pt x="126131" y="85893"/>
                  </a:cubicBezTo>
                  <a:lnTo>
                    <a:pt x="126131" y="83454"/>
                  </a:lnTo>
                  <a:cubicBezTo>
                    <a:pt x="125217" y="81625"/>
                    <a:pt x="124302" y="80863"/>
                    <a:pt x="123388" y="81168"/>
                  </a:cubicBezTo>
                  <a:cubicBezTo>
                    <a:pt x="122473" y="81472"/>
                    <a:pt x="121559" y="81015"/>
                    <a:pt x="120644" y="79796"/>
                  </a:cubicBezTo>
                  <a:cubicBezTo>
                    <a:pt x="121457" y="76205"/>
                    <a:pt x="124370" y="71124"/>
                    <a:pt x="129383" y="64552"/>
                  </a:cubicBezTo>
                  <a:cubicBezTo>
                    <a:pt x="134397" y="57981"/>
                    <a:pt x="140291" y="51951"/>
                    <a:pt x="147065" y="46463"/>
                  </a:cubicBezTo>
                  <a:cubicBezTo>
                    <a:pt x="153840" y="40976"/>
                    <a:pt x="160276" y="38062"/>
                    <a:pt x="166373" y="37724"/>
                  </a:cubicBezTo>
                  <a:cubicBezTo>
                    <a:pt x="179025" y="29747"/>
                    <a:pt x="192591" y="23452"/>
                    <a:pt x="207072" y="18839"/>
                  </a:cubicBezTo>
                  <a:cubicBezTo>
                    <a:pt x="221553" y="14226"/>
                    <a:pt x="236034" y="9769"/>
                    <a:pt x="250514" y="5468"/>
                  </a:cubicBezTo>
                  <a:cubicBezTo>
                    <a:pt x="255418" y="5240"/>
                    <a:pt x="261769" y="4329"/>
                    <a:pt x="269568" y="2734"/>
                  </a:cubicBezTo>
                  <a:cubicBezTo>
                    <a:pt x="277368" y="1140"/>
                    <a:pt x="284633" y="229"/>
                    <a:pt x="291366" y="1"/>
                  </a:cubicBezTo>
                  <a:close/>
                </a:path>
              </a:pathLst>
            </a:cu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smtClean="0">
                <a:ln>
                  <a:noFill/>
                </a:ln>
                <a:solidFill>
                  <a:srgbClr val="E30613"/>
                </a:solidFill>
                <a:effectLst/>
                <a:uLnTx/>
                <a:uFillTx/>
                <a:latin typeface="JLL Hand" panose="02000000000000000000" pitchFamily="50" charset="0"/>
                <a:ea typeface="+mn-ea"/>
                <a:cs typeface="+mn-cs"/>
              </a:endParaRPr>
            </a:p>
          </p:txBody>
        </p:sp>
      </p:grpSp>
    </p:spTree>
    <p:extLst>
      <p:ext uri="{BB962C8B-B14F-4D97-AF65-F5344CB8AC3E}">
        <p14:creationId xmlns:p14="http://schemas.microsoft.com/office/powerpoint/2010/main" val="6171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25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74"/>
                                        </p:tgtEl>
                                        <p:attrNameLst>
                                          <p:attrName>style.visibility</p:attrName>
                                        </p:attrNameLst>
                                      </p:cBhvr>
                                      <p:to>
                                        <p:strVal val="visible"/>
                                      </p:to>
                                    </p:set>
                                    <p:animEffect transition="in" filter="wipe(up)">
                                      <p:cBhvr>
                                        <p:cTn id="20" dur="250"/>
                                        <p:tgtEl>
                                          <p:spTgt spid="1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75"/>
                                        </p:tgtEl>
                                        <p:attrNameLst>
                                          <p:attrName>style.visibility</p:attrName>
                                        </p:attrNameLst>
                                      </p:cBhvr>
                                      <p:to>
                                        <p:strVal val="visible"/>
                                      </p:to>
                                    </p:set>
                                    <p:animEffect transition="in" filter="wipe(up)">
                                      <p:cBhvr>
                                        <p:cTn id="29" dur="250"/>
                                        <p:tgtEl>
                                          <p:spTgt spid="17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77"/>
                                        </p:tgtEl>
                                        <p:attrNameLst>
                                          <p:attrName>style.visibility</p:attrName>
                                        </p:attrNameLst>
                                      </p:cBhvr>
                                      <p:to>
                                        <p:strVal val="visible"/>
                                      </p:to>
                                    </p:set>
                                    <p:animEffect transition="in" filter="wipe(up)">
                                      <p:cBhvr>
                                        <p:cTn id="38" dur="250"/>
                                        <p:tgtEl>
                                          <p:spTgt spid="17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8" grpId="0"/>
      <p:bldP spid="52" grpId="0" animBg="1"/>
      <p:bldP spid="174" grpId="0" animBg="1"/>
      <p:bldP spid="175" grpId="0" animBg="1"/>
      <p:bldP spid="1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9" y="-10383"/>
            <a:ext cx="12186584" cy="6858000"/>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New realities impacting workplace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
        <p:nvSpPr>
          <p:cNvPr id="78" name="Freeform 73"/>
          <p:cNvSpPr>
            <a:spLocks/>
          </p:cNvSpPr>
          <p:nvPr/>
        </p:nvSpPr>
        <p:spPr bwMode="auto">
          <a:xfrm>
            <a:off x="6056647" y="3384444"/>
            <a:ext cx="804390" cy="211613"/>
          </a:xfrm>
          <a:custGeom>
            <a:avLst/>
            <a:gdLst>
              <a:gd name="T0" fmla="*/ 259 w 259"/>
              <a:gd name="T1" fmla="*/ 68 h 68"/>
              <a:gd name="T2" fmla="*/ 259 w 259"/>
              <a:gd name="T3" fmla="*/ 51 h 68"/>
              <a:gd name="T4" fmla="*/ 246 w 259"/>
              <a:gd name="T5" fmla="*/ 9 h 68"/>
              <a:gd name="T6" fmla="*/ 234 w 259"/>
              <a:gd name="T7" fmla="*/ 0 h 68"/>
              <a:gd name="T8" fmla="*/ 220 w 259"/>
              <a:gd name="T9" fmla="*/ 0 h 68"/>
              <a:gd name="T10" fmla="*/ 220 w 259"/>
              <a:gd name="T11" fmla="*/ 48 h 68"/>
              <a:gd name="T12" fmla="*/ 38 w 259"/>
              <a:gd name="T13" fmla="*/ 48 h 68"/>
              <a:gd name="T14" fmla="*/ 38 w 259"/>
              <a:gd name="T15" fmla="*/ 0 h 68"/>
              <a:gd name="T16" fmla="*/ 24 w 259"/>
              <a:gd name="T17" fmla="*/ 0 h 68"/>
              <a:gd name="T18" fmla="*/ 12 w 259"/>
              <a:gd name="T19" fmla="*/ 9 h 68"/>
              <a:gd name="T20" fmla="*/ 0 w 259"/>
              <a:gd name="T21" fmla="*/ 51 h 68"/>
              <a:gd name="T22" fmla="*/ 0 w 259"/>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68">
                <a:moveTo>
                  <a:pt x="259" y="68"/>
                </a:moveTo>
                <a:cubicBezTo>
                  <a:pt x="259" y="51"/>
                  <a:pt x="259" y="51"/>
                  <a:pt x="259" y="51"/>
                </a:cubicBezTo>
                <a:cubicBezTo>
                  <a:pt x="246" y="9"/>
                  <a:pt x="246" y="9"/>
                  <a:pt x="246" y="9"/>
                </a:cubicBezTo>
                <a:cubicBezTo>
                  <a:pt x="245" y="4"/>
                  <a:pt x="240" y="0"/>
                  <a:pt x="234" y="0"/>
                </a:cubicBezTo>
                <a:cubicBezTo>
                  <a:pt x="220" y="0"/>
                  <a:pt x="220" y="0"/>
                  <a:pt x="220" y="0"/>
                </a:cubicBezTo>
                <a:cubicBezTo>
                  <a:pt x="220" y="48"/>
                  <a:pt x="220" y="48"/>
                  <a:pt x="220" y="48"/>
                </a:cubicBezTo>
                <a:cubicBezTo>
                  <a:pt x="38" y="48"/>
                  <a:pt x="38" y="48"/>
                  <a:pt x="38" y="48"/>
                </a:cubicBezTo>
                <a:cubicBezTo>
                  <a:pt x="38" y="0"/>
                  <a:pt x="38" y="0"/>
                  <a:pt x="38" y="0"/>
                </a:cubicBezTo>
                <a:cubicBezTo>
                  <a:pt x="24" y="0"/>
                  <a:pt x="24" y="0"/>
                  <a:pt x="24" y="0"/>
                </a:cubicBezTo>
                <a:cubicBezTo>
                  <a:pt x="19" y="0"/>
                  <a:pt x="14" y="4"/>
                  <a:pt x="12" y="9"/>
                </a:cubicBezTo>
                <a:cubicBezTo>
                  <a:pt x="0" y="51"/>
                  <a:pt x="0" y="51"/>
                  <a:pt x="0" y="51"/>
                </a:cubicBezTo>
                <a:cubicBezTo>
                  <a:pt x="0" y="68"/>
                  <a:pt x="0" y="68"/>
                  <a:pt x="0" y="68"/>
                </a:cubicBezTo>
              </a:path>
            </a:pathLst>
          </a:custGeom>
          <a:noFill/>
          <a:ln w="44450" cap="sq">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Freeform 74"/>
          <p:cNvSpPr>
            <a:spLocks/>
          </p:cNvSpPr>
          <p:nvPr/>
        </p:nvSpPr>
        <p:spPr bwMode="auto">
          <a:xfrm>
            <a:off x="6174939" y="2908644"/>
            <a:ext cx="565176" cy="509973"/>
          </a:xfrm>
          <a:custGeom>
            <a:avLst/>
            <a:gdLst>
              <a:gd name="T0" fmla="*/ 0 w 182"/>
              <a:gd name="T1" fmla="*/ 164 h 164"/>
              <a:gd name="T2" fmla="*/ 0 w 182"/>
              <a:gd name="T3" fmla="*/ 45 h 164"/>
              <a:gd name="T4" fmla="*/ 45 w 182"/>
              <a:gd name="T5" fmla="*/ 0 h 164"/>
              <a:gd name="T6" fmla="*/ 138 w 182"/>
              <a:gd name="T7" fmla="*/ 0 h 164"/>
              <a:gd name="T8" fmla="*/ 182 w 182"/>
              <a:gd name="T9" fmla="*/ 45 h 164"/>
              <a:gd name="T10" fmla="*/ 182 w 182"/>
              <a:gd name="T11" fmla="*/ 45 h 164"/>
              <a:gd name="T12" fmla="*/ 182 w 182"/>
              <a:gd name="T13" fmla="*/ 164 h 164"/>
            </a:gdLst>
            <a:ahLst/>
            <a:cxnLst>
              <a:cxn ang="0">
                <a:pos x="T0" y="T1"/>
              </a:cxn>
              <a:cxn ang="0">
                <a:pos x="T2" y="T3"/>
              </a:cxn>
              <a:cxn ang="0">
                <a:pos x="T4" y="T5"/>
              </a:cxn>
              <a:cxn ang="0">
                <a:pos x="T6" y="T7"/>
              </a:cxn>
              <a:cxn ang="0">
                <a:pos x="T8" y="T9"/>
              </a:cxn>
              <a:cxn ang="0">
                <a:pos x="T10" y="T11"/>
              </a:cxn>
              <a:cxn ang="0">
                <a:pos x="T12" y="T13"/>
              </a:cxn>
            </a:cxnLst>
            <a:rect l="0" t="0" r="r" b="b"/>
            <a:pathLst>
              <a:path w="182" h="164">
                <a:moveTo>
                  <a:pt x="0" y="164"/>
                </a:moveTo>
                <a:cubicBezTo>
                  <a:pt x="0" y="45"/>
                  <a:pt x="0" y="45"/>
                  <a:pt x="0" y="45"/>
                </a:cubicBezTo>
                <a:cubicBezTo>
                  <a:pt x="0" y="20"/>
                  <a:pt x="20" y="0"/>
                  <a:pt x="45" y="0"/>
                </a:cubicBezTo>
                <a:cubicBezTo>
                  <a:pt x="138" y="0"/>
                  <a:pt x="138" y="0"/>
                  <a:pt x="138" y="0"/>
                </a:cubicBezTo>
                <a:cubicBezTo>
                  <a:pt x="162" y="0"/>
                  <a:pt x="182" y="20"/>
                  <a:pt x="182" y="45"/>
                </a:cubicBezTo>
                <a:cubicBezTo>
                  <a:pt x="182" y="45"/>
                  <a:pt x="182" y="45"/>
                  <a:pt x="182" y="45"/>
                </a:cubicBezTo>
                <a:cubicBezTo>
                  <a:pt x="182" y="164"/>
                  <a:pt x="182" y="164"/>
                  <a:pt x="182" y="164"/>
                </a:cubicBezTo>
              </a:path>
            </a:pathLst>
          </a:custGeom>
          <a:noFill/>
          <a:ln w="44450" cap="rnd">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Line 75"/>
          <p:cNvSpPr>
            <a:spLocks noChangeShapeType="1"/>
          </p:cNvSpPr>
          <p:nvPr/>
        </p:nvSpPr>
        <p:spPr bwMode="auto">
          <a:xfrm>
            <a:off x="5804289" y="3698576"/>
            <a:ext cx="1309105" cy="0"/>
          </a:xfrm>
          <a:prstGeom prst="line">
            <a:avLst/>
          </a:prstGeom>
          <a:noFill/>
          <a:ln w="4445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Line 76"/>
          <p:cNvSpPr>
            <a:spLocks noChangeShapeType="1"/>
          </p:cNvSpPr>
          <p:nvPr/>
        </p:nvSpPr>
        <p:spPr bwMode="auto">
          <a:xfrm flipV="1">
            <a:off x="5981728" y="3723549"/>
            <a:ext cx="0" cy="537575"/>
          </a:xfrm>
          <a:prstGeom prst="line">
            <a:avLst/>
          </a:prstGeom>
          <a:noFill/>
          <a:ln w="44450" cap="flat">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Line 77"/>
          <p:cNvSpPr>
            <a:spLocks noChangeShapeType="1"/>
          </p:cNvSpPr>
          <p:nvPr/>
        </p:nvSpPr>
        <p:spPr bwMode="auto">
          <a:xfrm flipV="1">
            <a:off x="6935956" y="3723549"/>
            <a:ext cx="0" cy="537575"/>
          </a:xfrm>
          <a:prstGeom prst="line">
            <a:avLst/>
          </a:prstGeom>
          <a:noFill/>
          <a:ln w="44450" cap="flat">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Line 78"/>
          <p:cNvSpPr>
            <a:spLocks noChangeShapeType="1"/>
          </p:cNvSpPr>
          <p:nvPr/>
        </p:nvSpPr>
        <p:spPr bwMode="auto">
          <a:xfrm>
            <a:off x="6122365" y="3906245"/>
            <a:ext cx="674269" cy="0"/>
          </a:xfrm>
          <a:prstGeom prst="line">
            <a:avLst/>
          </a:prstGeom>
          <a:noFill/>
          <a:ln w="44450" cap="flat">
            <a:solidFill>
              <a:srgbClr val="E3061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Line 79"/>
          <p:cNvSpPr>
            <a:spLocks noChangeShapeType="1"/>
          </p:cNvSpPr>
          <p:nvPr/>
        </p:nvSpPr>
        <p:spPr bwMode="auto">
          <a:xfrm>
            <a:off x="6236715" y="4224321"/>
            <a:ext cx="441626" cy="0"/>
          </a:xfrm>
          <a:prstGeom prst="line">
            <a:avLst/>
          </a:prstGeom>
          <a:noFill/>
          <a:ln w="44450" cap="flat">
            <a:solidFill>
              <a:srgbClr val="E3061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Line 80"/>
          <p:cNvSpPr>
            <a:spLocks noChangeShapeType="1"/>
          </p:cNvSpPr>
          <p:nvPr/>
        </p:nvSpPr>
        <p:spPr bwMode="auto">
          <a:xfrm>
            <a:off x="6457528" y="3906245"/>
            <a:ext cx="0" cy="318076"/>
          </a:xfrm>
          <a:prstGeom prst="line">
            <a:avLst/>
          </a:prstGeom>
          <a:noFill/>
          <a:ln w="44450" cap="flat">
            <a:solidFill>
              <a:srgbClr val="E3061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Rectangle 81"/>
          <p:cNvSpPr>
            <a:spLocks noChangeArrowheads="1"/>
          </p:cNvSpPr>
          <p:nvPr/>
        </p:nvSpPr>
        <p:spPr bwMode="auto">
          <a:xfrm>
            <a:off x="7660169" y="3589484"/>
            <a:ext cx="1134295" cy="6572"/>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Rectangle 82"/>
          <p:cNvSpPr>
            <a:spLocks noChangeArrowheads="1"/>
          </p:cNvSpPr>
          <p:nvPr/>
        </p:nvSpPr>
        <p:spPr bwMode="auto">
          <a:xfrm>
            <a:off x="4068016" y="3589484"/>
            <a:ext cx="1134295" cy="6572"/>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8" name="Freeform 83"/>
          <p:cNvSpPr>
            <a:spLocks/>
          </p:cNvSpPr>
          <p:nvPr/>
        </p:nvSpPr>
        <p:spPr bwMode="auto">
          <a:xfrm>
            <a:off x="7300034" y="2351355"/>
            <a:ext cx="1084350" cy="373279"/>
          </a:xfrm>
          <a:custGeom>
            <a:avLst/>
            <a:gdLst>
              <a:gd name="T0" fmla="*/ 4 w 825"/>
              <a:gd name="T1" fmla="*/ 284 h 284"/>
              <a:gd name="T2" fmla="*/ 0 w 825"/>
              <a:gd name="T3" fmla="*/ 282 h 284"/>
              <a:gd name="T4" fmla="*/ 281 w 825"/>
              <a:gd name="T5" fmla="*/ 0 h 284"/>
              <a:gd name="T6" fmla="*/ 825 w 825"/>
              <a:gd name="T7" fmla="*/ 0 h 284"/>
              <a:gd name="T8" fmla="*/ 825 w 825"/>
              <a:gd name="T9" fmla="*/ 5 h 284"/>
              <a:gd name="T10" fmla="*/ 283 w 825"/>
              <a:gd name="T11" fmla="*/ 5 h 284"/>
              <a:gd name="T12" fmla="*/ 4 w 825"/>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825" h="284">
                <a:moveTo>
                  <a:pt x="4" y="284"/>
                </a:moveTo>
                <a:lnTo>
                  <a:pt x="0" y="282"/>
                </a:lnTo>
                <a:lnTo>
                  <a:pt x="281" y="0"/>
                </a:lnTo>
                <a:lnTo>
                  <a:pt x="825" y="0"/>
                </a:lnTo>
                <a:lnTo>
                  <a:pt x="825" y="5"/>
                </a:lnTo>
                <a:lnTo>
                  <a:pt x="283" y="5"/>
                </a:lnTo>
                <a:lnTo>
                  <a:pt x="4" y="28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Freeform 84"/>
          <p:cNvSpPr>
            <a:spLocks/>
          </p:cNvSpPr>
          <p:nvPr/>
        </p:nvSpPr>
        <p:spPr bwMode="auto">
          <a:xfrm>
            <a:off x="4496499" y="4460907"/>
            <a:ext cx="1081721" cy="373279"/>
          </a:xfrm>
          <a:custGeom>
            <a:avLst/>
            <a:gdLst>
              <a:gd name="T0" fmla="*/ 544 w 823"/>
              <a:gd name="T1" fmla="*/ 284 h 284"/>
              <a:gd name="T2" fmla="*/ 0 w 823"/>
              <a:gd name="T3" fmla="*/ 284 h 284"/>
              <a:gd name="T4" fmla="*/ 0 w 823"/>
              <a:gd name="T5" fmla="*/ 279 h 284"/>
              <a:gd name="T6" fmla="*/ 541 w 823"/>
              <a:gd name="T7" fmla="*/ 279 h 284"/>
              <a:gd name="T8" fmla="*/ 820 w 823"/>
              <a:gd name="T9" fmla="*/ 0 h 284"/>
              <a:gd name="T10" fmla="*/ 823 w 823"/>
              <a:gd name="T11" fmla="*/ 5 h 284"/>
              <a:gd name="T12" fmla="*/ 544 w 823"/>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823" h="284">
                <a:moveTo>
                  <a:pt x="544" y="284"/>
                </a:moveTo>
                <a:lnTo>
                  <a:pt x="0" y="284"/>
                </a:lnTo>
                <a:lnTo>
                  <a:pt x="0" y="279"/>
                </a:lnTo>
                <a:lnTo>
                  <a:pt x="541" y="279"/>
                </a:lnTo>
                <a:lnTo>
                  <a:pt x="820" y="0"/>
                </a:lnTo>
                <a:lnTo>
                  <a:pt x="823" y="5"/>
                </a:lnTo>
                <a:lnTo>
                  <a:pt x="544" y="28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0" name="Freeform 85"/>
          <p:cNvSpPr>
            <a:spLocks/>
          </p:cNvSpPr>
          <p:nvPr/>
        </p:nvSpPr>
        <p:spPr bwMode="auto">
          <a:xfrm>
            <a:off x="7290834" y="4454335"/>
            <a:ext cx="1080406" cy="373279"/>
          </a:xfrm>
          <a:custGeom>
            <a:avLst/>
            <a:gdLst>
              <a:gd name="T0" fmla="*/ 822 w 822"/>
              <a:gd name="T1" fmla="*/ 284 h 284"/>
              <a:gd name="T2" fmla="*/ 279 w 822"/>
              <a:gd name="T3" fmla="*/ 284 h 284"/>
              <a:gd name="T4" fmla="*/ 0 w 822"/>
              <a:gd name="T5" fmla="*/ 5 h 284"/>
              <a:gd name="T6" fmla="*/ 2 w 822"/>
              <a:gd name="T7" fmla="*/ 0 h 284"/>
              <a:gd name="T8" fmla="*/ 281 w 822"/>
              <a:gd name="T9" fmla="*/ 279 h 284"/>
              <a:gd name="T10" fmla="*/ 822 w 822"/>
              <a:gd name="T11" fmla="*/ 279 h 284"/>
              <a:gd name="T12" fmla="*/ 822 w 82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822" h="284">
                <a:moveTo>
                  <a:pt x="822" y="284"/>
                </a:moveTo>
                <a:lnTo>
                  <a:pt x="279" y="284"/>
                </a:lnTo>
                <a:lnTo>
                  <a:pt x="0" y="5"/>
                </a:lnTo>
                <a:lnTo>
                  <a:pt x="2" y="0"/>
                </a:lnTo>
                <a:lnTo>
                  <a:pt x="281" y="279"/>
                </a:lnTo>
                <a:lnTo>
                  <a:pt x="822" y="279"/>
                </a:lnTo>
                <a:lnTo>
                  <a:pt x="822" y="28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Freeform 86"/>
          <p:cNvSpPr>
            <a:spLocks/>
          </p:cNvSpPr>
          <p:nvPr/>
        </p:nvSpPr>
        <p:spPr bwMode="auto">
          <a:xfrm>
            <a:off x="4471525" y="2351355"/>
            <a:ext cx="1081721" cy="373279"/>
          </a:xfrm>
          <a:custGeom>
            <a:avLst/>
            <a:gdLst>
              <a:gd name="T0" fmla="*/ 820 w 823"/>
              <a:gd name="T1" fmla="*/ 284 h 284"/>
              <a:gd name="T2" fmla="*/ 541 w 823"/>
              <a:gd name="T3" fmla="*/ 5 h 284"/>
              <a:gd name="T4" fmla="*/ 0 w 823"/>
              <a:gd name="T5" fmla="*/ 5 h 284"/>
              <a:gd name="T6" fmla="*/ 0 w 823"/>
              <a:gd name="T7" fmla="*/ 0 h 284"/>
              <a:gd name="T8" fmla="*/ 544 w 823"/>
              <a:gd name="T9" fmla="*/ 0 h 284"/>
              <a:gd name="T10" fmla="*/ 823 w 823"/>
              <a:gd name="T11" fmla="*/ 279 h 284"/>
              <a:gd name="T12" fmla="*/ 820 w 823"/>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823" h="284">
                <a:moveTo>
                  <a:pt x="820" y="284"/>
                </a:moveTo>
                <a:lnTo>
                  <a:pt x="541" y="5"/>
                </a:lnTo>
                <a:lnTo>
                  <a:pt x="0" y="5"/>
                </a:lnTo>
                <a:lnTo>
                  <a:pt x="0" y="0"/>
                </a:lnTo>
                <a:lnTo>
                  <a:pt x="544" y="0"/>
                </a:lnTo>
                <a:lnTo>
                  <a:pt x="823" y="279"/>
                </a:lnTo>
                <a:lnTo>
                  <a:pt x="820" y="28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Oval 87"/>
          <p:cNvSpPr>
            <a:spLocks noChangeArrowheads="1"/>
          </p:cNvSpPr>
          <p:nvPr/>
        </p:nvSpPr>
        <p:spPr bwMode="auto">
          <a:xfrm>
            <a:off x="5214141" y="2338211"/>
            <a:ext cx="2489403" cy="2492032"/>
          </a:xfrm>
          <a:prstGeom prst="ellipse">
            <a:avLst/>
          </a:prstGeom>
          <a:noFill/>
          <a:ln w="44450" cap="flat">
            <a:solidFill>
              <a:srgbClr val="6264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Oval 88"/>
          <p:cNvSpPr>
            <a:spLocks noChangeArrowheads="1"/>
          </p:cNvSpPr>
          <p:nvPr/>
        </p:nvSpPr>
        <p:spPr bwMode="auto">
          <a:xfrm>
            <a:off x="5475698" y="2640514"/>
            <a:ext cx="161667" cy="1642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Oval 89"/>
          <p:cNvSpPr>
            <a:spLocks noChangeArrowheads="1"/>
          </p:cNvSpPr>
          <p:nvPr/>
        </p:nvSpPr>
        <p:spPr bwMode="auto">
          <a:xfrm>
            <a:off x="7250088" y="2633942"/>
            <a:ext cx="161667" cy="16561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Oval 90"/>
          <p:cNvSpPr>
            <a:spLocks noChangeArrowheads="1"/>
          </p:cNvSpPr>
          <p:nvPr/>
        </p:nvSpPr>
        <p:spPr bwMode="auto">
          <a:xfrm>
            <a:off x="7603652" y="3514565"/>
            <a:ext cx="165610" cy="16561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Oval 91"/>
          <p:cNvSpPr>
            <a:spLocks noChangeArrowheads="1"/>
          </p:cNvSpPr>
          <p:nvPr/>
        </p:nvSpPr>
        <p:spPr bwMode="auto">
          <a:xfrm>
            <a:off x="7250088" y="4410961"/>
            <a:ext cx="161667" cy="1642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Oval 92"/>
          <p:cNvSpPr>
            <a:spLocks noChangeArrowheads="1"/>
          </p:cNvSpPr>
          <p:nvPr/>
        </p:nvSpPr>
        <p:spPr bwMode="auto">
          <a:xfrm>
            <a:off x="5133964" y="3511937"/>
            <a:ext cx="161667" cy="1642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 name="Oval 93"/>
          <p:cNvSpPr>
            <a:spLocks noChangeArrowheads="1"/>
          </p:cNvSpPr>
          <p:nvPr/>
        </p:nvSpPr>
        <p:spPr bwMode="auto">
          <a:xfrm>
            <a:off x="5484899" y="4379416"/>
            <a:ext cx="164296" cy="16561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Rectangle 99"/>
          <p:cNvSpPr/>
          <p:nvPr/>
        </p:nvSpPr>
        <p:spPr>
          <a:xfrm>
            <a:off x="8508235" y="1918836"/>
            <a:ext cx="3031237" cy="1338828"/>
          </a:xfrm>
          <a:prstGeom prst="rect">
            <a:avLst/>
          </a:prstGeom>
        </p:spPr>
        <p:txBody>
          <a:bodyPr wrap="square" t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76%</a:t>
            </a:r>
            <a:r>
              <a:rPr kumimoji="0" lang="en-US" sz="2400" b="0" i="0" u="none" strike="noStrike" kern="1200" cap="none" spc="0" normalizeH="0" baseline="0" noProof="0" dirty="0">
                <a:ln>
                  <a:noFill/>
                </a:ln>
                <a:solidFill>
                  <a:srgbClr val="626468"/>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of corporate real estate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executives face high expectations around the improvement of workplace productivity</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JLL</a:t>
            </a:r>
          </a:p>
        </p:txBody>
      </p:sp>
      <p:sp>
        <p:nvSpPr>
          <p:cNvPr id="101" name="Rectangle 100"/>
          <p:cNvSpPr/>
          <p:nvPr/>
        </p:nvSpPr>
        <p:spPr>
          <a:xfrm>
            <a:off x="8902616" y="3428082"/>
            <a:ext cx="2662614" cy="1123384"/>
          </a:xfrm>
          <a:prstGeom prst="rect">
            <a:avLst/>
          </a:prstGeom>
        </p:spPr>
        <p:txBody>
          <a:bodyPr wrap="square" t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The average knowledge worker is at their desk only </a:t>
            </a: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40%</a:t>
            </a:r>
            <a:r>
              <a:rPr kumimoji="0" lang="en-US" sz="2400" b="1" i="0" u="none" strike="noStrike" kern="1200" cap="none" spc="0" normalizeH="0" baseline="0" noProof="0" dirty="0">
                <a:ln>
                  <a:noFill/>
                </a:ln>
                <a:solidFill>
                  <a:srgbClr val="626468"/>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of the time.</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Gartner Group</a:t>
            </a:r>
          </a:p>
        </p:txBody>
      </p:sp>
      <p:sp>
        <p:nvSpPr>
          <p:cNvPr id="102" name="Rectangle 101"/>
          <p:cNvSpPr/>
          <p:nvPr/>
        </p:nvSpPr>
        <p:spPr>
          <a:xfrm>
            <a:off x="8531028" y="4682673"/>
            <a:ext cx="2583440" cy="1338828"/>
          </a:xfrm>
          <a:prstGeom prst="rect">
            <a:avLst/>
          </a:prstGeom>
        </p:spPr>
        <p:txBody>
          <a:bodyPr wrap="square" t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Individual work has decreased from approximately 40% of all work accomplished in 2000, to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20%</a:t>
            </a:r>
            <a:r>
              <a:rPr kumimoji="0" lang="en-US" sz="1200" b="0" i="0" u="none" strike="noStrike" kern="1200" cap="none" spc="0" normalizeH="0" baseline="0" noProof="0" dirty="0">
                <a:ln>
                  <a:noFill/>
                </a:ln>
                <a:solidFill>
                  <a:srgbClr val="E30613"/>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today.</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Intuit</a:t>
            </a:r>
          </a:p>
        </p:txBody>
      </p:sp>
      <p:sp>
        <p:nvSpPr>
          <p:cNvPr id="103" name="Rectangle 102"/>
          <p:cNvSpPr/>
          <p:nvPr/>
        </p:nvSpPr>
        <p:spPr>
          <a:xfrm>
            <a:off x="1455712" y="1808832"/>
            <a:ext cx="2921454" cy="1554272"/>
          </a:xfrm>
          <a:prstGeom prst="rect">
            <a:avLst/>
          </a:prstGeom>
        </p:spPr>
        <p:txBody>
          <a:bodyPr wrap="square" t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85% </a:t>
            </a:r>
            <a:r>
              <a:rPr kumimoji="0" lang="en-US" sz="1400" b="0" i="0" u="none" strike="noStrike" kern="1200" cap="none" spc="0" normalizeH="0" baseline="0" noProof="0" dirty="0">
                <a:ln>
                  <a:noFill/>
                </a:ln>
                <a:solidFill>
                  <a:srgbClr val="000000"/>
                </a:solidFill>
                <a:effectLst/>
                <a:uLnTx/>
                <a:uFillTx/>
                <a:latin typeface="Arial"/>
                <a:ea typeface="+mn-ea"/>
                <a:cs typeface="+mn-cs"/>
              </a:rPr>
              <a:t>of Fortune’s </a:t>
            </a:r>
            <a:r>
              <a:rPr kumimoji="0" lang="en-US" sz="1400" b="1" i="0" u="none" strike="noStrike" kern="1200" cap="none" spc="0" normalizeH="0" baseline="0" noProof="0" dirty="0">
                <a:ln>
                  <a:noFill/>
                </a:ln>
                <a:solidFill>
                  <a:srgbClr val="000000"/>
                </a:solidFill>
                <a:effectLst/>
                <a:uLnTx/>
                <a:uFillTx/>
                <a:latin typeface="Arial"/>
                <a:ea typeface="+mn-ea"/>
                <a:cs typeface="+mn-cs"/>
              </a:rPr>
              <a:t>Best Companies to Work For </a:t>
            </a:r>
            <a:r>
              <a:rPr kumimoji="0" lang="en-US" sz="1400" b="0" i="0" u="none" strike="noStrike" kern="1200" cap="none" spc="0" normalizeH="0" baseline="0" noProof="0" dirty="0">
                <a:ln>
                  <a:noFill/>
                </a:ln>
                <a:solidFill>
                  <a:srgbClr val="000000"/>
                </a:solidFill>
                <a:effectLst/>
                <a:uLnTx/>
                <a:uFillTx/>
                <a:latin typeface="Arial"/>
                <a:ea typeface="+mn-ea"/>
                <a:cs typeface="+mn-cs"/>
              </a:rPr>
              <a:t>allow employees to telecommute or work from home at least 20% of the time.</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Fortune Magazine</a:t>
            </a:r>
          </a:p>
        </p:txBody>
      </p:sp>
      <p:sp>
        <p:nvSpPr>
          <p:cNvPr id="104" name="Rectangle 103"/>
          <p:cNvSpPr/>
          <p:nvPr/>
        </p:nvSpPr>
        <p:spPr>
          <a:xfrm>
            <a:off x="1455712" y="3286413"/>
            <a:ext cx="2562498" cy="1338828"/>
          </a:xfrm>
          <a:prstGeom prst="rect">
            <a:avLst/>
          </a:prstGeom>
        </p:spPr>
        <p:txBody>
          <a:bodyPr wrap="square" t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a:t>
            </a:r>
            <a:r>
              <a:rPr kumimoji="0" lang="en-US" sz="1400" b="0" i="0" u="none" strike="noStrike" kern="1200" cap="none" spc="0" normalizeH="0" baseline="0" noProof="0" dirty="0">
                <a:ln>
                  <a:noFill/>
                </a:ln>
                <a:solidFill>
                  <a:srgbClr val="626468"/>
                </a:solidFill>
                <a:effectLst/>
                <a:uLnTx/>
                <a:uFillTx/>
                <a:latin typeface="Arial"/>
                <a:ea typeface="+mn-ea"/>
                <a:cs typeface="+mn-cs"/>
              </a:rPr>
              <a:t> </a:t>
            </a: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2015</a:t>
            </a:r>
            <a:r>
              <a:rPr kumimoji="0" lang="en-US" sz="1200" b="0" i="0" u="none" strike="noStrike" kern="1200" cap="none" spc="0" normalizeH="0" baseline="0" noProof="0" dirty="0">
                <a:ln>
                  <a:noFill/>
                </a:ln>
                <a:solidFill>
                  <a:srgbClr val="626468"/>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Millennials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(born 1980 - 1997) became the largest generation in the workforce.</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U.S. Census</a:t>
            </a:r>
          </a:p>
        </p:txBody>
      </p:sp>
      <p:sp>
        <p:nvSpPr>
          <p:cNvPr id="105" name="Rectangle 104"/>
          <p:cNvSpPr/>
          <p:nvPr/>
        </p:nvSpPr>
        <p:spPr>
          <a:xfrm>
            <a:off x="1550071" y="4625241"/>
            <a:ext cx="2921454" cy="1338828"/>
          </a:xfrm>
          <a:prstGeom prst="rect">
            <a:avLst/>
          </a:prstGeom>
        </p:spPr>
        <p:txBody>
          <a:bodyPr wrap="square" t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By</a:t>
            </a:r>
            <a:r>
              <a:rPr kumimoji="0" lang="en-US" sz="1400" b="0" i="0" u="none" strike="noStrike" kern="1200" cap="none" spc="0" normalizeH="0" baseline="0" noProof="0" dirty="0">
                <a:ln>
                  <a:noFill/>
                </a:ln>
                <a:solidFill>
                  <a:srgbClr val="626468"/>
                </a:solidFill>
                <a:effectLst/>
                <a:uLnTx/>
                <a:uFillTx/>
                <a:latin typeface="Arial"/>
                <a:ea typeface="+mn-ea"/>
                <a:cs typeface="+mn-cs"/>
              </a:rPr>
              <a:t> </a:t>
            </a: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2020</a:t>
            </a:r>
            <a:r>
              <a:rPr kumimoji="0" lang="en-US" sz="1200" b="0" i="0" u="none" strike="noStrike" kern="1200" cap="none" spc="0" normalizeH="0" baseline="0" noProof="0" dirty="0">
                <a:ln>
                  <a:noFill/>
                </a:ln>
                <a:solidFill>
                  <a:srgbClr val="626468"/>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65 million Americans will be temps, freelancers, and independent contractors (40% of the workforce)</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Forbes</a:t>
            </a:r>
          </a:p>
        </p:txBody>
      </p:sp>
    </p:spTree>
    <p:extLst>
      <p:ext uri="{BB962C8B-B14F-4D97-AF65-F5344CB8AC3E}">
        <p14:creationId xmlns:p14="http://schemas.microsoft.com/office/powerpoint/2010/main" val="3464210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Workplace productivity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
        <p:nvSpPr>
          <p:cNvPr id="7" name="Rectangle 6"/>
          <p:cNvSpPr/>
          <p:nvPr/>
        </p:nvSpPr>
        <p:spPr>
          <a:xfrm>
            <a:off x="377825" y="2372357"/>
            <a:ext cx="3421443" cy="2983894"/>
          </a:xfrm>
          <a:prstGeom prst="rect">
            <a:avLst/>
          </a:prstGeom>
        </p:spPr>
        <p:txBody>
          <a:bodyPr wrap="square" lIns="0" rIns="0">
            <a:spAutoFit/>
          </a:bodyPr>
          <a:lstStyle/>
          <a:p>
            <a:pPr marL="0" marR="0" lvl="0" indent="0" algn="l" defTabSz="914400" rtl="0" eaLnBrk="1" fontAlgn="auto" latinLnBrk="0" hangingPunct="1">
              <a:lnSpc>
                <a:spcPct val="95000"/>
              </a:lnSpc>
              <a:spcBef>
                <a:spcPts val="0"/>
              </a:spcBef>
              <a:spcAft>
                <a:spcPts val="1200"/>
              </a:spcAft>
              <a:buClrTx/>
              <a:buSzTx/>
              <a:buFontTx/>
              <a:buNone/>
              <a:tabLst/>
              <a:defRPr/>
            </a:pPr>
            <a:r>
              <a:rPr kumimoji="0" lang="en-GB" sz="28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76% </a:t>
            </a:r>
            <a:r>
              <a:rPr kumimoji="0" lang="en-GB" sz="1800" b="0" i="0" u="none" strike="noStrike" kern="1200" cap="none" spc="0" normalizeH="0" baseline="0" noProof="0" dirty="0">
                <a:ln>
                  <a:noFill/>
                </a:ln>
                <a:solidFill>
                  <a:srgbClr val="000000"/>
                </a:solidFill>
                <a:effectLst/>
                <a:uLnTx/>
                <a:uFillTx/>
                <a:latin typeface="Arial"/>
                <a:ea typeface="+mn-ea"/>
                <a:cs typeface="+mn-cs"/>
              </a:rPr>
              <a:t>of corporate real estate executives say they are expected</a:t>
            </a:r>
            <a:r>
              <a:rPr kumimoji="0" lang="en-GB" sz="1100" b="0" i="0" u="none" strike="noStrike" kern="1200" cap="none" spc="0" normalizeH="0" baseline="0" noProof="0" dirty="0">
                <a:ln>
                  <a:noFill/>
                </a:ln>
                <a:solidFill>
                  <a:srgbClr val="BC141A"/>
                </a:solidFill>
                <a:effectLst/>
                <a:uLnTx/>
                <a:uFillTx/>
                <a:latin typeface="Arial"/>
                <a:ea typeface="+mn-ea"/>
                <a:cs typeface="+mn-cs"/>
              </a:rPr>
              <a:t> </a:t>
            </a:r>
            <a:r>
              <a:rPr kumimoji="0" lang="en-GB" sz="1800" b="0" i="0" u="none" strike="noStrike" kern="1200" cap="none" spc="0" normalizeH="0" baseline="0" noProof="0" dirty="0">
                <a:ln>
                  <a:noFill/>
                </a:ln>
                <a:solidFill>
                  <a:srgbClr val="000000"/>
                </a:solidFill>
                <a:effectLst/>
                <a:uLnTx/>
                <a:uFillTx/>
                <a:latin typeface="Arial"/>
                <a:ea typeface="+mn-ea"/>
                <a:cs typeface="+mn-cs"/>
              </a:rPr>
              <a:t>to deliver improved workplace productivity</a:t>
            </a:r>
          </a:p>
          <a:p>
            <a:pPr marL="0" marR="0" lvl="0" indent="0" algn="l" defTabSz="914400" rtl="0" eaLnBrk="1" fontAlgn="auto" latinLnBrk="0" hangingPunct="1">
              <a:lnSpc>
                <a:spcPct val="95000"/>
              </a:lnSpc>
              <a:spcBef>
                <a:spcPts val="0"/>
              </a:spcBef>
              <a:spcAft>
                <a:spcPts val="600"/>
              </a:spcAft>
              <a:buClrTx/>
              <a:buSzTx/>
              <a:buFontTx/>
              <a:buNone/>
              <a:tabLst/>
              <a:defRPr/>
            </a:pPr>
            <a:r>
              <a:rPr kumimoji="0" lang="en-GB" sz="28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64% </a:t>
            </a:r>
            <a:r>
              <a:rPr kumimoji="0" lang="en-GB" sz="1800" b="0" i="0" u="none" strike="noStrike" kern="1200" cap="none" spc="0" normalizeH="0" baseline="0" noProof="0" dirty="0">
                <a:ln>
                  <a:noFill/>
                </a:ln>
                <a:solidFill>
                  <a:srgbClr val="000000"/>
                </a:solidFill>
                <a:effectLst/>
                <a:uLnTx/>
                <a:uFillTx/>
                <a:latin typeface="Arial"/>
                <a:ea typeface="+mn-ea"/>
                <a:cs typeface="+mn-cs"/>
              </a:rPr>
              <a:t>of respondents say that workplace environments </a:t>
            </a:r>
            <a:br>
              <a:rPr kumimoji="0" lang="en-GB" sz="1800" b="0" i="0" u="none" strike="noStrike" kern="1200" cap="none" spc="0" normalizeH="0" baseline="0" noProof="0" dirty="0">
                <a:ln>
                  <a:noFill/>
                </a:ln>
                <a:solidFill>
                  <a:srgbClr val="000000"/>
                </a:solidFill>
                <a:effectLst/>
                <a:uLnTx/>
                <a:uFillTx/>
                <a:latin typeface="Arial"/>
                <a:ea typeface="+mn-ea"/>
                <a:cs typeface="+mn-cs"/>
              </a:rPr>
            </a:br>
            <a:r>
              <a:rPr kumimoji="0" lang="en-GB" sz="1800" b="0" i="0" u="none" strike="noStrike" kern="1200" cap="none" spc="0" normalizeH="0" baseline="0" noProof="0" dirty="0">
                <a:ln>
                  <a:noFill/>
                </a:ln>
                <a:solidFill>
                  <a:srgbClr val="000000"/>
                </a:solidFill>
                <a:effectLst/>
                <a:uLnTx/>
                <a:uFillTx/>
                <a:latin typeface="Arial"/>
                <a:ea typeface="+mn-ea"/>
                <a:cs typeface="+mn-cs"/>
              </a:rPr>
              <a:t>clearly influence the ethical environment</a:t>
            </a:r>
          </a:p>
          <a:p>
            <a:pPr marL="0" marR="0" lvl="0" indent="0" algn="l" defTabSz="914400" rtl="0" eaLnBrk="1" fontAlgn="auto" latinLnBrk="0" hangingPunct="1">
              <a:lnSpc>
                <a:spcPct val="95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p:cNvSpPr txBox="1"/>
          <p:nvPr/>
        </p:nvSpPr>
        <p:spPr>
          <a:xfrm>
            <a:off x="377826" y="6198139"/>
            <a:ext cx="11434762" cy="1281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Sources: JLL, Global Corporate Real Estate Trends, 2015; and Joint study by JLL and Ethisphere on the “Influence of Workplace Design and Practices on the Ethical Environment”, 2011 </a:t>
            </a:r>
          </a:p>
        </p:txBody>
      </p:sp>
      <p:pic>
        <p:nvPicPr>
          <p:cNvPr id="13" name="Picture 12"/>
          <p:cNvPicPr>
            <a:picLocks noChangeAspect="1"/>
          </p:cNvPicPr>
          <p:nvPr/>
        </p:nvPicPr>
        <p:blipFill>
          <a:blip r:embed="rId5" cstate="print"/>
          <a:stretch>
            <a:fillRect/>
          </a:stretch>
        </p:blipFill>
        <p:spPr>
          <a:xfrm>
            <a:off x="5649806" y="2338104"/>
            <a:ext cx="6162782" cy="3404036"/>
          </a:xfrm>
          <a:prstGeom prst="rect">
            <a:avLst/>
          </a:prstGeom>
        </p:spPr>
      </p:pic>
      <p:sp>
        <p:nvSpPr>
          <p:cNvPr id="41" name="Rectangle 110"/>
          <p:cNvSpPr>
            <a:spLocks noChangeArrowheads="1"/>
          </p:cNvSpPr>
          <p:nvPr/>
        </p:nvSpPr>
        <p:spPr bwMode="auto">
          <a:xfrm>
            <a:off x="5412075" y="1519645"/>
            <a:ext cx="1614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Cost / </a:t>
            </a:r>
            <a:r>
              <a:rPr kumimoji="0" lang="en-GB" alt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Space </a:t>
            </a: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Reduction</a:t>
            </a:r>
          </a:p>
        </p:txBody>
      </p:sp>
      <p:sp>
        <p:nvSpPr>
          <p:cNvPr id="42" name="Rectangle 111"/>
          <p:cNvSpPr>
            <a:spLocks noChangeArrowheads="1"/>
          </p:cNvSpPr>
          <p:nvPr/>
        </p:nvSpPr>
        <p:spPr bwMode="auto">
          <a:xfrm>
            <a:off x="7017643" y="1519645"/>
            <a:ext cx="1614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Workplace</a:t>
            </a:r>
            <a:b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Technology</a:t>
            </a:r>
          </a:p>
        </p:txBody>
      </p:sp>
      <p:sp>
        <p:nvSpPr>
          <p:cNvPr id="43" name="Rectangle 113"/>
          <p:cNvSpPr>
            <a:spLocks noChangeArrowheads="1"/>
          </p:cNvSpPr>
          <p:nvPr/>
        </p:nvSpPr>
        <p:spPr bwMode="auto">
          <a:xfrm>
            <a:off x="10228779" y="1519645"/>
            <a:ext cx="1614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Management</a:t>
            </a:r>
          </a:p>
        </p:txBody>
      </p:sp>
      <p:sp>
        <p:nvSpPr>
          <p:cNvPr id="44" name="Rectangle 112"/>
          <p:cNvSpPr>
            <a:spLocks noChangeArrowheads="1"/>
          </p:cNvSpPr>
          <p:nvPr/>
        </p:nvSpPr>
        <p:spPr bwMode="auto">
          <a:xfrm>
            <a:off x="8623211" y="1519645"/>
            <a:ext cx="1614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Workplace Experience</a:t>
            </a:r>
          </a:p>
        </p:txBody>
      </p:sp>
      <p:sp>
        <p:nvSpPr>
          <p:cNvPr id="45" name="Rectangle 110"/>
          <p:cNvSpPr>
            <a:spLocks noChangeArrowheads="1"/>
          </p:cNvSpPr>
          <p:nvPr/>
        </p:nvSpPr>
        <p:spPr bwMode="auto">
          <a:xfrm>
            <a:off x="6220109" y="5135899"/>
            <a:ext cx="806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88% </a:t>
            </a:r>
          </a:p>
        </p:txBody>
      </p:sp>
      <p:sp>
        <p:nvSpPr>
          <p:cNvPr id="46" name="Rectangle 110"/>
          <p:cNvSpPr>
            <a:spLocks noChangeArrowheads="1"/>
          </p:cNvSpPr>
          <p:nvPr/>
        </p:nvSpPr>
        <p:spPr bwMode="auto">
          <a:xfrm>
            <a:off x="7815887" y="5135899"/>
            <a:ext cx="806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82% </a:t>
            </a:r>
          </a:p>
        </p:txBody>
      </p:sp>
      <p:sp>
        <p:nvSpPr>
          <p:cNvPr id="47" name="Rectangle 110"/>
          <p:cNvSpPr>
            <a:spLocks noChangeArrowheads="1"/>
          </p:cNvSpPr>
          <p:nvPr/>
        </p:nvSpPr>
        <p:spPr bwMode="auto">
          <a:xfrm>
            <a:off x="9432644" y="5135899"/>
            <a:ext cx="806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76% </a:t>
            </a:r>
          </a:p>
        </p:txBody>
      </p:sp>
      <p:sp>
        <p:nvSpPr>
          <p:cNvPr id="48" name="Rectangle 110"/>
          <p:cNvSpPr>
            <a:spLocks noChangeArrowheads="1"/>
          </p:cNvSpPr>
          <p:nvPr/>
        </p:nvSpPr>
        <p:spPr bwMode="auto">
          <a:xfrm>
            <a:off x="11021487" y="5135899"/>
            <a:ext cx="806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75% </a:t>
            </a:r>
          </a:p>
        </p:txBody>
      </p:sp>
    </p:spTree>
    <p:extLst>
      <p:ext uri="{BB962C8B-B14F-4D97-AF65-F5344CB8AC3E}">
        <p14:creationId xmlns:p14="http://schemas.microsoft.com/office/powerpoint/2010/main" val="2130590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Office </a:t>
            </a:r>
            <a:r>
              <a:rPr lang="en-US" dirty="0" smtClean="0"/>
              <a:t>activities </a:t>
            </a:r>
            <a:r>
              <a:rPr lang="en-US" dirty="0"/>
              <a:t>are disconnected from </a:t>
            </a:r>
            <a:r>
              <a:rPr lang="en-US" dirty="0" smtClean="0"/>
              <a:t>value</a:t>
            </a:r>
          </a:p>
          <a:p>
            <a:r>
              <a:rPr lang="en-US" sz="2100" b="0" dirty="0">
                <a:solidFill>
                  <a:schemeClr val="accent3"/>
                </a:solidFill>
              </a:rPr>
              <a:t>Employees waste time on email, and neglect thinking and </a:t>
            </a:r>
            <a:r>
              <a:rPr lang="en-US" sz="2100" b="0" dirty="0" smtClean="0">
                <a:solidFill>
                  <a:schemeClr val="accent3"/>
                </a:solidFill>
              </a:rPr>
              <a:t>brainstorming</a:t>
            </a:r>
            <a:endParaRPr lang="en-US" sz="2100" b="0" dirty="0">
              <a:solidFill>
                <a:schemeClr val="accent3"/>
              </a:solidFill>
            </a:endParaRPr>
          </a:p>
        </p:txBody>
      </p:sp>
      <p:sp>
        <p:nvSpPr>
          <p:cNvPr id="5" name="TextBox 4"/>
          <p:cNvSpPr txBox="1"/>
          <p:nvPr/>
        </p:nvSpPr>
        <p:spPr>
          <a:xfrm>
            <a:off x="381000" y="6197600"/>
            <a:ext cx="250280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Source: JLL “Forget the Workplace for Now”</a:t>
            </a:r>
          </a:p>
        </p:txBody>
      </p:sp>
      <p:sp>
        <p:nvSpPr>
          <p:cNvPr id="48" name="Rectangle 47"/>
          <p:cNvSpPr/>
          <p:nvPr/>
        </p:nvSpPr>
        <p:spPr>
          <a:xfrm>
            <a:off x="377825" y="3411537"/>
            <a:ext cx="11434763" cy="2265363"/>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Missed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opportunities</a:t>
            </a:r>
          </a:p>
        </p:txBody>
      </p:sp>
      <p:sp>
        <p:nvSpPr>
          <p:cNvPr id="49" name="Rectangle 48"/>
          <p:cNvSpPr/>
          <p:nvPr/>
        </p:nvSpPr>
        <p:spPr>
          <a:xfrm>
            <a:off x="377825" y="1476499"/>
            <a:ext cx="11434763" cy="175870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Lost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due to abuse</a:t>
            </a:r>
          </a:p>
        </p:txBody>
      </p:sp>
      <p:graphicFrame>
        <p:nvGraphicFramePr>
          <p:cNvPr id="50" name="Chart 49"/>
          <p:cNvGraphicFramePr/>
          <p:nvPr>
            <p:extLst/>
          </p:nvPr>
        </p:nvGraphicFramePr>
        <p:xfrm>
          <a:off x="2273301" y="1584324"/>
          <a:ext cx="5257799" cy="43116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3" name="Chart 52"/>
          <p:cNvGraphicFramePr/>
          <p:nvPr>
            <p:extLst/>
          </p:nvPr>
        </p:nvGraphicFramePr>
        <p:xfrm>
          <a:off x="8175625" y="1584324"/>
          <a:ext cx="3632201" cy="4311651"/>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4660900" y="1584325"/>
            <a:ext cx="1730375"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Time Spent</a:t>
            </a:r>
          </a:p>
        </p:txBody>
      </p:sp>
      <p:sp>
        <p:nvSpPr>
          <p:cNvPr id="57" name="TextBox 56"/>
          <p:cNvSpPr txBox="1"/>
          <p:nvPr/>
        </p:nvSpPr>
        <p:spPr>
          <a:xfrm>
            <a:off x="8293100" y="1584325"/>
            <a:ext cx="1730375"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Value Created</a:t>
            </a:r>
          </a:p>
        </p:txBody>
      </p:sp>
    </p:spTree>
    <p:extLst>
      <p:ext uri="{BB962C8B-B14F-4D97-AF65-F5344CB8AC3E}">
        <p14:creationId xmlns:p14="http://schemas.microsoft.com/office/powerpoint/2010/main" val="991990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Workplaces can enhance employee </a:t>
            </a:r>
            <a:r>
              <a:rPr lang="en-US" dirty="0" smtClean="0"/>
              <a:t>experiences</a:t>
            </a:r>
          </a:p>
          <a:p>
            <a:r>
              <a:rPr lang="en-US" sz="2100" b="0" dirty="0">
                <a:solidFill>
                  <a:schemeClr val="accent3"/>
                </a:solidFill>
              </a:rPr>
              <a:t>Fostering a creative environment through creative spaces leads to </a:t>
            </a:r>
            <a:r>
              <a:rPr lang="en-US" sz="2100" b="0" dirty="0" smtClean="0">
                <a:solidFill>
                  <a:schemeClr val="accent3"/>
                </a:solidFill>
              </a:rPr>
              <a:t/>
            </a:r>
            <a:br>
              <a:rPr lang="en-US" sz="2100" b="0" dirty="0" smtClean="0">
                <a:solidFill>
                  <a:schemeClr val="accent3"/>
                </a:solidFill>
              </a:rPr>
            </a:br>
            <a:r>
              <a:rPr lang="en-US" sz="2100" b="0" dirty="0" smtClean="0">
                <a:solidFill>
                  <a:schemeClr val="accent3"/>
                </a:solidFill>
              </a:rPr>
              <a:t>improved productivity</a:t>
            </a:r>
            <a:endParaRPr lang="en-US" sz="2100" b="0" dirty="0">
              <a:solidFill>
                <a:schemeClr val="accent3"/>
              </a:solidFill>
            </a:endParaRPr>
          </a:p>
        </p:txBody>
      </p:sp>
      <p:sp>
        <p:nvSpPr>
          <p:cNvPr id="304" name="Rectangle 5"/>
          <p:cNvSpPr>
            <a:spLocks noChangeArrowheads="1"/>
          </p:cNvSpPr>
          <p:nvPr/>
        </p:nvSpPr>
        <p:spPr bwMode="auto">
          <a:xfrm>
            <a:off x="377824" y="2000668"/>
            <a:ext cx="2742519" cy="3406222"/>
          </a:xfrm>
          <a:prstGeom prst="rect">
            <a:avLst/>
          </a:prstGeom>
          <a:solidFill>
            <a:srgbClr val="EF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46304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30613"/>
                </a:solidFill>
                <a:effectLst/>
                <a:uLnTx/>
                <a:uFillTx/>
                <a:latin typeface="Arial"/>
                <a:ea typeface="+mn-ea"/>
                <a:cs typeface="Times New Roman" panose="02020603050405020304" pitchFamily="18" charset="0"/>
              </a:rPr>
              <a:t>Brainstorming </a:t>
            </a:r>
            <a:endParaRPr kumimoji="0" lang="en-US" sz="1600" b="0" i="0" u="none" strike="noStrike" kern="1200" cap="none" spc="0" normalizeH="0" baseline="0" noProof="0" dirty="0">
              <a:ln>
                <a:noFill/>
              </a:ln>
              <a:solidFill>
                <a:srgbClr val="E3061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leads to idea generation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Use writable surfaces around the office to enable small groups to collaborate on ideas and solutions</a:t>
            </a:r>
          </a:p>
        </p:txBody>
      </p:sp>
      <p:grpSp>
        <p:nvGrpSpPr>
          <p:cNvPr id="506" name="Group 505"/>
          <p:cNvGrpSpPr/>
          <p:nvPr/>
        </p:nvGrpSpPr>
        <p:grpSpPr>
          <a:xfrm>
            <a:off x="602500" y="2168217"/>
            <a:ext cx="779442" cy="957022"/>
            <a:chOff x="602500" y="1836908"/>
            <a:chExt cx="866772" cy="1064249"/>
          </a:xfrm>
        </p:grpSpPr>
        <p:sp>
          <p:nvSpPr>
            <p:cNvPr id="427" name="Freeform 128"/>
            <p:cNvSpPr>
              <a:spLocks/>
            </p:cNvSpPr>
            <p:nvPr/>
          </p:nvSpPr>
          <p:spPr bwMode="auto">
            <a:xfrm>
              <a:off x="920592" y="2160912"/>
              <a:ext cx="176193" cy="177375"/>
            </a:xfrm>
            <a:custGeom>
              <a:avLst/>
              <a:gdLst>
                <a:gd name="T0" fmla="*/ 53 w 56"/>
                <a:gd name="T1" fmla="*/ 23 h 56"/>
                <a:gd name="T2" fmla="*/ 32 w 56"/>
                <a:gd name="T3" fmla="*/ 53 h 56"/>
                <a:gd name="T4" fmla="*/ 2 w 56"/>
                <a:gd name="T5" fmla="*/ 32 h 56"/>
                <a:gd name="T6" fmla="*/ 24 w 56"/>
                <a:gd name="T7" fmla="*/ 2 h 56"/>
                <a:gd name="T8" fmla="*/ 53 w 56"/>
                <a:gd name="T9" fmla="*/ 23 h 56"/>
              </a:gdLst>
              <a:ahLst/>
              <a:cxnLst>
                <a:cxn ang="0">
                  <a:pos x="T0" y="T1"/>
                </a:cxn>
                <a:cxn ang="0">
                  <a:pos x="T2" y="T3"/>
                </a:cxn>
                <a:cxn ang="0">
                  <a:pos x="T4" y="T5"/>
                </a:cxn>
                <a:cxn ang="0">
                  <a:pos x="T6" y="T7"/>
                </a:cxn>
                <a:cxn ang="0">
                  <a:pos x="T8" y="T9"/>
                </a:cxn>
              </a:cxnLst>
              <a:rect l="0" t="0" r="r" b="b"/>
              <a:pathLst>
                <a:path w="56" h="56">
                  <a:moveTo>
                    <a:pt x="53" y="23"/>
                  </a:moveTo>
                  <a:cubicBezTo>
                    <a:pt x="56" y="37"/>
                    <a:pt x="46" y="51"/>
                    <a:pt x="32" y="53"/>
                  </a:cubicBezTo>
                  <a:cubicBezTo>
                    <a:pt x="18" y="56"/>
                    <a:pt x="5" y="46"/>
                    <a:pt x="2" y="32"/>
                  </a:cubicBezTo>
                  <a:cubicBezTo>
                    <a:pt x="0" y="18"/>
                    <a:pt x="10" y="4"/>
                    <a:pt x="24" y="2"/>
                  </a:cubicBezTo>
                  <a:cubicBezTo>
                    <a:pt x="38" y="0"/>
                    <a:pt x="51" y="9"/>
                    <a:pt x="53" y="23"/>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8" name="Freeform 129"/>
            <p:cNvSpPr>
              <a:spLocks/>
            </p:cNvSpPr>
            <p:nvPr/>
          </p:nvSpPr>
          <p:spPr bwMode="auto">
            <a:xfrm>
              <a:off x="1096784" y="1992998"/>
              <a:ext cx="94600" cy="94600"/>
            </a:xfrm>
            <a:custGeom>
              <a:avLst/>
              <a:gdLst>
                <a:gd name="T0" fmla="*/ 29 w 30"/>
                <a:gd name="T1" fmla="*/ 13 h 30"/>
                <a:gd name="T2" fmla="*/ 17 w 30"/>
                <a:gd name="T3" fmla="*/ 29 h 30"/>
                <a:gd name="T4" fmla="*/ 1 w 30"/>
                <a:gd name="T5" fmla="*/ 18 h 30"/>
                <a:gd name="T6" fmla="*/ 13 w 30"/>
                <a:gd name="T7" fmla="*/ 2 h 30"/>
                <a:gd name="T8" fmla="*/ 29 w 30"/>
                <a:gd name="T9" fmla="*/ 13 h 30"/>
              </a:gdLst>
              <a:ahLst/>
              <a:cxnLst>
                <a:cxn ang="0">
                  <a:pos x="T0" y="T1"/>
                </a:cxn>
                <a:cxn ang="0">
                  <a:pos x="T2" y="T3"/>
                </a:cxn>
                <a:cxn ang="0">
                  <a:pos x="T4" y="T5"/>
                </a:cxn>
                <a:cxn ang="0">
                  <a:pos x="T6" y="T7"/>
                </a:cxn>
                <a:cxn ang="0">
                  <a:pos x="T8" y="T9"/>
                </a:cxn>
              </a:cxnLst>
              <a:rect l="0" t="0" r="r" b="b"/>
              <a:pathLst>
                <a:path w="30" h="30">
                  <a:moveTo>
                    <a:pt x="29" y="13"/>
                  </a:moveTo>
                  <a:cubicBezTo>
                    <a:pt x="30" y="20"/>
                    <a:pt x="25" y="28"/>
                    <a:pt x="17" y="29"/>
                  </a:cubicBezTo>
                  <a:cubicBezTo>
                    <a:pt x="10" y="30"/>
                    <a:pt x="3" y="25"/>
                    <a:pt x="1" y="18"/>
                  </a:cubicBezTo>
                  <a:cubicBezTo>
                    <a:pt x="0" y="10"/>
                    <a:pt x="5" y="3"/>
                    <a:pt x="13" y="2"/>
                  </a:cubicBezTo>
                  <a:cubicBezTo>
                    <a:pt x="20" y="0"/>
                    <a:pt x="27" y="5"/>
                    <a:pt x="29" y="13"/>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9" name="Line 130"/>
            <p:cNvSpPr>
              <a:spLocks noChangeShapeType="1"/>
            </p:cNvSpPr>
            <p:nvPr/>
          </p:nvSpPr>
          <p:spPr bwMode="auto">
            <a:xfrm flipV="1">
              <a:off x="1056579" y="2078137"/>
              <a:ext cx="62673" cy="92235"/>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0" name="Freeform 131"/>
            <p:cNvSpPr>
              <a:spLocks/>
            </p:cNvSpPr>
            <p:nvPr/>
          </p:nvSpPr>
          <p:spPr bwMode="auto">
            <a:xfrm>
              <a:off x="1134624" y="2331192"/>
              <a:ext cx="94600" cy="94600"/>
            </a:xfrm>
            <a:custGeom>
              <a:avLst/>
              <a:gdLst>
                <a:gd name="T0" fmla="*/ 17 w 30"/>
                <a:gd name="T1" fmla="*/ 29 h 30"/>
                <a:gd name="T2" fmla="*/ 1 w 30"/>
                <a:gd name="T3" fmla="*/ 17 h 30"/>
                <a:gd name="T4" fmla="*/ 12 w 30"/>
                <a:gd name="T5" fmla="*/ 1 h 30"/>
                <a:gd name="T6" fmla="*/ 28 w 30"/>
                <a:gd name="T7" fmla="*/ 13 h 30"/>
                <a:gd name="T8" fmla="*/ 17 w 30"/>
                <a:gd name="T9" fmla="*/ 29 h 30"/>
              </a:gdLst>
              <a:ahLst/>
              <a:cxnLst>
                <a:cxn ang="0">
                  <a:pos x="T0" y="T1"/>
                </a:cxn>
                <a:cxn ang="0">
                  <a:pos x="T2" y="T3"/>
                </a:cxn>
                <a:cxn ang="0">
                  <a:pos x="T4" y="T5"/>
                </a:cxn>
                <a:cxn ang="0">
                  <a:pos x="T6" y="T7"/>
                </a:cxn>
                <a:cxn ang="0">
                  <a:pos x="T8" y="T9"/>
                </a:cxn>
              </a:cxnLst>
              <a:rect l="0" t="0" r="r" b="b"/>
              <a:pathLst>
                <a:path w="30" h="30">
                  <a:moveTo>
                    <a:pt x="17" y="29"/>
                  </a:moveTo>
                  <a:cubicBezTo>
                    <a:pt x="9" y="30"/>
                    <a:pt x="2" y="25"/>
                    <a:pt x="1" y="17"/>
                  </a:cubicBezTo>
                  <a:cubicBezTo>
                    <a:pt x="0" y="10"/>
                    <a:pt x="5" y="3"/>
                    <a:pt x="12" y="1"/>
                  </a:cubicBezTo>
                  <a:cubicBezTo>
                    <a:pt x="20" y="0"/>
                    <a:pt x="27" y="5"/>
                    <a:pt x="28" y="13"/>
                  </a:cubicBezTo>
                  <a:cubicBezTo>
                    <a:pt x="30" y="20"/>
                    <a:pt x="25" y="27"/>
                    <a:pt x="17" y="29"/>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1" name="Line 132"/>
            <p:cNvSpPr>
              <a:spLocks noChangeShapeType="1"/>
            </p:cNvSpPr>
            <p:nvPr/>
          </p:nvSpPr>
          <p:spPr bwMode="auto">
            <a:xfrm>
              <a:off x="1071951" y="2299265"/>
              <a:ext cx="69768" cy="54395"/>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2" name="Freeform 133"/>
            <p:cNvSpPr>
              <a:spLocks/>
            </p:cNvSpPr>
            <p:nvPr/>
          </p:nvSpPr>
          <p:spPr bwMode="auto">
            <a:xfrm>
              <a:off x="807072" y="2410420"/>
              <a:ext cx="94600" cy="94600"/>
            </a:xfrm>
            <a:custGeom>
              <a:avLst/>
              <a:gdLst>
                <a:gd name="T0" fmla="*/ 1 w 30"/>
                <a:gd name="T1" fmla="*/ 17 h 30"/>
                <a:gd name="T2" fmla="*/ 13 w 30"/>
                <a:gd name="T3" fmla="*/ 1 h 30"/>
                <a:gd name="T4" fmla="*/ 29 w 30"/>
                <a:gd name="T5" fmla="*/ 12 h 30"/>
                <a:gd name="T6" fmla="*/ 17 w 30"/>
                <a:gd name="T7" fmla="*/ 28 h 30"/>
                <a:gd name="T8" fmla="*/ 1 w 30"/>
                <a:gd name="T9" fmla="*/ 17 h 30"/>
              </a:gdLst>
              <a:ahLst/>
              <a:cxnLst>
                <a:cxn ang="0">
                  <a:pos x="T0" y="T1"/>
                </a:cxn>
                <a:cxn ang="0">
                  <a:pos x="T2" y="T3"/>
                </a:cxn>
                <a:cxn ang="0">
                  <a:pos x="T4" y="T5"/>
                </a:cxn>
                <a:cxn ang="0">
                  <a:pos x="T6" y="T7"/>
                </a:cxn>
                <a:cxn ang="0">
                  <a:pos x="T8" y="T9"/>
                </a:cxn>
              </a:cxnLst>
              <a:rect l="0" t="0" r="r" b="b"/>
              <a:pathLst>
                <a:path w="30" h="30">
                  <a:moveTo>
                    <a:pt x="1" y="17"/>
                  </a:moveTo>
                  <a:cubicBezTo>
                    <a:pt x="0" y="10"/>
                    <a:pt x="5" y="2"/>
                    <a:pt x="13" y="1"/>
                  </a:cubicBezTo>
                  <a:cubicBezTo>
                    <a:pt x="20" y="0"/>
                    <a:pt x="27" y="5"/>
                    <a:pt x="29" y="12"/>
                  </a:cubicBezTo>
                  <a:cubicBezTo>
                    <a:pt x="30" y="20"/>
                    <a:pt x="25" y="27"/>
                    <a:pt x="17" y="28"/>
                  </a:cubicBezTo>
                  <a:cubicBezTo>
                    <a:pt x="10" y="30"/>
                    <a:pt x="3" y="25"/>
                    <a:pt x="1" y="17"/>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3" name="Line 134"/>
            <p:cNvSpPr>
              <a:spLocks noChangeShapeType="1"/>
            </p:cNvSpPr>
            <p:nvPr/>
          </p:nvSpPr>
          <p:spPr bwMode="auto">
            <a:xfrm flipH="1">
              <a:off x="876839" y="2312272"/>
              <a:ext cx="78045" cy="107607"/>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4" name="Freeform 135"/>
            <p:cNvSpPr>
              <a:spLocks/>
            </p:cNvSpPr>
            <p:nvPr/>
          </p:nvSpPr>
          <p:spPr bwMode="auto">
            <a:xfrm>
              <a:off x="769232" y="2072225"/>
              <a:ext cx="94600" cy="94600"/>
            </a:xfrm>
            <a:custGeom>
              <a:avLst/>
              <a:gdLst>
                <a:gd name="T0" fmla="*/ 13 w 30"/>
                <a:gd name="T1" fmla="*/ 1 h 30"/>
                <a:gd name="T2" fmla="*/ 29 w 30"/>
                <a:gd name="T3" fmla="*/ 13 h 30"/>
                <a:gd name="T4" fmla="*/ 18 w 30"/>
                <a:gd name="T5" fmla="*/ 29 h 30"/>
                <a:gd name="T6" fmla="*/ 2 w 30"/>
                <a:gd name="T7" fmla="*/ 17 h 30"/>
                <a:gd name="T8" fmla="*/ 13 w 30"/>
                <a:gd name="T9" fmla="*/ 1 h 30"/>
              </a:gdLst>
              <a:ahLst/>
              <a:cxnLst>
                <a:cxn ang="0">
                  <a:pos x="T0" y="T1"/>
                </a:cxn>
                <a:cxn ang="0">
                  <a:pos x="T2" y="T3"/>
                </a:cxn>
                <a:cxn ang="0">
                  <a:pos x="T4" y="T5"/>
                </a:cxn>
                <a:cxn ang="0">
                  <a:pos x="T6" y="T7"/>
                </a:cxn>
                <a:cxn ang="0">
                  <a:pos x="T8" y="T9"/>
                </a:cxn>
              </a:cxnLst>
              <a:rect l="0" t="0" r="r" b="b"/>
              <a:pathLst>
                <a:path w="30" h="30">
                  <a:moveTo>
                    <a:pt x="13" y="1"/>
                  </a:moveTo>
                  <a:cubicBezTo>
                    <a:pt x="20" y="0"/>
                    <a:pt x="28" y="5"/>
                    <a:pt x="29" y="13"/>
                  </a:cubicBezTo>
                  <a:cubicBezTo>
                    <a:pt x="30" y="20"/>
                    <a:pt x="25" y="27"/>
                    <a:pt x="18" y="29"/>
                  </a:cubicBezTo>
                  <a:cubicBezTo>
                    <a:pt x="10" y="30"/>
                    <a:pt x="3" y="25"/>
                    <a:pt x="2" y="17"/>
                  </a:cubicBezTo>
                  <a:cubicBezTo>
                    <a:pt x="0" y="10"/>
                    <a:pt x="5" y="3"/>
                    <a:pt x="13" y="1"/>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5" name="Line 136"/>
            <p:cNvSpPr>
              <a:spLocks noChangeShapeType="1"/>
            </p:cNvSpPr>
            <p:nvPr/>
          </p:nvSpPr>
          <p:spPr bwMode="auto">
            <a:xfrm flipH="1" flipV="1">
              <a:off x="857919" y="2144357"/>
              <a:ext cx="68585" cy="50847"/>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6" name="Freeform 137"/>
            <p:cNvSpPr>
              <a:spLocks/>
            </p:cNvSpPr>
            <p:nvPr/>
          </p:nvSpPr>
          <p:spPr bwMode="auto">
            <a:xfrm>
              <a:off x="602500" y="1836908"/>
              <a:ext cx="866772" cy="1064249"/>
            </a:xfrm>
            <a:custGeom>
              <a:avLst/>
              <a:gdLst>
                <a:gd name="T0" fmla="*/ 248 w 275"/>
                <a:gd name="T1" fmla="*/ 133 h 336"/>
                <a:gd name="T2" fmla="*/ 248 w 275"/>
                <a:gd name="T3" fmla="*/ 124 h 336"/>
                <a:gd name="T4" fmla="*/ 124 w 275"/>
                <a:gd name="T5" fmla="*/ 0 h 336"/>
                <a:gd name="T6" fmla="*/ 0 w 275"/>
                <a:gd name="T7" fmla="*/ 124 h 336"/>
                <a:gd name="T8" fmla="*/ 27 w 275"/>
                <a:gd name="T9" fmla="*/ 201 h 336"/>
                <a:gd name="T10" fmla="*/ 27 w 275"/>
                <a:gd name="T11" fmla="*/ 336 h 336"/>
                <a:gd name="T12" fmla="*/ 186 w 275"/>
                <a:gd name="T13" fmla="*/ 336 h 336"/>
                <a:gd name="T14" fmla="*/ 186 w 275"/>
                <a:gd name="T15" fmla="*/ 292 h 336"/>
                <a:gd name="T16" fmla="*/ 240 w 275"/>
                <a:gd name="T17" fmla="*/ 239 h 336"/>
                <a:gd name="T18" fmla="*/ 240 w 275"/>
                <a:gd name="T19" fmla="*/ 213 h 336"/>
                <a:gd name="T20" fmla="*/ 266 w 275"/>
                <a:gd name="T21" fmla="*/ 213 h 336"/>
                <a:gd name="T22" fmla="*/ 275 w 275"/>
                <a:gd name="T23" fmla="*/ 204 h 336"/>
                <a:gd name="T24" fmla="*/ 248 w 275"/>
                <a:gd name="T25" fmla="*/ 13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336">
                  <a:moveTo>
                    <a:pt x="248" y="133"/>
                  </a:moveTo>
                  <a:cubicBezTo>
                    <a:pt x="248" y="124"/>
                    <a:pt x="248" y="128"/>
                    <a:pt x="248" y="124"/>
                  </a:cubicBezTo>
                  <a:cubicBezTo>
                    <a:pt x="248" y="56"/>
                    <a:pt x="193" y="0"/>
                    <a:pt x="124" y="0"/>
                  </a:cubicBezTo>
                  <a:cubicBezTo>
                    <a:pt x="56" y="0"/>
                    <a:pt x="0" y="56"/>
                    <a:pt x="0" y="124"/>
                  </a:cubicBezTo>
                  <a:cubicBezTo>
                    <a:pt x="0" y="153"/>
                    <a:pt x="10" y="180"/>
                    <a:pt x="27" y="201"/>
                  </a:cubicBezTo>
                  <a:cubicBezTo>
                    <a:pt x="27" y="336"/>
                    <a:pt x="27" y="336"/>
                    <a:pt x="27" y="336"/>
                  </a:cubicBezTo>
                  <a:cubicBezTo>
                    <a:pt x="186" y="336"/>
                    <a:pt x="186" y="336"/>
                    <a:pt x="186" y="336"/>
                  </a:cubicBezTo>
                  <a:cubicBezTo>
                    <a:pt x="186" y="292"/>
                    <a:pt x="186" y="292"/>
                    <a:pt x="186" y="292"/>
                  </a:cubicBezTo>
                  <a:cubicBezTo>
                    <a:pt x="216" y="292"/>
                    <a:pt x="240" y="269"/>
                    <a:pt x="240" y="239"/>
                  </a:cubicBezTo>
                  <a:cubicBezTo>
                    <a:pt x="240" y="213"/>
                    <a:pt x="240" y="213"/>
                    <a:pt x="240" y="213"/>
                  </a:cubicBezTo>
                  <a:cubicBezTo>
                    <a:pt x="266" y="213"/>
                    <a:pt x="266" y="213"/>
                    <a:pt x="266" y="213"/>
                  </a:cubicBezTo>
                  <a:cubicBezTo>
                    <a:pt x="271" y="213"/>
                    <a:pt x="275" y="209"/>
                    <a:pt x="275" y="204"/>
                  </a:cubicBezTo>
                  <a:cubicBezTo>
                    <a:pt x="275" y="202"/>
                    <a:pt x="248" y="133"/>
                    <a:pt x="248" y="133"/>
                  </a:cubicBezTo>
                  <a:close/>
                </a:path>
              </a:pathLst>
            </a:custGeom>
            <a:noFill/>
            <a:ln w="38100" cap="flat">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06" name="Rectangle 7"/>
          <p:cNvSpPr>
            <a:spLocks noChangeArrowheads="1"/>
          </p:cNvSpPr>
          <p:nvPr/>
        </p:nvSpPr>
        <p:spPr bwMode="auto">
          <a:xfrm>
            <a:off x="6177370" y="2000668"/>
            <a:ext cx="2742519" cy="3406222"/>
          </a:xfrm>
          <a:prstGeom prst="rect">
            <a:avLst/>
          </a:prstGeom>
          <a:solidFill>
            <a:srgbClr val="EF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46304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30613"/>
                </a:solidFill>
                <a:effectLst/>
                <a:uLnTx/>
                <a:uFillTx/>
                <a:latin typeface="Arial"/>
                <a:ea typeface="+mn-ea"/>
                <a:cs typeface="Times New Roman" panose="02020603050405020304" pitchFamily="18" charset="0"/>
              </a:rPr>
              <a:t>Talking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leads to collaboration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Create hubs at natural gathering points to promote informal interactions</a:t>
            </a:r>
          </a:p>
        </p:txBody>
      </p:sp>
      <p:grpSp>
        <p:nvGrpSpPr>
          <p:cNvPr id="508" name="Group 507"/>
          <p:cNvGrpSpPr/>
          <p:nvPr/>
        </p:nvGrpSpPr>
        <p:grpSpPr>
          <a:xfrm>
            <a:off x="6400864" y="2168216"/>
            <a:ext cx="823040" cy="957021"/>
            <a:chOff x="6498439" y="1836908"/>
            <a:chExt cx="915255" cy="1064248"/>
          </a:xfrm>
        </p:grpSpPr>
        <p:sp>
          <p:nvSpPr>
            <p:cNvPr id="150" name="Freeform 252"/>
            <p:cNvSpPr>
              <a:spLocks/>
            </p:cNvSpPr>
            <p:nvPr/>
          </p:nvSpPr>
          <p:spPr bwMode="auto">
            <a:xfrm>
              <a:off x="6498439" y="2359572"/>
              <a:ext cx="546314" cy="541584"/>
            </a:xfrm>
            <a:custGeom>
              <a:avLst/>
              <a:gdLst>
                <a:gd name="T0" fmla="*/ 110 w 173"/>
                <a:gd name="T1" fmla="*/ 87 h 171"/>
                <a:gd name="T2" fmla="*/ 135 w 173"/>
                <a:gd name="T3" fmla="*/ 45 h 171"/>
                <a:gd name="T4" fmla="*/ 89 w 173"/>
                <a:gd name="T5" fmla="*/ 0 h 171"/>
                <a:gd name="T6" fmla="*/ 44 w 173"/>
                <a:gd name="T7" fmla="*/ 45 h 171"/>
                <a:gd name="T8" fmla="*/ 67 w 173"/>
                <a:gd name="T9" fmla="*/ 86 h 171"/>
                <a:gd name="T10" fmla="*/ 0 w 173"/>
                <a:gd name="T11" fmla="*/ 171 h 171"/>
                <a:gd name="T12" fmla="*/ 173 w 173"/>
                <a:gd name="T13" fmla="*/ 171 h 171"/>
                <a:gd name="T14" fmla="*/ 110 w 173"/>
                <a:gd name="T15" fmla="*/ 87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71">
                  <a:moveTo>
                    <a:pt x="110" y="87"/>
                  </a:moveTo>
                  <a:cubicBezTo>
                    <a:pt x="126" y="80"/>
                    <a:pt x="135" y="64"/>
                    <a:pt x="135" y="45"/>
                  </a:cubicBezTo>
                  <a:cubicBezTo>
                    <a:pt x="135" y="20"/>
                    <a:pt x="114" y="0"/>
                    <a:pt x="89" y="0"/>
                  </a:cubicBezTo>
                  <a:cubicBezTo>
                    <a:pt x="64" y="0"/>
                    <a:pt x="44" y="20"/>
                    <a:pt x="44" y="45"/>
                  </a:cubicBezTo>
                  <a:cubicBezTo>
                    <a:pt x="44" y="63"/>
                    <a:pt x="52" y="79"/>
                    <a:pt x="67" y="86"/>
                  </a:cubicBezTo>
                  <a:cubicBezTo>
                    <a:pt x="27" y="94"/>
                    <a:pt x="0" y="129"/>
                    <a:pt x="0" y="171"/>
                  </a:cubicBezTo>
                  <a:cubicBezTo>
                    <a:pt x="43" y="171"/>
                    <a:pt x="42" y="171"/>
                    <a:pt x="173" y="171"/>
                  </a:cubicBezTo>
                  <a:cubicBezTo>
                    <a:pt x="173" y="130"/>
                    <a:pt x="147" y="96"/>
                    <a:pt x="110" y="87"/>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1" name="Freeform 253"/>
            <p:cNvSpPr>
              <a:spLocks/>
            </p:cNvSpPr>
            <p:nvPr/>
          </p:nvSpPr>
          <p:spPr bwMode="auto">
            <a:xfrm>
              <a:off x="7018739" y="2476639"/>
              <a:ext cx="394955" cy="424517"/>
            </a:xfrm>
            <a:custGeom>
              <a:avLst/>
              <a:gdLst>
                <a:gd name="T0" fmla="*/ 8 w 125"/>
                <a:gd name="T1" fmla="*/ 134 h 134"/>
                <a:gd name="T2" fmla="*/ 125 w 125"/>
                <a:gd name="T3" fmla="*/ 134 h 134"/>
                <a:gd name="T4" fmla="*/ 75 w 125"/>
                <a:gd name="T5" fmla="*/ 68 h 134"/>
                <a:gd name="T6" fmla="*/ 95 w 125"/>
                <a:gd name="T7" fmla="*/ 36 h 134"/>
                <a:gd name="T8" fmla="*/ 59 w 125"/>
                <a:gd name="T9" fmla="*/ 0 h 134"/>
                <a:gd name="T10" fmla="*/ 24 w 125"/>
                <a:gd name="T11" fmla="*/ 36 h 134"/>
                <a:gd name="T12" fmla="*/ 42 w 125"/>
                <a:gd name="T13" fmla="*/ 68 h 134"/>
                <a:gd name="T14" fmla="*/ 0 w 125"/>
                <a:gd name="T15" fmla="*/ 97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34">
                  <a:moveTo>
                    <a:pt x="8" y="134"/>
                  </a:moveTo>
                  <a:cubicBezTo>
                    <a:pt x="25" y="134"/>
                    <a:pt x="64" y="134"/>
                    <a:pt x="125" y="134"/>
                  </a:cubicBezTo>
                  <a:cubicBezTo>
                    <a:pt x="125" y="102"/>
                    <a:pt x="105" y="76"/>
                    <a:pt x="75" y="68"/>
                  </a:cubicBezTo>
                  <a:cubicBezTo>
                    <a:pt x="88" y="63"/>
                    <a:pt x="95" y="50"/>
                    <a:pt x="95" y="36"/>
                  </a:cubicBezTo>
                  <a:cubicBezTo>
                    <a:pt x="95" y="16"/>
                    <a:pt x="79" y="0"/>
                    <a:pt x="59" y="0"/>
                  </a:cubicBezTo>
                  <a:cubicBezTo>
                    <a:pt x="40" y="0"/>
                    <a:pt x="24" y="16"/>
                    <a:pt x="24" y="36"/>
                  </a:cubicBezTo>
                  <a:cubicBezTo>
                    <a:pt x="24" y="50"/>
                    <a:pt x="30" y="62"/>
                    <a:pt x="42" y="68"/>
                  </a:cubicBezTo>
                  <a:cubicBezTo>
                    <a:pt x="24" y="71"/>
                    <a:pt x="9" y="82"/>
                    <a:pt x="0" y="97"/>
                  </a:cubicBezTo>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2" name="Freeform 254"/>
            <p:cNvSpPr>
              <a:spLocks noEditPoints="1"/>
            </p:cNvSpPr>
            <p:nvPr/>
          </p:nvSpPr>
          <p:spPr bwMode="auto">
            <a:xfrm>
              <a:off x="6704194" y="1836908"/>
              <a:ext cx="446985" cy="433977"/>
            </a:xfrm>
            <a:custGeom>
              <a:avLst/>
              <a:gdLst>
                <a:gd name="T0" fmla="*/ 116 w 142"/>
                <a:gd name="T1" fmla="*/ 0 h 137"/>
                <a:gd name="T2" fmla="*/ 27 w 142"/>
                <a:gd name="T3" fmla="*/ 0 h 137"/>
                <a:gd name="T4" fmla="*/ 0 w 142"/>
                <a:gd name="T5" fmla="*/ 27 h 137"/>
                <a:gd name="T6" fmla="*/ 0 w 142"/>
                <a:gd name="T7" fmla="*/ 71 h 137"/>
                <a:gd name="T8" fmla="*/ 27 w 142"/>
                <a:gd name="T9" fmla="*/ 98 h 137"/>
                <a:gd name="T10" fmla="*/ 29 w 142"/>
                <a:gd name="T11" fmla="*/ 98 h 137"/>
                <a:gd name="T12" fmla="*/ 29 w 142"/>
                <a:gd name="T13" fmla="*/ 137 h 137"/>
                <a:gd name="T14" fmla="*/ 74 w 142"/>
                <a:gd name="T15" fmla="*/ 98 h 137"/>
                <a:gd name="T16" fmla="*/ 116 w 142"/>
                <a:gd name="T17" fmla="*/ 98 h 137"/>
                <a:gd name="T18" fmla="*/ 142 w 142"/>
                <a:gd name="T19" fmla="*/ 71 h 137"/>
                <a:gd name="T20" fmla="*/ 142 w 142"/>
                <a:gd name="T21" fmla="*/ 27 h 137"/>
                <a:gd name="T22" fmla="*/ 116 w 142"/>
                <a:gd name="T23" fmla="*/ 0 h 137"/>
                <a:gd name="T24" fmla="*/ 28 w 142"/>
                <a:gd name="T25" fmla="*/ 37 h 137"/>
                <a:gd name="T26" fmla="*/ 119 w 142"/>
                <a:gd name="T27" fmla="*/ 37 h 137"/>
                <a:gd name="T28" fmla="*/ 28 w 142"/>
                <a:gd name="T29" fmla="*/ 65 h 137"/>
                <a:gd name="T30" fmla="*/ 119 w 142"/>
                <a:gd name="T31" fmla="*/ 6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37">
                  <a:moveTo>
                    <a:pt x="116" y="0"/>
                  </a:moveTo>
                  <a:cubicBezTo>
                    <a:pt x="27" y="0"/>
                    <a:pt x="27" y="0"/>
                    <a:pt x="27" y="0"/>
                  </a:cubicBezTo>
                  <a:cubicBezTo>
                    <a:pt x="12" y="0"/>
                    <a:pt x="0" y="12"/>
                    <a:pt x="0" y="27"/>
                  </a:cubicBezTo>
                  <a:cubicBezTo>
                    <a:pt x="0" y="71"/>
                    <a:pt x="0" y="71"/>
                    <a:pt x="0" y="71"/>
                  </a:cubicBezTo>
                  <a:cubicBezTo>
                    <a:pt x="0" y="86"/>
                    <a:pt x="12" y="98"/>
                    <a:pt x="27" y="98"/>
                  </a:cubicBezTo>
                  <a:cubicBezTo>
                    <a:pt x="29" y="98"/>
                    <a:pt x="29" y="98"/>
                    <a:pt x="29" y="98"/>
                  </a:cubicBezTo>
                  <a:cubicBezTo>
                    <a:pt x="29" y="137"/>
                    <a:pt x="29" y="137"/>
                    <a:pt x="29" y="137"/>
                  </a:cubicBezTo>
                  <a:cubicBezTo>
                    <a:pt x="74" y="98"/>
                    <a:pt x="74" y="98"/>
                    <a:pt x="74" y="98"/>
                  </a:cubicBezTo>
                  <a:cubicBezTo>
                    <a:pt x="116" y="98"/>
                    <a:pt x="116" y="98"/>
                    <a:pt x="116" y="98"/>
                  </a:cubicBezTo>
                  <a:cubicBezTo>
                    <a:pt x="130" y="98"/>
                    <a:pt x="142" y="86"/>
                    <a:pt x="142" y="71"/>
                  </a:cubicBezTo>
                  <a:cubicBezTo>
                    <a:pt x="142" y="27"/>
                    <a:pt x="142" y="27"/>
                    <a:pt x="142" y="27"/>
                  </a:cubicBezTo>
                  <a:cubicBezTo>
                    <a:pt x="142" y="12"/>
                    <a:pt x="130" y="0"/>
                    <a:pt x="116" y="0"/>
                  </a:cubicBezTo>
                  <a:close/>
                  <a:moveTo>
                    <a:pt x="28" y="37"/>
                  </a:moveTo>
                  <a:cubicBezTo>
                    <a:pt x="119" y="37"/>
                    <a:pt x="119" y="37"/>
                    <a:pt x="119" y="37"/>
                  </a:cubicBezTo>
                  <a:moveTo>
                    <a:pt x="28" y="65"/>
                  </a:moveTo>
                  <a:cubicBezTo>
                    <a:pt x="119" y="65"/>
                    <a:pt x="119" y="65"/>
                    <a:pt x="119" y="65"/>
                  </a:cubicBezTo>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3" name="Freeform 255"/>
            <p:cNvSpPr>
              <a:spLocks/>
            </p:cNvSpPr>
            <p:nvPr/>
          </p:nvSpPr>
          <p:spPr bwMode="auto">
            <a:xfrm>
              <a:off x="6918226" y="1961070"/>
              <a:ext cx="444620" cy="433977"/>
            </a:xfrm>
            <a:custGeom>
              <a:avLst/>
              <a:gdLst>
                <a:gd name="T0" fmla="*/ 0 w 141"/>
                <a:gd name="T1" fmla="*/ 82 h 137"/>
                <a:gd name="T2" fmla="*/ 25 w 141"/>
                <a:gd name="T3" fmla="*/ 97 h 137"/>
                <a:gd name="T4" fmla="*/ 40 w 141"/>
                <a:gd name="T5" fmla="*/ 97 h 137"/>
                <a:gd name="T6" fmla="*/ 85 w 141"/>
                <a:gd name="T7" fmla="*/ 137 h 137"/>
                <a:gd name="T8" fmla="*/ 85 w 141"/>
                <a:gd name="T9" fmla="*/ 97 h 137"/>
                <a:gd name="T10" fmla="*/ 114 w 141"/>
                <a:gd name="T11" fmla="*/ 97 h 137"/>
                <a:gd name="T12" fmla="*/ 141 w 141"/>
                <a:gd name="T13" fmla="*/ 70 h 137"/>
                <a:gd name="T14" fmla="*/ 141 w 141"/>
                <a:gd name="T15" fmla="*/ 26 h 137"/>
                <a:gd name="T16" fmla="*/ 114 w 141"/>
                <a:gd name="T17" fmla="*/ 0 h 137"/>
                <a:gd name="T18" fmla="*/ 87 w 141"/>
                <a:gd name="T1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37">
                  <a:moveTo>
                    <a:pt x="0" y="82"/>
                  </a:moveTo>
                  <a:cubicBezTo>
                    <a:pt x="5" y="90"/>
                    <a:pt x="15" y="97"/>
                    <a:pt x="25" y="97"/>
                  </a:cubicBezTo>
                  <a:cubicBezTo>
                    <a:pt x="40" y="97"/>
                    <a:pt x="40" y="97"/>
                    <a:pt x="40" y="97"/>
                  </a:cubicBezTo>
                  <a:cubicBezTo>
                    <a:pt x="85" y="137"/>
                    <a:pt x="85" y="137"/>
                    <a:pt x="85" y="137"/>
                  </a:cubicBezTo>
                  <a:cubicBezTo>
                    <a:pt x="85" y="97"/>
                    <a:pt x="85" y="97"/>
                    <a:pt x="85" y="97"/>
                  </a:cubicBezTo>
                  <a:cubicBezTo>
                    <a:pt x="114" y="97"/>
                    <a:pt x="114" y="97"/>
                    <a:pt x="114" y="97"/>
                  </a:cubicBezTo>
                  <a:cubicBezTo>
                    <a:pt x="129" y="97"/>
                    <a:pt x="141" y="85"/>
                    <a:pt x="141" y="70"/>
                  </a:cubicBezTo>
                  <a:cubicBezTo>
                    <a:pt x="141" y="26"/>
                    <a:pt x="141" y="26"/>
                    <a:pt x="141" y="26"/>
                  </a:cubicBezTo>
                  <a:cubicBezTo>
                    <a:pt x="141" y="12"/>
                    <a:pt x="129" y="0"/>
                    <a:pt x="114" y="0"/>
                  </a:cubicBezTo>
                  <a:cubicBezTo>
                    <a:pt x="87" y="0"/>
                    <a:pt x="87" y="0"/>
                    <a:pt x="87" y="0"/>
                  </a:cubicBezTo>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05" name="Rectangle 6"/>
          <p:cNvSpPr>
            <a:spLocks noChangeArrowheads="1"/>
          </p:cNvSpPr>
          <p:nvPr/>
        </p:nvSpPr>
        <p:spPr bwMode="auto">
          <a:xfrm>
            <a:off x="3277597" y="2000668"/>
            <a:ext cx="2742519" cy="3406222"/>
          </a:xfrm>
          <a:prstGeom prst="rect">
            <a:avLst/>
          </a:prstGeom>
          <a:solidFill>
            <a:srgbClr val="EDEB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46304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30613"/>
                </a:solidFill>
                <a:effectLst/>
                <a:uLnTx/>
                <a:uFillTx/>
                <a:latin typeface="Arial"/>
                <a:ea typeface="+mn-ea"/>
                <a:cs typeface="Times New Roman" panose="02020603050405020304" pitchFamily="18" charset="0"/>
              </a:rPr>
              <a:t>Thinking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leads to creative solutions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Introduce “quiet” zones to help people think and focus without distractions</a:t>
            </a:r>
          </a:p>
        </p:txBody>
      </p:sp>
      <p:grpSp>
        <p:nvGrpSpPr>
          <p:cNvPr id="509" name="Group 508"/>
          <p:cNvGrpSpPr/>
          <p:nvPr/>
        </p:nvGrpSpPr>
        <p:grpSpPr>
          <a:xfrm>
            <a:off x="3501092" y="2168216"/>
            <a:ext cx="638014" cy="957021"/>
            <a:chOff x="3550470" y="1836908"/>
            <a:chExt cx="709499" cy="1064248"/>
          </a:xfrm>
        </p:grpSpPr>
        <p:sp>
          <p:nvSpPr>
            <p:cNvPr id="268" name="Line 370"/>
            <p:cNvSpPr>
              <a:spLocks noChangeShapeType="1"/>
            </p:cNvSpPr>
            <p:nvPr/>
          </p:nvSpPr>
          <p:spPr bwMode="auto">
            <a:xfrm flipH="1">
              <a:off x="3821261" y="2799462"/>
              <a:ext cx="173828" cy="0"/>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9" name="Line 371"/>
            <p:cNvSpPr>
              <a:spLocks noChangeShapeType="1"/>
            </p:cNvSpPr>
            <p:nvPr/>
          </p:nvSpPr>
          <p:spPr bwMode="auto">
            <a:xfrm flipH="1">
              <a:off x="3887481" y="2901156"/>
              <a:ext cx="41388" cy="0"/>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0" name="Freeform 372"/>
            <p:cNvSpPr>
              <a:spLocks/>
            </p:cNvSpPr>
            <p:nvPr/>
          </p:nvSpPr>
          <p:spPr bwMode="auto">
            <a:xfrm>
              <a:off x="3645069" y="2036750"/>
              <a:ext cx="520299" cy="649191"/>
            </a:xfrm>
            <a:custGeom>
              <a:avLst/>
              <a:gdLst>
                <a:gd name="T0" fmla="*/ 165 w 165"/>
                <a:gd name="T1" fmla="*/ 82 h 205"/>
                <a:gd name="T2" fmla="*/ 83 w 165"/>
                <a:gd name="T3" fmla="*/ 0 h 205"/>
                <a:gd name="T4" fmla="*/ 0 w 165"/>
                <a:gd name="T5" fmla="*/ 82 h 205"/>
                <a:gd name="T6" fmla="*/ 44 w 165"/>
                <a:gd name="T7" fmla="*/ 155 h 205"/>
                <a:gd name="T8" fmla="*/ 44 w 165"/>
                <a:gd name="T9" fmla="*/ 205 h 205"/>
                <a:gd name="T10" fmla="*/ 46 w 165"/>
                <a:gd name="T11" fmla="*/ 205 h 205"/>
                <a:gd name="T12" fmla="*/ 120 w 165"/>
                <a:gd name="T13" fmla="*/ 205 h 205"/>
                <a:gd name="T14" fmla="*/ 121 w 165"/>
                <a:gd name="T15" fmla="*/ 205 h 205"/>
                <a:gd name="T16" fmla="*/ 121 w 165"/>
                <a:gd name="T17" fmla="*/ 155 h 205"/>
                <a:gd name="T18" fmla="*/ 165 w 165"/>
                <a:gd name="T19" fmla="*/ 8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205">
                  <a:moveTo>
                    <a:pt x="165" y="82"/>
                  </a:moveTo>
                  <a:cubicBezTo>
                    <a:pt x="165" y="37"/>
                    <a:pt x="128" y="0"/>
                    <a:pt x="83" y="0"/>
                  </a:cubicBezTo>
                  <a:cubicBezTo>
                    <a:pt x="37" y="0"/>
                    <a:pt x="0" y="37"/>
                    <a:pt x="0" y="82"/>
                  </a:cubicBezTo>
                  <a:cubicBezTo>
                    <a:pt x="0" y="114"/>
                    <a:pt x="18" y="141"/>
                    <a:pt x="44" y="155"/>
                  </a:cubicBezTo>
                  <a:cubicBezTo>
                    <a:pt x="44" y="205"/>
                    <a:pt x="44" y="205"/>
                    <a:pt x="44" y="205"/>
                  </a:cubicBezTo>
                  <a:cubicBezTo>
                    <a:pt x="46" y="205"/>
                    <a:pt x="46" y="205"/>
                    <a:pt x="46" y="205"/>
                  </a:cubicBezTo>
                  <a:cubicBezTo>
                    <a:pt x="120" y="205"/>
                    <a:pt x="120" y="205"/>
                    <a:pt x="120" y="205"/>
                  </a:cubicBezTo>
                  <a:cubicBezTo>
                    <a:pt x="121" y="205"/>
                    <a:pt x="121" y="205"/>
                    <a:pt x="121" y="205"/>
                  </a:cubicBezTo>
                  <a:cubicBezTo>
                    <a:pt x="121" y="155"/>
                    <a:pt x="121" y="155"/>
                    <a:pt x="121" y="155"/>
                  </a:cubicBezTo>
                  <a:cubicBezTo>
                    <a:pt x="147" y="141"/>
                    <a:pt x="165" y="114"/>
                    <a:pt x="165" y="82"/>
                  </a:cubicBez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1" name="Line 373"/>
            <p:cNvSpPr>
              <a:spLocks noChangeShapeType="1"/>
            </p:cNvSpPr>
            <p:nvPr/>
          </p:nvSpPr>
          <p:spPr bwMode="auto">
            <a:xfrm>
              <a:off x="3904036" y="1836908"/>
              <a:ext cx="0" cy="95782"/>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2" name="Line 374"/>
            <p:cNvSpPr>
              <a:spLocks noChangeShapeType="1"/>
            </p:cNvSpPr>
            <p:nvPr/>
          </p:nvSpPr>
          <p:spPr bwMode="auto">
            <a:xfrm>
              <a:off x="3550470" y="2014282"/>
              <a:ext cx="69768" cy="67402"/>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3" name="Line 375"/>
            <p:cNvSpPr>
              <a:spLocks noChangeShapeType="1"/>
            </p:cNvSpPr>
            <p:nvPr/>
          </p:nvSpPr>
          <p:spPr bwMode="auto">
            <a:xfrm flipH="1">
              <a:off x="4190201" y="2014282"/>
              <a:ext cx="69768" cy="67402"/>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07" name="Rectangle 8"/>
          <p:cNvSpPr>
            <a:spLocks noChangeArrowheads="1"/>
          </p:cNvSpPr>
          <p:nvPr/>
        </p:nvSpPr>
        <p:spPr bwMode="auto">
          <a:xfrm>
            <a:off x="9077143" y="2000668"/>
            <a:ext cx="2742519" cy="3406222"/>
          </a:xfrm>
          <a:prstGeom prst="rect">
            <a:avLst/>
          </a:prstGeom>
          <a:solidFill>
            <a:srgbClr val="EDEB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46304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30613"/>
                </a:solidFill>
                <a:effectLst/>
                <a:uLnTx/>
                <a:uFillTx/>
                <a:latin typeface="Arial"/>
                <a:ea typeface="+mn-ea"/>
                <a:cs typeface="Times New Roman" panose="02020603050405020304" pitchFamily="18" charset="0"/>
              </a:rPr>
              <a:t>Interacting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leads to diversity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Create spaces to realize the full benefit of diverse backgrounds and thinking</a:t>
            </a:r>
          </a:p>
        </p:txBody>
      </p:sp>
      <p:grpSp>
        <p:nvGrpSpPr>
          <p:cNvPr id="507" name="Group 506"/>
          <p:cNvGrpSpPr/>
          <p:nvPr/>
        </p:nvGrpSpPr>
        <p:grpSpPr>
          <a:xfrm>
            <a:off x="9332565" y="2171765"/>
            <a:ext cx="1165440" cy="979352"/>
            <a:chOff x="9478336" y="1840456"/>
            <a:chExt cx="1296019" cy="1089081"/>
          </a:xfrm>
        </p:grpSpPr>
        <p:sp>
          <p:nvSpPr>
            <p:cNvPr id="97" name="Freeform 494"/>
            <p:cNvSpPr>
              <a:spLocks/>
            </p:cNvSpPr>
            <p:nvPr/>
          </p:nvSpPr>
          <p:spPr bwMode="auto">
            <a:xfrm>
              <a:off x="9866196" y="2359572"/>
              <a:ext cx="293260" cy="361845"/>
            </a:xfrm>
            <a:custGeom>
              <a:avLst/>
              <a:gdLst>
                <a:gd name="T0" fmla="*/ 235 w 248"/>
                <a:gd name="T1" fmla="*/ 236 h 306"/>
                <a:gd name="T2" fmla="*/ 126 w 248"/>
                <a:gd name="T3" fmla="*/ 236 h 306"/>
                <a:gd name="T4" fmla="*/ 62 w 248"/>
                <a:gd name="T5" fmla="*/ 306 h 306"/>
                <a:gd name="T6" fmla="*/ 59 w 248"/>
                <a:gd name="T7" fmla="*/ 236 h 306"/>
                <a:gd name="T8" fmla="*/ 0 w 248"/>
                <a:gd name="T9" fmla="*/ 236 h 306"/>
                <a:gd name="T10" fmla="*/ 0 w 248"/>
                <a:gd name="T11" fmla="*/ 0 h 306"/>
                <a:gd name="T12" fmla="*/ 248 w 248"/>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48" h="306">
                  <a:moveTo>
                    <a:pt x="235" y="236"/>
                  </a:moveTo>
                  <a:lnTo>
                    <a:pt x="126" y="236"/>
                  </a:lnTo>
                  <a:lnTo>
                    <a:pt x="62" y="306"/>
                  </a:lnTo>
                  <a:lnTo>
                    <a:pt x="59" y="236"/>
                  </a:lnTo>
                  <a:lnTo>
                    <a:pt x="0" y="236"/>
                  </a:lnTo>
                  <a:lnTo>
                    <a:pt x="0" y="0"/>
                  </a:lnTo>
                  <a:lnTo>
                    <a:pt x="248" y="0"/>
                  </a:lnTo>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 name="Line 495"/>
            <p:cNvSpPr>
              <a:spLocks noChangeShapeType="1"/>
            </p:cNvSpPr>
            <p:nvPr/>
          </p:nvSpPr>
          <p:spPr bwMode="auto">
            <a:xfrm>
              <a:off x="10053031" y="2559415"/>
              <a:ext cx="0" cy="0"/>
            </a:xfrm>
            <a:prstGeom prst="line">
              <a:avLst/>
            </a:prstGeom>
            <a:noFill/>
            <a:ln w="38100" cap="rnd">
              <a:solidFill>
                <a:srgbClr val="E3061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Freeform 496"/>
            <p:cNvSpPr>
              <a:spLocks/>
            </p:cNvSpPr>
            <p:nvPr/>
          </p:nvSpPr>
          <p:spPr bwMode="auto">
            <a:xfrm>
              <a:off x="9951336" y="2359572"/>
              <a:ext cx="170280" cy="279070"/>
            </a:xfrm>
            <a:custGeom>
              <a:avLst/>
              <a:gdLst>
                <a:gd name="T0" fmla="*/ 54 w 54"/>
                <a:gd name="T1" fmla="*/ 88 h 88"/>
                <a:gd name="T2" fmla="*/ 54 w 54"/>
                <a:gd name="T3" fmla="*/ 56 h 88"/>
                <a:gd name="T4" fmla="*/ 28 w 54"/>
                <a:gd name="T5" fmla="*/ 56 h 88"/>
                <a:gd name="T6" fmla="*/ 27 w 54"/>
                <a:gd name="T7" fmla="*/ 56 h 88"/>
                <a:gd name="T8" fmla="*/ 6 w 54"/>
                <a:gd name="T9" fmla="*/ 56 h 88"/>
                <a:gd name="T10" fmla="*/ 6 w 54"/>
                <a:gd name="T11" fmla="*/ 35 h 88"/>
                <a:gd name="T12" fmla="*/ 27 w 54"/>
                <a:gd name="T13" fmla="*/ 35 h 88"/>
                <a:gd name="T14" fmla="*/ 29 w 54"/>
                <a:gd name="T15" fmla="*/ 37 h 88"/>
                <a:gd name="T16" fmla="*/ 54 w 54"/>
                <a:gd name="T17" fmla="*/ 37 h 88"/>
                <a:gd name="T18" fmla="*/ 54 w 54"/>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8">
                  <a:moveTo>
                    <a:pt x="54" y="88"/>
                  </a:moveTo>
                  <a:cubicBezTo>
                    <a:pt x="54" y="56"/>
                    <a:pt x="54" y="56"/>
                    <a:pt x="54" y="56"/>
                  </a:cubicBezTo>
                  <a:cubicBezTo>
                    <a:pt x="28" y="56"/>
                    <a:pt x="28" y="56"/>
                    <a:pt x="28" y="56"/>
                  </a:cubicBezTo>
                  <a:cubicBezTo>
                    <a:pt x="28" y="56"/>
                    <a:pt x="27" y="56"/>
                    <a:pt x="27" y="56"/>
                  </a:cubicBezTo>
                  <a:cubicBezTo>
                    <a:pt x="21" y="62"/>
                    <a:pt x="12" y="62"/>
                    <a:pt x="6" y="56"/>
                  </a:cubicBezTo>
                  <a:cubicBezTo>
                    <a:pt x="0" y="51"/>
                    <a:pt x="0" y="41"/>
                    <a:pt x="6" y="35"/>
                  </a:cubicBezTo>
                  <a:cubicBezTo>
                    <a:pt x="12" y="29"/>
                    <a:pt x="21" y="29"/>
                    <a:pt x="27" y="35"/>
                  </a:cubicBezTo>
                  <a:cubicBezTo>
                    <a:pt x="28" y="36"/>
                    <a:pt x="28" y="36"/>
                    <a:pt x="29" y="37"/>
                  </a:cubicBezTo>
                  <a:cubicBezTo>
                    <a:pt x="54" y="37"/>
                    <a:pt x="54" y="37"/>
                    <a:pt x="54" y="37"/>
                  </a:cubicBezTo>
                  <a:cubicBezTo>
                    <a:pt x="54" y="0"/>
                    <a:pt x="54" y="0"/>
                    <a:pt x="54" y="0"/>
                  </a:cubicBezTo>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Freeform 497"/>
            <p:cNvSpPr>
              <a:spLocks/>
            </p:cNvSpPr>
            <p:nvPr/>
          </p:nvSpPr>
          <p:spPr bwMode="auto">
            <a:xfrm>
              <a:off x="10128711" y="2359572"/>
              <a:ext cx="257785" cy="358297"/>
            </a:xfrm>
            <a:custGeom>
              <a:avLst/>
              <a:gdLst>
                <a:gd name="T0" fmla="*/ 0 w 218"/>
                <a:gd name="T1" fmla="*/ 0 h 303"/>
                <a:gd name="T2" fmla="*/ 218 w 218"/>
                <a:gd name="T3" fmla="*/ 0 h 303"/>
                <a:gd name="T4" fmla="*/ 218 w 218"/>
                <a:gd name="T5" fmla="*/ 236 h 303"/>
                <a:gd name="T6" fmla="*/ 157 w 218"/>
                <a:gd name="T7" fmla="*/ 236 h 303"/>
                <a:gd name="T8" fmla="*/ 157 w 218"/>
                <a:gd name="T9" fmla="*/ 303 h 303"/>
                <a:gd name="T10" fmla="*/ 90 w 218"/>
                <a:gd name="T11" fmla="*/ 236 h 303"/>
                <a:gd name="T12" fmla="*/ 0 w 218"/>
                <a:gd name="T13" fmla="*/ 236 h 303"/>
              </a:gdLst>
              <a:ahLst/>
              <a:cxnLst>
                <a:cxn ang="0">
                  <a:pos x="T0" y="T1"/>
                </a:cxn>
                <a:cxn ang="0">
                  <a:pos x="T2" y="T3"/>
                </a:cxn>
                <a:cxn ang="0">
                  <a:pos x="T4" y="T5"/>
                </a:cxn>
                <a:cxn ang="0">
                  <a:pos x="T6" y="T7"/>
                </a:cxn>
                <a:cxn ang="0">
                  <a:pos x="T8" y="T9"/>
                </a:cxn>
                <a:cxn ang="0">
                  <a:pos x="T10" y="T11"/>
                </a:cxn>
                <a:cxn ang="0">
                  <a:pos x="T12" y="T13"/>
                </a:cxn>
              </a:cxnLst>
              <a:rect l="0" t="0" r="r" b="b"/>
              <a:pathLst>
                <a:path w="218" h="303">
                  <a:moveTo>
                    <a:pt x="0" y="0"/>
                  </a:moveTo>
                  <a:lnTo>
                    <a:pt x="218" y="0"/>
                  </a:lnTo>
                  <a:lnTo>
                    <a:pt x="218" y="236"/>
                  </a:lnTo>
                  <a:lnTo>
                    <a:pt x="157" y="236"/>
                  </a:lnTo>
                  <a:lnTo>
                    <a:pt x="157" y="303"/>
                  </a:lnTo>
                  <a:lnTo>
                    <a:pt x="90" y="236"/>
                  </a:lnTo>
                  <a:lnTo>
                    <a:pt x="0" y="236"/>
                  </a:lnTo>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Freeform 498"/>
            <p:cNvSpPr>
              <a:spLocks/>
            </p:cNvSpPr>
            <p:nvPr/>
          </p:nvSpPr>
          <p:spPr bwMode="auto">
            <a:xfrm>
              <a:off x="9930051" y="1840456"/>
              <a:ext cx="393772" cy="392590"/>
            </a:xfrm>
            <a:custGeom>
              <a:avLst/>
              <a:gdLst>
                <a:gd name="T0" fmla="*/ 125 w 125"/>
                <a:gd name="T1" fmla="*/ 124 h 124"/>
                <a:gd name="T2" fmla="*/ 77 w 125"/>
                <a:gd name="T3" fmla="*/ 64 h 124"/>
                <a:gd name="T4" fmla="*/ 97 w 125"/>
                <a:gd name="T5" fmla="*/ 32 h 124"/>
                <a:gd name="T6" fmla="*/ 66 w 125"/>
                <a:gd name="T7" fmla="*/ 0 h 124"/>
                <a:gd name="T8" fmla="*/ 31 w 125"/>
                <a:gd name="T9" fmla="*/ 33 h 124"/>
                <a:gd name="T10" fmla="*/ 50 w 125"/>
                <a:gd name="T11" fmla="*/ 63 h 124"/>
                <a:gd name="T12" fmla="*/ 0 w 125"/>
                <a:gd name="T13" fmla="*/ 124 h 124"/>
                <a:gd name="T14" fmla="*/ 125 w 125"/>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4">
                  <a:moveTo>
                    <a:pt x="125" y="124"/>
                  </a:moveTo>
                  <a:cubicBezTo>
                    <a:pt x="125" y="95"/>
                    <a:pt x="104" y="70"/>
                    <a:pt x="77" y="64"/>
                  </a:cubicBezTo>
                  <a:cubicBezTo>
                    <a:pt x="89" y="58"/>
                    <a:pt x="98" y="46"/>
                    <a:pt x="97" y="32"/>
                  </a:cubicBezTo>
                  <a:cubicBezTo>
                    <a:pt x="96" y="15"/>
                    <a:pt x="83" y="1"/>
                    <a:pt x="66" y="0"/>
                  </a:cubicBezTo>
                  <a:cubicBezTo>
                    <a:pt x="47" y="0"/>
                    <a:pt x="31" y="15"/>
                    <a:pt x="31" y="33"/>
                  </a:cubicBezTo>
                  <a:cubicBezTo>
                    <a:pt x="31" y="46"/>
                    <a:pt x="39" y="58"/>
                    <a:pt x="50" y="63"/>
                  </a:cubicBezTo>
                  <a:cubicBezTo>
                    <a:pt x="22" y="69"/>
                    <a:pt x="0" y="94"/>
                    <a:pt x="0" y="124"/>
                  </a:cubicBezTo>
                  <a:lnTo>
                    <a:pt x="125" y="124"/>
                  </a:ln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Freeform 499"/>
            <p:cNvSpPr>
              <a:spLocks/>
            </p:cNvSpPr>
            <p:nvPr/>
          </p:nvSpPr>
          <p:spPr bwMode="auto">
            <a:xfrm>
              <a:off x="9478336" y="2536947"/>
              <a:ext cx="391407" cy="392590"/>
            </a:xfrm>
            <a:custGeom>
              <a:avLst/>
              <a:gdLst>
                <a:gd name="T0" fmla="*/ 124 w 124"/>
                <a:gd name="T1" fmla="*/ 124 h 124"/>
                <a:gd name="T2" fmla="*/ 76 w 124"/>
                <a:gd name="T3" fmla="*/ 64 h 124"/>
                <a:gd name="T4" fmla="*/ 96 w 124"/>
                <a:gd name="T5" fmla="*/ 32 h 124"/>
                <a:gd name="T6" fmla="*/ 65 w 124"/>
                <a:gd name="T7" fmla="*/ 1 h 124"/>
                <a:gd name="T8" fmla="*/ 31 w 124"/>
                <a:gd name="T9" fmla="*/ 33 h 124"/>
                <a:gd name="T10" fmla="*/ 50 w 124"/>
                <a:gd name="T11" fmla="*/ 63 h 124"/>
                <a:gd name="T12" fmla="*/ 0 w 124"/>
                <a:gd name="T13" fmla="*/ 124 h 124"/>
                <a:gd name="T14" fmla="*/ 124 w 124"/>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4">
                  <a:moveTo>
                    <a:pt x="124" y="124"/>
                  </a:moveTo>
                  <a:cubicBezTo>
                    <a:pt x="124" y="95"/>
                    <a:pt x="104" y="70"/>
                    <a:pt x="76" y="64"/>
                  </a:cubicBezTo>
                  <a:cubicBezTo>
                    <a:pt x="89" y="59"/>
                    <a:pt x="97" y="46"/>
                    <a:pt x="96" y="32"/>
                  </a:cubicBezTo>
                  <a:cubicBezTo>
                    <a:pt x="96" y="15"/>
                    <a:pt x="82" y="1"/>
                    <a:pt x="65" y="1"/>
                  </a:cubicBezTo>
                  <a:cubicBezTo>
                    <a:pt x="46" y="0"/>
                    <a:pt x="31" y="15"/>
                    <a:pt x="31" y="33"/>
                  </a:cubicBezTo>
                  <a:cubicBezTo>
                    <a:pt x="31" y="47"/>
                    <a:pt x="39" y="58"/>
                    <a:pt x="50" y="63"/>
                  </a:cubicBezTo>
                  <a:cubicBezTo>
                    <a:pt x="21" y="69"/>
                    <a:pt x="0" y="94"/>
                    <a:pt x="0" y="124"/>
                  </a:cubicBezTo>
                  <a:lnTo>
                    <a:pt x="124" y="124"/>
                  </a:ln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Freeform 500"/>
            <p:cNvSpPr>
              <a:spLocks/>
            </p:cNvSpPr>
            <p:nvPr/>
          </p:nvSpPr>
          <p:spPr bwMode="auto">
            <a:xfrm>
              <a:off x="10384130" y="2536947"/>
              <a:ext cx="390225" cy="392590"/>
            </a:xfrm>
            <a:custGeom>
              <a:avLst/>
              <a:gdLst>
                <a:gd name="T0" fmla="*/ 124 w 124"/>
                <a:gd name="T1" fmla="*/ 124 h 124"/>
                <a:gd name="T2" fmla="*/ 77 w 124"/>
                <a:gd name="T3" fmla="*/ 64 h 124"/>
                <a:gd name="T4" fmla="*/ 97 w 124"/>
                <a:gd name="T5" fmla="*/ 32 h 124"/>
                <a:gd name="T6" fmla="*/ 65 w 124"/>
                <a:gd name="T7" fmla="*/ 1 h 124"/>
                <a:gd name="T8" fmla="*/ 31 w 124"/>
                <a:gd name="T9" fmla="*/ 33 h 124"/>
                <a:gd name="T10" fmla="*/ 50 w 124"/>
                <a:gd name="T11" fmla="*/ 63 h 124"/>
                <a:gd name="T12" fmla="*/ 0 w 124"/>
                <a:gd name="T13" fmla="*/ 124 h 124"/>
                <a:gd name="T14" fmla="*/ 124 w 124"/>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4">
                  <a:moveTo>
                    <a:pt x="124" y="124"/>
                  </a:moveTo>
                  <a:cubicBezTo>
                    <a:pt x="124" y="95"/>
                    <a:pt x="104" y="70"/>
                    <a:pt x="77" y="64"/>
                  </a:cubicBezTo>
                  <a:cubicBezTo>
                    <a:pt x="89" y="59"/>
                    <a:pt x="97" y="46"/>
                    <a:pt x="97" y="32"/>
                  </a:cubicBezTo>
                  <a:cubicBezTo>
                    <a:pt x="96" y="15"/>
                    <a:pt x="82" y="1"/>
                    <a:pt x="65" y="1"/>
                  </a:cubicBezTo>
                  <a:cubicBezTo>
                    <a:pt x="47" y="0"/>
                    <a:pt x="31" y="15"/>
                    <a:pt x="31" y="33"/>
                  </a:cubicBezTo>
                  <a:cubicBezTo>
                    <a:pt x="31" y="47"/>
                    <a:pt x="39" y="58"/>
                    <a:pt x="50" y="63"/>
                  </a:cubicBezTo>
                  <a:cubicBezTo>
                    <a:pt x="21" y="69"/>
                    <a:pt x="0" y="94"/>
                    <a:pt x="0" y="124"/>
                  </a:cubicBezTo>
                  <a:lnTo>
                    <a:pt x="124" y="124"/>
                  </a:lnTo>
                  <a:close/>
                </a:path>
              </a:pathLst>
            </a:custGeom>
            <a:noFill/>
            <a:ln w="38100" cap="rnd">
              <a:solidFill>
                <a:srgbClr val="E3061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40" name="TextBox 39"/>
          <p:cNvSpPr txBox="1"/>
          <p:nvPr/>
        </p:nvSpPr>
        <p:spPr>
          <a:xfrm>
            <a:off x="381000" y="6197600"/>
            <a:ext cx="250280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Source: JLL “Forget the Workplace for Now”</a:t>
            </a:r>
          </a:p>
        </p:txBody>
      </p:sp>
    </p:spTree>
    <p:extLst>
      <p:ext uri="{BB962C8B-B14F-4D97-AF65-F5344CB8AC3E}">
        <p14:creationId xmlns:p14="http://schemas.microsoft.com/office/powerpoint/2010/main" val="3616850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r="24381"/>
          <a:stretch/>
        </p:blipFill>
        <p:spPr>
          <a:xfrm>
            <a:off x="4830877" y="368300"/>
            <a:ext cx="7361123" cy="64897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7" y="46826"/>
            <a:ext cx="3422446" cy="1333087"/>
          </a:xfrm>
          <a:prstGeom prst="rect">
            <a:avLst/>
          </a:prstGeom>
        </p:spPr>
      </p:pic>
      <p:sp>
        <p:nvSpPr>
          <p:cNvPr id="3" name="Content Placeholder 2"/>
          <p:cNvSpPr>
            <a:spLocks noGrp="1"/>
          </p:cNvSpPr>
          <p:nvPr>
            <p:ph idx="1"/>
          </p:nvPr>
        </p:nvSpPr>
        <p:spPr/>
        <p:txBody>
          <a:bodyPr/>
          <a:lstStyle/>
          <a:p>
            <a:r>
              <a:rPr lang="en-GB" dirty="0"/>
              <a:t>Escape the Roundabout</a:t>
            </a:r>
            <a:r>
              <a:rPr lang="en-GB" dirty="0" smtClean="0"/>
              <a:t>:</a:t>
            </a:r>
            <a:endParaRPr lang="en-GB" dirty="0"/>
          </a:p>
          <a:p>
            <a:pPr lvl="1"/>
            <a:r>
              <a:rPr lang="en-US" dirty="0"/>
              <a:t>A Data-driven path to </a:t>
            </a:r>
            <a:r>
              <a:rPr lang="en-US" dirty="0" smtClean="0"/>
              <a:t/>
            </a:r>
            <a:br>
              <a:rPr lang="en-US" dirty="0" smtClean="0"/>
            </a:br>
            <a:r>
              <a:rPr lang="en-US" dirty="0" smtClean="0"/>
              <a:t>partnerships</a:t>
            </a:r>
            <a:endParaRPr lang="en-GB" dirty="0"/>
          </a:p>
          <a:p>
            <a:pPr lvl="2"/>
            <a:r>
              <a:rPr lang="en-US" dirty="0"/>
              <a:t>Aleen Bayard</a:t>
            </a:r>
          </a:p>
          <a:p>
            <a:pPr lvl="2"/>
            <a:r>
              <a:rPr lang="en-US" dirty="0"/>
              <a:t>Cynthia Curtis</a:t>
            </a:r>
          </a:p>
          <a:p>
            <a:pPr lvl="2"/>
            <a:r>
              <a:rPr lang="en-US" dirty="0"/>
              <a:t>Mark Ohringer</a:t>
            </a:r>
          </a:p>
          <a:p>
            <a:pPr lvl="2"/>
            <a:endParaRPr lang="en-US" dirty="0"/>
          </a:p>
          <a:p>
            <a:pPr lvl="2"/>
            <a:r>
              <a:rPr lang="en-US" dirty="0"/>
              <a:t>2018 BCCCC Conference</a:t>
            </a:r>
          </a:p>
          <a:p>
            <a:pPr lvl="2"/>
            <a:endParaRPr lang="en-US" dirty="0"/>
          </a:p>
        </p:txBody>
      </p:sp>
    </p:spTree>
    <p:extLst>
      <p:ext uri="{BB962C8B-B14F-4D97-AF65-F5344CB8AC3E}">
        <p14:creationId xmlns:p14="http://schemas.microsoft.com/office/powerpoint/2010/main" val="373610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Better experience translates to better-engaged </a:t>
            </a:r>
            <a:r>
              <a:rPr lang="en-US" dirty="0" smtClean="0"/>
              <a:t>employees</a:t>
            </a:r>
          </a:p>
        </p:txBody>
      </p:sp>
      <p:sp>
        <p:nvSpPr>
          <p:cNvPr id="6" name="TextBox 5"/>
          <p:cNvSpPr txBox="1"/>
          <p:nvPr/>
        </p:nvSpPr>
        <p:spPr>
          <a:xfrm>
            <a:off x="381000" y="6197600"/>
            <a:ext cx="1143476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Source: Gallup. “How Employee Engagement Drives Growth”.</a:t>
            </a:r>
          </a:p>
        </p:txBody>
      </p:sp>
      <p:pic>
        <p:nvPicPr>
          <p:cNvPr id="8" name="Picture 7"/>
          <p:cNvPicPr>
            <a:picLocks noChangeAspect="1"/>
          </p:cNvPicPr>
          <p:nvPr/>
        </p:nvPicPr>
        <p:blipFill>
          <a:blip r:embed="rId3" cstate="print"/>
          <a:stretch>
            <a:fillRect/>
          </a:stretch>
        </p:blipFill>
        <p:spPr>
          <a:xfrm>
            <a:off x="1542055" y="2135206"/>
            <a:ext cx="9106993" cy="2633921"/>
          </a:xfrm>
          <a:prstGeom prst="rect">
            <a:avLst/>
          </a:prstGeom>
        </p:spPr>
      </p:pic>
      <p:sp>
        <p:nvSpPr>
          <p:cNvPr id="57" name="Shape 742"/>
          <p:cNvSpPr>
            <a:spLocks noChangeArrowheads="1"/>
          </p:cNvSpPr>
          <p:nvPr/>
        </p:nvSpPr>
        <p:spPr bwMode="auto">
          <a:xfrm>
            <a:off x="1711236" y="5440094"/>
            <a:ext cx="19574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Actively disengaged</a:t>
            </a:r>
          </a:p>
        </p:txBody>
      </p:sp>
      <p:sp>
        <p:nvSpPr>
          <p:cNvPr id="59" name="Shape 742"/>
          <p:cNvSpPr>
            <a:spLocks noChangeArrowheads="1"/>
          </p:cNvSpPr>
          <p:nvPr/>
        </p:nvSpPr>
        <p:spPr bwMode="auto">
          <a:xfrm>
            <a:off x="9104567" y="5440094"/>
            <a:ext cx="19574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Engaged</a:t>
            </a:r>
          </a:p>
        </p:txBody>
      </p:sp>
      <p:sp>
        <p:nvSpPr>
          <p:cNvPr id="61" name="Shape 742"/>
          <p:cNvSpPr>
            <a:spLocks noChangeArrowheads="1"/>
          </p:cNvSpPr>
          <p:nvPr/>
        </p:nvSpPr>
        <p:spPr bwMode="auto">
          <a:xfrm>
            <a:off x="5579691" y="5440094"/>
            <a:ext cx="19574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Not engaged</a:t>
            </a:r>
          </a:p>
        </p:txBody>
      </p:sp>
      <p:sp>
        <p:nvSpPr>
          <p:cNvPr id="69" name="Freeform 68"/>
          <p:cNvSpPr/>
          <p:nvPr/>
        </p:nvSpPr>
        <p:spPr>
          <a:xfrm>
            <a:off x="2371585" y="4943569"/>
            <a:ext cx="636746" cy="353815"/>
          </a:xfrm>
          <a:custGeom>
            <a:avLst/>
            <a:gdLst/>
            <a:ahLst/>
            <a:cxnLst/>
            <a:rect l="l" t="t" r="r" b="b"/>
            <a:pathLst>
              <a:path w="636746" h="353815">
                <a:moveTo>
                  <a:pt x="571402" y="255117"/>
                </a:moveTo>
                <a:cubicBezTo>
                  <a:pt x="575357" y="255108"/>
                  <a:pt x="579311" y="256155"/>
                  <a:pt x="583266" y="258260"/>
                </a:cubicBezTo>
                <a:cubicBezTo>
                  <a:pt x="587221" y="260365"/>
                  <a:pt x="589350" y="263585"/>
                  <a:pt x="589654" y="267919"/>
                </a:cubicBezTo>
                <a:cubicBezTo>
                  <a:pt x="589664" y="274196"/>
                  <a:pt x="588846" y="279816"/>
                  <a:pt x="587202" y="284778"/>
                </a:cubicBezTo>
                <a:cubicBezTo>
                  <a:pt x="585557" y="289741"/>
                  <a:pt x="583028" y="294789"/>
                  <a:pt x="579615" y="299923"/>
                </a:cubicBezTo>
                <a:cubicBezTo>
                  <a:pt x="579235" y="299542"/>
                  <a:pt x="578627" y="299389"/>
                  <a:pt x="577790" y="299466"/>
                </a:cubicBezTo>
                <a:cubicBezTo>
                  <a:pt x="576345" y="299389"/>
                  <a:pt x="575585" y="299999"/>
                  <a:pt x="575509" y="301294"/>
                </a:cubicBezTo>
                <a:lnTo>
                  <a:pt x="575052" y="300380"/>
                </a:lnTo>
                <a:cubicBezTo>
                  <a:pt x="574520" y="300456"/>
                  <a:pt x="574216" y="301218"/>
                  <a:pt x="574140" y="302666"/>
                </a:cubicBezTo>
                <a:cubicBezTo>
                  <a:pt x="573683" y="302133"/>
                  <a:pt x="573227" y="301828"/>
                  <a:pt x="572771" y="301752"/>
                </a:cubicBezTo>
                <a:cubicBezTo>
                  <a:pt x="571858" y="301828"/>
                  <a:pt x="570946" y="302133"/>
                  <a:pt x="570033" y="302666"/>
                </a:cubicBezTo>
                <a:cubicBezTo>
                  <a:pt x="569120" y="303199"/>
                  <a:pt x="568208" y="303504"/>
                  <a:pt x="567295" y="303580"/>
                </a:cubicBezTo>
                <a:cubicBezTo>
                  <a:pt x="564119" y="303533"/>
                  <a:pt x="560998" y="302828"/>
                  <a:pt x="557930" y="301466"/>
                </a:cubicBezTo>
                <a:cubicBezTo>
                  <a:pt x="554863" y="300104"/>
                  <a:pt x="553110" y="298370"/>
                  <a:pt x="552671" y="296265"/>
                </a:cubicBezTo>
                <a:cubicBezTo>
                  <a:pt x="552995" y="290836"/>
                  <a:pt x="554292" y="284892"/>
                  <a:pt x="556561" y="278434"/>
                </a:cubicBezTo>
                <a:cubicBezTo>
                  <a:pt x="558830" y="271976"/>
                  <a:pt x="560126" y="266033"/>
                  <a:pt x="560451" y="260604"/>
                </a:cubicBezTo>
                <a:cubicBezTo>
                  <a:pt x="560565" y="259280"/>
                  <a:pt x="561021" y="258727"/>
                  <a:pt x="561819" y="258946"/>
                </a:cubicBezTo>
                <a:cubicBezTo>
                  <a:pt x="562618" y="259165"/>
                  <a:pt x="563074" y="258499"/>
                  <a:pt x="563188" y="256946"/>
                </a:cubicBezTo>
                <a:cubicBezTo>
                  <a:pt x="563645" y="257327"/>
                  <a:pt x="564101" y="257479"/>
                  <a:pt x="564557" y="257403"/>
                </a:cubicBezTo>
                <a:cubicBezTo>
                  <a:pt x="565584" y="257308"/>
                  <a:pt x="566497" y="256927"/>
                  <a:pt x="567295" y="256260"/>
                </a:cubicBezTo>
                <a:cubicBezTo>
                  <a:pt x="568094" y="255593"/>
                  <a:pt x="569463" y="255212"/>
                  <a:pt x="571402" y="255117"/>
                </a:cubicBezTo>
                <a:close/>
                <a:moveTo>
                  <a:pt x="389020" y="25603"/>
                </a:moveTo>
                <a:cubicBezTo>
                  <a:pt x="391058" y="25669"/>
                  <a:pt x="392811" y="25993"/>
                  <a:pt x="394277" y="26574"/>
                </a:cubicBezTo>
                <a:cubicBezTo>
                  <a:pt x="395744" y="27155"/>
                  <a:pt x="397040" y="27594"/>
                  <a:pt x="398164" y="27889"/>
                </a:cubicBezTo>
                <a:cubicBezTo>
                  <a:pt x="399716" y="28041"/>
                  <a:pt x="401183" y="28079"/>
                  <a:pt x="402564" y="28003"/>
                </a:cubicBezTo>
                <a:cubicBezTo>
                  <a:pt x="403945" y="27927"/>
                  <a:pt x="405526" y="28194"/>
                  <a:pt x="407308" y="28803"/>
                </a:cubicBezTo>
                <a:lnTo>
                  <a:pt x="412794" y="30632"/>
                </a:lnTo>
                <a:cubicBezTo>
                  <a:pt x="414080" y="31604"/>
                  <a:pt x="415509" y="32975"/>
                  <a:pt x="417080" y="34747"/>
                </a:cubicBezTo>
                <a:cubicBezTo>
                  <a:pt x="418652" y="36518"/>
                  <a:pt x="419509" y="38347"/>
                  <a:pt x="419652" y="40233"/>
                </a:cubicBezTo>
                <a:cubicBezTo>
                  <a:pt x="419414" y="46129"/>
                  <a:pt x="418176" y="52168"/>
                  <a:pt x="415937" y="58350"/>
                </a:cubicBezTo>
                <a:cubicBezTo>
                  <a:pt x="413699" y="64531"/>
                  <a:pt x="411889" y="68399"/>
                  <a:pt x="410508" y="69951"/>
                </a:cubicBezTo>
                <a:cubicBezTo>
                  <a:pt x="409965" y="75666"/>
                  <a:pt x="407165" y="82981"/>
                  <a:pt x="402107" y="91897"/>
                </a:cubicBezTo>
                <a:cubicBezTo>
                  <a:pt x="397049" y="100812"/>
                  <a:pt x="392991" y="109956"/>
                  <a:pt x="389934" y="119329"/>
                </a:cubicBezTo>
                <a:cubicBezTo>
                  <a:pt x="391729" y="119238"/>
                  <a:pt x="395099" y="118606"/>
                  <a:pt x="400043" y="117432"/>
                </a:cubicBezTo>
                <a:cubicBezTo>
                  <a:pt x="404988" y="116258"/>
                  <a:pt x="409881" y="115084"/>
                  <a:pt x="414724" y="113910"/>
                </a:cubicBezTo>
                <a:cubicBezTo>
                  <a:pt x="419567" y="112736"/>
                  <a:pt x="422734" y="112104"/>
                  <a:pt x="424224" y="112014"/>
                </a:cubicBezTo>
                <a:cubicBezTo>
                  <a:pt x="424462" y="112080"/>
                  <a:pt x="424672" y="112404"/>
                  <a:pt x="424853" y="112985"/>
                </a:cubicBezTo>
                <a:cubicBezTo>
                  <a:pt x="425034" y="113566"/>
                  <a:pt x="425129" y="114004"/>
                  <a:pt x="425138" y="114300"/>
                </a:cubicBezTo>
                <a:cubicBezTo>
                  <a:pt x="424557" y="123796"/>
                  <a:pt x="420233" y="130292"/>
                  <a:pt x="412165" y="133788"/>
                </a:cubicBezTo>
                <a:cubicBezTo>
                  <a:pt x="404098" y="137283"/>
                  <a:pt x="395773" y="141151"/>
                  <a:pt x="387191" y="145389"/>
                </a:cubicBezTo>
                <a:cubicBezTo>
                  <a:pt x="386553" y="147437"/>
                  <a:pt x="386000" y="149399"/>
                  <a:pt x="385533" y="151276"/>
                </a:cubicBezTo>
                <a:cubicBezTo>
                  <a:pt x="385067" y="153152"/>
                  <a:pt x="384400" y="155000"/>
                  <a:pt x="383533" y="156819"/>
                </a:cubicBezTo>
                <a:cubicBezTo>
                  <a:pt x="384067" y="156895"/>
                  <a:pt x="384371" y="156743"/>
                  <a:pt x="384448" y="156362"/>
                </a:cubicBezTo>
                <a:lnTo>
                  <a:pt x="385362" y="155905"/>
                </a:lnTo>
                <a:cubicBezTo>
                  <a:pt x="385057" y="158581"/>
                  <a:pt x="384524" y="161001"/>
                  <a:pt x="383762" y="163163"/>
                </a:cubicBezTo>
                <a:cubicBezTo>
                  <a:pt x="383000" y="165325"/>
                  <a:pt x="382466" y="167630"/>
                  <a:pt x="382162" y="170078"/>
                </a:cubicBezTo>
                <a:lnTo>
                  <a:pt x="381247" y="171907"/>
                </a:lnTo>
                <a:cubicBezTo>
                  <a:pt x="376570" y="185195"/>
                  <a:pt x="371979" y="197409"/>
                  <a:pt x="367474" y="208547"/>
                </a:cubicBezTo>
                <a:cubicBezTo>
                  <a:pt x="362969" y="219685"/>
                  <a:pt x="359178" y="228027"/>
                  <a:pt x="356101" y="233572"/>
                </a:cubicBezTo>
                <a:cubicBezTo>
                  <a:pt x="354511" y="236105"/>
                  <a:pt x="353348" y="238810"/>
                  <a:pt x="352615" y="241687"/>
                </a:cubicBezTo>
                <a:cubicBezTo>
                  <a:pt x="351882" y="244564"/>
                  <a:pt x="351520" y="247497"/>
                  <a:pt x="351529" y="250488"/>
                </a:cubicBezTo>
                <a:lnTo>
                  <a:pt x="352444" y="250945"/>
                </a:lnTo>
                <a:cubicBezTo>
                  <a:pt x="351777" y="252479"/>
                  <a:pt x="351053" y="254898"/>
                  <a:pt x="350272" y="258203"/>
                </a:cubicBezTo>
                <a:cubicBezTo>
                  <a:pt x="349491" y="261508"/>
                  <a:pt x="348538" y="263356"/>
                  <a:pt x="347414" y="263747"/>
                </a:cubicBezTo>
                <a:lnTo>
                  <a:pt x="346500" y="262832"/>
                </a:lnTo>
                <a:cubicBezTo>
                  <a:pt x="344404" y="268024"/>
                  <a:pt x="341966" y="273415"/>
                  <a:pt x="339185" y="279006"/>
                </a:cubicBezTo>
                <a:cubicBezTo>
                  <a:pt x="336403" y="284597"/>
                  <a:pt x="334879" y="292160"/>
                  <a:pt x="334613" y="301694"/>
                </a:cubicBezTo>
                <a:cubicBezTo>
                  <a:pt x="334422" y="306914"/>
                  <a:pt x="333206" y="312934"/>
                  <a:pt x="330965" y="319754"/>
                </a:cubicBezTo>
                <a:cubicBezTo>
                  <a:pt x="328724" y="326574"/>
                  <a:pt x="326604" y="334422"/>
                  <a:pt x="324605" y="343300"/>
                </a:cubicBezTo>
                <a:lnTo>
                  <a:pt x="324150" y="341928"/>
                </a:lnTo>
                <a:cubicBezTo>
                  <a:pt x="324529" y="340099"/>
                  <a:pt x="326045" y="334384"/>
                  <a:pt x="328698" y="324783"/>
                </a:cubicBezTo>
                <a:cubicBezTo>
                  <a:pt x="331351" y="315182"/>
                  <a:pt x="332865" y="305809"/>
                  <a:pt x="333241" y="296665"/>
                </a:cubicBezTo>
                <a:cubicBezTo>
                  <a:pt x="333317" y="295370"/>
                  <a:pt x="333165" y="294760"/>
                  <a:pt x="332784" y="294836"/>
                </a:cubicBezTo>
                <a:cubicBezTo>
                  <a:pt x="330955" y="294760"/>
                  <a:pt x="330041" y="299485"/>
                  <a:pt x="330041" y="309010"/>
                </a:cubicBezTo>
                <a:cubicBezTo>
                  <a:pt x="326468" y="325202"/>
                  <a:pt x="323945" y="336480"/>
                  <a:pt x="322474" y="342842"/>
                </a:cubicBezTo>
                <a:cubicBezTo>
                  <a:pt x="321002" y="349205"/>
                  <a:pt x="320180" y="352253"/>
                  <a:pt x="320009" y="351986"/>
                </a:cubicBezTo>
                <a:cubicBezTo>
                  <a:pt x="320143" y="350472"/>
                  <a:pt x="320682" y="346643"/>
                  <a:pt x="321624" y="340499"/>
                </a:cubicBezTo>
                <a:cubicBezTo>
                  <a:pt x="322567" y="334356"/>
                  <a:pt x="323105" y="329498"/>
                  <a:pt x="323240" y="325926"/>
                </a:cubicBezTo>
                <a:cubicBezTo>
                  <a:pt x="323250" y="325469"/>
                  <a:pt x="323230" y="325126"/>
                  <a:pt x="323182" y="324897"/>
                </a:cubicBezTo>
                <a:cubicBezTo>
                  <a:pt x="323134" y="324669"/>
                  <a:pt x="322999" y="324554"/>
                  <a:pt x="322778" y="324554"/>
                </a:cubicBezTo>
                <a:cubicBezTo>
                  <a:pt x="322321" y="324478"/>
                  <a:pt x="321389" y="326917"/>
                  <a:pt x="319982" y="331870"/>
                </a:cubicBezTo>
                <a:lnTo>
                  <a:pt x="321354" y="330955"/>
                </a:lnTo>
                <a:cubicBezTo>
                  <a:pt x="320582" y="335013"/>
                  <a:pt x="319725" y="337985"/>
                  <a:pt x="318782" y="339871"/>
                </a:cubicBezTo>
                <a:cubicBezTo>
                  <a:pt x="317839" y="341757"/>
                  <a:pt x="317325" y="344271"/>
                  <a:pt x="317239" y="347414"/>
                </a:cubicBezTo>
                <a:cubicBezTo>
                  <a:pt x="317163" y="349319"/>
                  <a:pt x="317315" y="350539"/>
                  <a:pt x="317696" y="351072"/>
                </a:cubicBezTo>
                <a:cubicBezTo>
                  <a:pt x="316538" y="351986"/>
                  <a:pt x="315210" y="352672"/>
                  <a:pt x="313711" y="353129"/>
                </a:cubicBezTo>
                <a:cubicBezTo>
                  <a:pt x="312213" y="353587"/>
                  <a:pt x="310657" y="353815"/>
                  <a:pt x="309045" y="353815"/>
                </a:cubicBezTo>
                <a:cubicBezTo>
                  <a:pt x="306646" y="353568"/>
                  <a:pt x="305185" y="352348"/>
                  <a:pt x="304663" y="350158"/>
                </a:cubicBezTo>
                <a:cubicBezTo>
                  <a:pt x="304142" y="347967"/>
                  <a:pt x="303933" y="346291"/>
                  <a:pt x="304038" y="345128"/>
                </a:cubicBezTo>
                <a:cubicBezTo>
                  <a:pt x="304624" y="338270"/>
                  <a:pt x="306980" y="328898"/>
                  <a:pt x="311103" y="317011"/>
                </a:cubicBezTo>
                <a:cubicBezTo>
                  <a:pt x="315226" y="305123"/>
                  <a:pt x="317595" y="294836"/>
                  <a:pt x="318211" y="286150"/>
                </a:cubicBezTo>
                <a:lnTo>
                  <a:pt x="322761" y="271519"/>
                </a:lnTo>
                <a:cubicBezTo>
                  <a:pt x="328135" y="255078"/>
                  <a:pt x="333459" y="238012"/>
                  <a:pt x="338732" y="220320"/>
                </a:cubicBezTo>
                <a:cubicBezTo>
                  <a:pt x="344005" y="202629"/>
                  <a:pt x="348423" y="184205"/>
                  <a:pt x="351986" y="165049"/>
                </a:cubicBezTo>
                <a:lnTo>
                  <a:pt x="353815" y="154990"/>
                </a:lnTo>
                <a:cubicBezTo>
                  <a:pt x="346061" y="155829"/>
                  <a:pt x="339396" y="157581"/>
                  <a:pt x="333820" y="160248"/>
                </a:cubicBezTo>
                <a:cubicBezTo>
                  <a:pt x="328244" y="162915"/>
                  <a:pt x="319536" y="165582"/>
                  <a:pt x="307695" y="168249"/>
                </a:cubicBezTo>
                <a:cubicBezTo>
                  <a:pt x="307455" y="168144"/>
                  <a:pt x="304481" y="170228"/>
                  <a:pt x="298771" y="174500"/>
                </a:cubicBezTo>
                <a:cubicBezTo>
                  <a:pt x="293062" y="178772"/>
                  <a:pt x="286057" y="183120"/>
                  <a:pt x="277757" y="187545"/>
                </a:cubicBezTo>
                <a:cubicBezTo>
                  <a:pt x="269457" y="191969"/>
                  <a:pt x="261301" y="194358"/>
                  <a:pt x="253288" y="194710"/>
                </a:cubicBezTo>
                <a:cubicBezTo>
                  <a:pt x="251002" y="194786"/>
                  <a:pt x="249631" y="194634"/>
                  <a:pt x="249174" y="194254"/>
                </a:cubicBezTo>
                <a:cubicBezTo>
                  <a:pt x="247107" y="194216"/>
                  <a:pt x="244040" y="193152"/>
                  <a:pt x="239972" y="191062"/>
                </a:cubicBezTo>
                <a:cubicBezTo>
                  <a:pt x="235905" y="188973"/>
                  <a:pt x="233638" y="186086"/>
                  <a:pt x="233172" y="182400"/>
                </a:cubicBezTo>
                <a:cubicBezTo>
                  <a:pt x="234696" y="170590"/>
                  <a:pt x="238163" y="158462"/>
                  <a:pt x="243573" y="146015"/>
                </a:cubicBezTo>
                <a:cubicBezTo>
                  <a:pt x="248983" y="133568"/>
                  <a:pt x="254050" y="123149"/>
                  <a:pt x="258775" y="114757"/>
                </a:cubicBezTo>
                <a:lnTo>
                  <a:pt x="258775" y="113385"/>
                </a:lnTo>
                <a:cubicBezTo>
                  <a:pt x="262604" y="105089"/>
                  <a:pt x="266147" y="96535"/>
                  <a:pt x="269405" y="87725"/>
                </a:cubicBezTo>
                <a:cubicBezTo>
                  <a:pt x="272662" y="78914"/>
                  <a:pt x="275977" y="70246"/>
                  <a:pt x="279349" y="61722"/>
                </a:cubicBezTo>
                <a:cubicBezTo>
                  <a:pt x="280711" y="58997"/>
                  <a:pt x="282444" y="55073"/>
                  <a:pt x="284549" y="49949"/>
                </a:cubicBezTo>
                <a:cubicBezTo>
                  <a:pt x="286654" y="44824"/>
                  <a:pt x="287816" y="41129"/>
                  <a:pt x="288036" y="38862"/>
                </a:cubicBezTo>
                <a:cubicBezTo>
                  <a:pt x="287978" y="37985"/>
                  <a:pt x="287750" y="37223"/>
                  <a:pt x="287350" y="36576"/>
                </a:cubicBezTo>
                <a:cubicBezTo>
                  <a:pt x="286950" y="35928"/>
                  <a:pt x="286721" y="35166"/>
                  <a:pt x="286664" y="34290"/>
                </a:cubicBezTo>
                <a:cubicBezTo>
                  <a:pt x="286588" y="33451"/>
                  <a:pt x="286740" y="32842"/>
                  <a:pt x="287121" y="32461"/>
                </a:cubicBezTo>
                <a:lnTo>
                  <a:pt x="290316" y="29260"/>
                </a:lnTo>
                <a:lnTo>
                  <a:pt x="293508" y="31089"/>
                </a:lnTo>
                <a:cubicBezTo>
                  <a:pt x="296605" y="32289"/>
                  <a:pt x="300101" y="34461"/>
                  <a:pt x="303997" y="37604"/>
                </a:cubicBezTo>
                <a:cubicBezTo>
                  <a:pt x="307892" y="40748"/>
                  <a:pt x="310020" y="44519"/>
                  <a:pt x="310381" y="48920"/>
                </a:cubicBezTo>
                <a:cubicBezTo>
                  <a:pt x="310315" y="50539"/>
                  <a:pt x="309878" y="52216"/>
                  <a:pt x="309070" y="53949"/>
                </a:cubicBezTo>
                <a:cubicBezTo>
                  <a:pt x="308263" y="55683"/>
                  <a:pt x="307484" y="57359"/>
                  <a:pt x="306733" y="58978"/>
                </a:cubicBezTo>
                <a:lnTo>
                  <a:pt x="305365" y="61722"/>
                </a:lnTo>
                <a:cubicBezTo>
                  <a:pt x="304671" y="63255"/>
                  <a:pt x="304120" y="64646"/>
                  <a:pt x="303712" y="65894"/>
                </a:cubicBezTo>
                <a:cubicBezTo>
                  <a:pt x="303303" y="67141"/>
                  <a:pt x="303094" y="68646"/>
                  <a:pt x="303085" y="70408"/>
                </a:cubicBezTo>
                <a:lnTo>
                  <a:pt x="295788" y="88239"/>
                </a:lnTo>
                <a:cubicBezTo>
                  <a:pt x="291140" y="100917"/>
                  <a:pt x="286059" y="112938"/>
                  <a:pt x="280546" y="124301"/>
                </a:cubicBezTo>
                <a:cubicBezTo>
                  <a:pt x="275033" y="135664"/>
                  <a:pt x="269605" y="147113"/>
                  <a:pt x="264261" y="158648"/>
                </a:cubicBezTo>
                <a:cubicBezTo>
                  <a:pt x="264023" y="161601"/>
                  <a:pt x="262899" y="164382"/>
                  <a:pt x="260889" y="166992"/>
                </a:cubicBezTo>
                <a:cubicBezTo>
                  <a:pt x="258880" y="169602"/>
                  <a:pt x="257413" y="172154"/>
                  <a:pt x="256489" y="174650"/>
                </a:cubicBezTo>
                <a:cubicBezTo>
                  <a:pt x="260194" y="174440"/>
                  <a:pt x="263985" y="173145"/>
                  <a:pt x="267862" y="170764"/>
                </a:cubicBezTo>
                <a:cubicBezTo>
                  <a:pt x="271738" y="168383"/>
                  <a:pt x="275415" y="166173"/>
                  <a:pt x="278892" y="164134"/>
                </a:cubicBezTo>
                <a:cubicBezTo>
                  <a:pt x="291822" y="156953"/>
                  <a:pt x="305147" y="150171"/>
                  <a:pt x="318866" y="143789"/>
                </a:cubicBezTo>
                <a:cubicBezTo>
                  <a:pt x="332586" y="137407"/>
                  <a:pt x="347283" y="131997"/>
                  <a:pt x="362959" y="127558"/>
                </a:cubicBezTo>
                <a:cubicBezTo>
                  <a:pt x="366388" y="115881"/>
                  <a:pt x="369703" y="104032"/>
                  <a:pt x="372903" y="92011"/>
                </a:cubicBezTo>
                <a:cubicBezTo>
                  <a:pt x="376104" y="79991"/>
                  <a:pt x="379190" y="67913"/>
                  <a:pt x="382162" y="55778"/>
                </a:cubicBezTo>
                <a:cubicBezTo>
                  <a:pt x="382962" y="49806"/>
                  <a:pt x="384105" y="43576"/>
                  <a:pt x="385591" y="37090"/>
                </a:cubicBezTo>
                <a:cubicBezTo>
                  <a:pt x="387076" y="30603"/>
                  <a:pt x="388219" y="26774"/>
                  <a:pt x="389020" y="25603"/>
                </a:cubicBezTo>
                <a:close/>
                <a:moveTo>
                  <a:pt x="151790" y="24688"/>
                </a:moveTo>
                <a:lnTo>
                  <a:pt x="156362" y="24688"/>
                </a:lnTo>
                <a:cubicBezTo>
                  <a:pt x="171933" y="25410"/>
                  <a:pt x="184439" y="29896"/>
                  <a:pt x="193881" y="38148"/>
                </a:cubicBezTo>
                <a:cubicBezTo>
                  <a:pt x="203323" y="46399"/>
                  <a:pt x="208171" y="54087"/>
                  <a:pt x="208426" y="61211"/>
                </a:cubicBezTo>
                <a:cubicBezTo>
                  <a:pt x="208407" y="61859"/>
                  <a:pt x="208331" y="62392"/>
                  <a:pt x="208198" y="62811"/>
                </a:cubicBezTo>
                <a:cubicBezTo>
                  <a:pt x="208065" y="63231"/>
                  <a:pt x="207989" y="63764"/>
                  <a:pt x="207970" y="64412"/>
                </a:cubicBezTo>
                <a:cubicBezTo>
                  <a:pt x="207894" y="64869"/>
                  <a:pt x="208046" y="65327"/>
                  <a:pt x="208426" y="65784"/>
                </a:cubicBezTo>
                <a:lnTo>
                  <a:pt x="209797" y="69900"/>
                </a:lnTo>
                <a:lnTo>
                  <a:pt x="209797" y="74016"/>
                </a:lnTo>
                <a:lnTo>
                  <a:pt x="209340" y="74016"/>
                </a:lnTo>
                <a:cubicBezTo>
                  <a:pt x="209283" y="75779"/>
                  <a:pt x="209055" y="76941"/>
                  <a:pt x="208655" y="77503"/>
                </a:cubicBezTo>
                <a:cubicBezTo>
                  <a:pt x="208255" y="78065"/>
                  <a:pt x="208027" y="78427"/>
                  <a:pt x="207970" y="78589"/>
                </a:cubicBezTo>
                <a:lnTo>
                  <a:pt x="207059" y="84534"/>
                </a:lnTo>
                <a:cubicBezTo>
                  <a:pt x="206983" y="84991"/>
                  <a:pt x="206679" y="85449"/>
                  <a:pt x="206147" y="85906"/>
                </a:cubicBezTo>
                <a:lnTo>
                  <a:pt x="205236" y="88650"/>
                </a:lnTo>
                <a:cubicBezTo>
                  <a:pt x="203793" y="92766"/>
                  <a:pt x="202122" y="96881"/>
                  <a:pt x="200224" y="100997"/>
                </a:cubicBezTo>
                <a:lnTo>
                  <a:pt x="192933" y="111515"/>
                </a:lnTo>
                <a:cubicBezTo>
                  <a:pt x="193152" y="111724"/>
                  <a:pt x="193285" y="111991"/>
                  <a:pt x="193332" y="112315"/>
                </a:cubicBezTo>
                <a:cubicBezTo>
                  <a:pt x="193379" y="112639"/>
                  <a:pt x="193398" y="113134"/>
                  <a:pt x="193389" y="113801"/>
                </a:cubicBezTo>
                <a:lnTo>
                  <a:pt x="193389" y="114258"/>
                </a:lnTo>
                <a:cubicBezTo>
                  <a:pt x="192705" y="114506"/>
                  <a:pt x="192021" y="114925"/>
                  <a:pt x="191336" y="115516"/>
                </a:cubicBezTo>
                <a:cubicBezTo>
                  <a:pt x="190651" y="116107"/>
                  <a:pt x="189966" y="116755"/>
                  <a:pt x="189280" y="117460"/>
                </a:cubicBezTo>
                <a:lnTo>
                  <a:pt x="187452" y="120203"/>
                </a:lnTo>
                <a:lnTo>
                  <a:pt x="183794" y="124776"/>
                </a:lnTo>
                <a:lnTo>
                  <a:pt x="184251" y="125691"/>
                </a:lnTo>
                <a:lnTo>
                  <a:pt x="183337" y="125691"/>
                </a:lnTo>
                <a:cubicBezTo>
                  <a:pt x="182660" y="125700"/>
                  <a:pt x="182184" y="125796"/>
                  <a:pt x="181908" y="125977"/>
                </a:cubicBezTo>
                <a:cubicBezTo>
                  <a:pt x="181632" y="126158"/>
                  <a:pt x="181498" y="126367"/>
                  <a:pt x="181508" y="126606"/>
                </a:cubicBezTo>
                <a:lnTo>
                  <a:pt x="181965" y="127520"/>
                </a:lnTo>
                <a:cubicBezTo>
                  <a:pt x="181737" y="127511"/>
                  <a:pt x="181508" y="127530"/>
                  <a:pt x="181279" y="127577"/>
                </a:cubicBezTo>
                <a:cubicBezTo>
                  <a:pt x="181051" y="127625"/>
                  <a:pt x="180822" y="127758"/>
                  <a:pt x="180594" y="127977"/>
                </a:cubicBezTo>
                <a:lnTo>
                  <a:pt x="181051" y="128892"/>
                </a:lnTo>
                <a:cubicBezTo>
                  <a:pt x="180717" y="129073"/>
                  <a:pt x="179898" y="129969"/>
                  <a:pt x="178593" y="131579"/>
                </a:cubicBezTo>
                <a:cubicBezTo>
                  <a:pt x="177288" y="133189"/>
                  <a:pt x="176126" y="134427"/>
                  <a:pt x="175107" y="135294"/>
                </a:cubicBezTo>
                <a:lnTo>
                  <a:pt x="173278" y="136666"/>
                </a:lnTo>
                <a:cubicBezTo>
                  <a:pt x="172364" y="137123"/>
                  <a:pt x="171907" y="138038"/>
                  <a:pt x="171907" y="139410"/>
                </a:cubicBezTo>
                <a:lnTo>
                  <a:pt x="171450" y="139867"/>
                </a:lnTo>
                <a:cubicBezTo>
                  <a:pt x="171002" y="139858"/>
                  <a:pt x="170640" y="139991"/>
                  <a:pt x="170364" y="140267"/>
                </a:cubicBezTo>
                <a:cubicBezTo>
                  <a:pt x="170087" y="140544"/>
                  <a:pt x="169840" y="141020"/>
                  <a:pt x="169621" y="141696"/>
                </a:cubicBezTo>
                <a:lnTo>
                  <a:pt x="165963" y="146269"/>
                </a:lnTo>
                <a:lnTo>
                  <a:pt x="154076" y="157244"/>
                </a:lnTo>
                <a:cubicBezTo>
                  <a:pt x="154457" y="157244"/>
                  <a:pt x="155067" y="156787"/>
                  <a:pt x="155905" y="155873"/>
                </a:cubicBezTo>
                <a:lnTo>
                  <a:pt x="155905" y="156330"/>
                </a:lnTo>
                <a:cubicBezTo>
                  <a:pt x="154990" y="157702"/>
                  <a:pt x="154076" y="158616"/>
                  <a:pt x="153162" y="159074"/>
                </a:cubicBezTo>
                <a:lnTo>
                  <a:pt x="150876" y="160903"/>
                </a:lnTo>
                <a:cubicBezTo>
                  <a:pt x="150342" y="161655"/>
                  <a:pt x="149580" y="162894"/>
                  <a:pt x="148590" y="164618"/>
                </a:cubicBezTo>
                <a:cubicBezTo>
                  <a:pt x="147599" y="166343"/>
                  <a:pt x="145465" y="168153"/>
                  <a:pt x="142189" y="170049"/>
                </a:cubicBezTo>
                <a:lnTo>
                  <a:pt x="137160" y="175536"/>
                </a:lnTo>
                <a:lnTo>
                  <a:pt x="128930" y="185140"/>
                </a:lnTo>
                <a:lnTo>
                  <a:pt x="128930" y="184682"/>
                </a:lnTo>
                <a:lnTo>
                  <a:pt x="126644" y="186512"/>
                </a:lnTo>
                <a:lnTo>
                  <a:pt x="127101" y="186969"/>
                </a:lnTo>
                <a:cubicBezTo>
                  <a:pt x="127101" y="187207"/>
                  <a:pt x="126873" y="187645"/>
                  <a:pt x="126415" y="188284"/>
                </a:cubicBezTo>
                <a:cubicBezTo>
                  <a:pt x="125958" y="188922"/>
                  <a:pt x="125272" y="189703"/>
                  <a:pt x="124358" y="190627"/>
                </a:cubicBezTo>
                <a:lnTo>
                  <a:pt x="118872" y="196115"/>
                </a:lnTo>
                <a:cubicBezTo>
                  <a:pt x="113480" y="201698"/>
                  <a:pt x="110318" y="205508"/>
                  <a:pt x="109385" y="207547"/>
                </a:cubicBezTo>
                <a:cubicBezTo>
                  <a:pt x="108451" y="209586"/>
                  <a:pt x="106432" y="212025"/>
                  <a:pt x="103327" y="214864"/>
                </a:cubicBezTo>
                <a:lnTo>
                  <a:pt x="102412" y="215779"/>
                </a:lnTo>
                <a:cubicBezTo>
                  <a:pt x="100631" y="217636"/>
                  <a:pt x="99050" y="219523"/>
                  <a:pt x="97669" y="221438"/>
                </a:cubicBezTo>
                <a:cubicBezTo>
                  <a:pt x="96288" y="223353"/>
                  <a:pt x="94821" y="225125"/>
                  <a:pt x="93268" y="226754"/>
                </a:cubicBezTo>
                <a:lnTo>
                  <a:pt x="82753" y="238643"/>
                </a:lnTo>
                <a:lnTo>
                  <a:pt x="83210" y="239101"/>
                </a:lnTo>
                <a:cubicBezTo>
                  <a:pt x="82972" y="239777"/>
                  <a:pt x="82648" y="240368"/>
                  <a:pt x="82238" y="240873"/>
                </a:cubicBezTo>
                <a:cubicBezTo>
                  <a:pt x="81829" y="241378"/>
                  <a:pt x="81391" y="241854"/>
                  <a:pt x="80924" y="242302"/>
                </a:cubicBezTo>
                <a:lnTo>
                  <a:pt x="74980" y="247789"/>
                </a:lnTo>
                <a:cubicBezTo>
                  <a:pt x="74066" y="248704"/>
                  <a:pt x="73609" y="249619"/>
                  <a:pt x="73609" y="250533"/>
                </a:cubicBezTo>
                <a:lnTo>
                  <a:pt x="74523" y="250076"/>
                </a:lnTo>
                <a:cubicBezTo>
                  <a:pt x="74304" y="250285"/>
                  <a:pt x="74171" y="250438"/>
                  <a:pt x="74123" y="250533"/>
                </a:cubicBezTo>
                <a:cubicBezTo>
                  <a:pt x="74075" y="250628"/>
                  <a:pt x="74056" y="250781"/>
                  <a:pt x="74066" y="250990"/>
                </a:cubicBezTo>
                <a:lnTo>
                  <a:pt x="64922" y="261051"/>
                </a:lnTo>
                <a:lnTo>
                  <a:pt x="63550" y="263795"/>
                </a:lnTo>
                <a:lnTo>
                  <a:pt x="42519" y="292605"/>
                </a:lnTo>
                <a:cubicBezTo>
                  <a:pt x="41910" y="293405"/>
                  <a:pt x="41529" y="294548"/>
                  <a:pt x="41376" y="296034"/>
                </a:cubicBezTo>
                <a:cubicBezTo>
                  <a:pt x="41224" y="297521"/>
                  <a:pt x="40843" y="298664"/>
                  <a:pt x="40233" y="299464"/>
                </a:cubicBezTo>
                <a:lnTo>
                  <a:pt x="36118" y="306781"/>
                </a:lnTo>
                <a:lnTo>
                  <a:pt x="39319" y="307237"/>
                </a:lnTo>
                <a:cubicBezTo>
                  <a:pt x="40024" y="307247"/>
                  <a:pt x="40671" y="307228"/>
                  <a:pt x="41262" y="307180"/>
                </a:cubicBezTo>
                <a:cubicBezTo>
                  <a:pt x="41852" y="307133"/>
                  <a:pt x="42271" y="306999"/>
                  <a:pt x="42519" y="306781"/>
                </a:cubicBezTo>
                <a:lnTo>
                  <a:pt x="47548" y="306781"/>
                </a:lnTo>
                <a:cubicBezTo>
                  <a:pt x="48672" y="306762"/>
                  <a:pt x="49739" y="306686"/>
                  <a:pt x="50749" y="306552"/>
                </a:cubicBezTo>
                <a:cubicBezTo>
                  <a:pt x="51758" y="306419"/>
                  <a:pt x="52825" y="306343"/>
                  <a:pt x="53949" y="306324"/>
                </a:cubicBezTo>
                <a:lnTo>
                  <a:pt x="59893" y="304952"/>
                </a:lnTo>
                <a:cubicBezTo>
                  <a:pt x="61483" y="304895"/>
                  <a:pt x="62874" y="304666"/>
                  <a:pt x="64065" y="304265"/>
                </a:cubicBezTo>
                <a:cubicBezTo>
                  <a:pt x="65255" y="303864"/>
                  <a:pt x="66303" y="303634"/>
                  <a:pt x="67208" y="303574"/>
                </a:cubicBezTo>
                <a:lnTo>
                  <a:pt x="68580" y="302662"/>
                </a:lnTo>
                <a:cubicBezTo>
                  <a:pt x="69037" y="302282"/>
                  <a:pt x="69951" y="302130"/>
                  <a:pt x="71323" y="302206"/>
                </a:cubicBezTo>
                <a:lnTo>
                  <a:pt x="72694" y="302206"/>
                </a:lnTo>
                <a:cubicBezTo>
                  <a:pt x="73628" y="302178"/>
                  <a:pt x="74618" y="302007"/>
                  <a:pt x="75666" y="301693"/>
                </a:cubicBezTo>
                <a:cubicBezTo>
                  <a:pt x="76714" y="301380"/>
                  <a:pt x="77704" y="301094"/>
                  <a:pt x="78638" y="300837"/>
                </a:cubicBezTo>
                <a:lnTo>
                  <a:pt x="85496" y="301294"/>
                </a:lnTo>
                <a:cubicBezTo>
                  <a:pt x="87506" y="301237"/>
                  <a:pt x="89087" y="301009"/>
                  <a:pt x="90239" y="300608"/>
                </a:cubicBezTo>
                <a:cubicBezTo>
                  <a:pt x="91392" y="300208"/>
                  <a:pt x="92402" y="299980"/>
                  <a:pt x="93268" y="299923"/>
                </a:cubicBezTo>
                <a:lnTo>
                  <a:pt x="95554" y="299923"/>
                </a:lnTo>
                <a:cubicBezTo>
                  <a:pt x="96002" y="299932"/>
                  <a:pt x="96364" y="299913"/>
                  <a:pt x="96640" y="299865"/>
                </a:cubicBezTo>
                <a:cubicBezTo>
                  <a:pt x="96916" y="299818"/>
                  <a:pt x="97164" y="299684"/>
                  <a:pt x="97383" y="299465"/>
                </a:cubicBezTo>
                <a:lnTo>
                  <a:pt x="97840" y="299465"/>
                </a:lnTo>
                <a:cubicBezTo>
                  <a:pt x="99669" y="299389"/>
                  <a:pt x="106984" y="298169"/>
                  <a:pt x="119786" y="295806"/>
                </a:cubicBezTo>
                <a:cubicBezTo>
                  <a:pt x="120034" y="295825"/>
                  <a:pt x="120338" y="295901"/>
                  <a:pt x="120700" y="296034"/>
                </a:cubicBezTo>
                <a:cubicBezTo>
                  <a:pt x="121062" y="296167"/>
                  <a:pt x="121367" y="296243"/>
                  <a:pt x="121615" y="296262"/>
                </a:cubicBezTo>
                <a:cubicBezTo>
                  <a:pt x="123510" y="296167"/>
                  <a:pt x="125320" y="295786"/>
                  <a:pt x="127044" y="295120"/>
                </a:cubicBezTo>
                <a:cubicBezTo>
                  <a:pt x="128768" y="294455"/>
                  <a:pt x="131378" y="294074"/>
                  <a:pt x="134874" y="293979"/>
                </a:cubicBezTo>
                <a:cubicBezTo>
                  <a:pt x="136036" y="293979"/>
                  <a:pt x="137598" y="294093"/>
                  <a:pt x="139560" y="294322"/>
                </a:cubicBezTo>
                <a:cubicBezTo>
                  <a:pt x="141522" y="294551"/>
                  <a:pt x="143770" y="294894"/>
                  <a:pt x="146304" y="295351"/>
                </a:cubicBezTo>
                <a:lnTo>
                  <a:pt x="176936" y="295351"/>
                </a:lnTo>
                <a:cubicBezTo>
                  <a:pt x="177184" y="295341"/>
                  <a:pt x="177488" y="295246"/>
                  <a:pt x="177850" y="295065"/>
                </a:cubicBezTo>
                <a:cubicBezTo>
                  <a:pt x="178212" y="294884"/>
                  <a:pt x="178517" y="294674"/>
                  <a:pt x="178765" y="294436"/>
                </a:cubicBezTo>
                <a:cubicBezTo>
                  <a:pt x="178669" y="293645"/>
                  <a:pt x="178288" y="293283"/>
                  <a:pt x="177622" y="293350"/>
                </a:cubicBezTo>
                <a:cubicBezTo>
                  <a:pt x="176955" y="293417"/>
                  <a:pt x="176574" y="293169"/>
                  <a:pt x="176479" y="292607"/>
                </a:cubicBezTo>
                <a:cubicBezTo>
                  <a:pt x="176479" y="292369"/>
                  <a:pt x="176707" y="292159"/>
                  <a:pt x="177165" y="291978"/>
                </a:cubicBezTo>
                <a:cubicBezTo>
                  <a:pt x="177622" y="291797"/>
                  <a:pt x="178308" y="291702"/>
                  <a:pt x="179222" y="291692"/>
                </a:cubicBezTo>
                <a:lnTo>
                  <a:pt x="183337" y="291692"/>
                </a:lnTo>
                <a:cubicBezTo>
                  <a:pt x="184023" y="291711"/>
                  <a:pt x="184708" y="291788"/>
                  <a:pt x="185394" y="291921"/>
                </a:cubicBezTo>
                <a:cubicBezTo>
                  <a:pt x="186080" y="292054"/>
                  <a:pt x="186766" y="292131"/>
                  <a:pt x="187452" y="292150"/>
                </a:cubicBezTo>
                <a:cubicBezTo>
                  <a:pt x="187680" y="292159"/>
                  <a:pt x="187909" y="292140"/>
                  <a:pt x="188137" y="292093"/>
                </a:cubicBezTo>
                <a:cubicBezTo>
                  <a:pt x="188366" y="292045"/>
                  <a:pt x="188595" y="291911"/>
                  <a:pt x="188823" y="291692"/>
                </a:cubicBezTo>
                <a:lnTo>
                  <a:pt x="188823" y="290778"/>
                </a:lnTo>
                <a:cubicBezTo>
                  <a:pt x="189482" y="290787"/>
                  <a:pt x="189971" y="290768"/>
                  <a:pt x="190290" y="290721"/>
                </a:cubicBezTo>
                <a:cubicBezTo>
                  <a:pt x="190610" y="290673"/>
                  <a:pt x="190874" y="290540"/>
                  <a:pt x="191081" y="290320"/>
                </a:cubicBezTo>
                <a:lnTo>
                  <a:pt x="193338" y="291235"/>
                </a:lnTo>
                <a:cubicBezTo>
                  <a:pt x="193414" y="291692"/>
                  <a:pt x="193719" y="292150"/>
                  <a:pt x="194252" y="292607"/>
                </a:cubicBezTo>
                <a:lnTo>
                  <a:pt x="196538" y="295806"/>
                </a:lnTo>
                <a:cubicBezTo>
                  <a:pt x="197253" y="296964"/>
                  <a:pt x="197881" y="298293"/>
                  <a:pt x="198424" y="299792"/>
                </a:cubicBezTo>
                <a:cubicBezTo>
                  <a:pt x="198967" y="301292"/>
                  <a:pt x="199253" y="302848"/>
                  <a:pt x="199282" y="304461"/>
                </a:cubicBezTo>
                <a:lnTo>
                  <a:pt x="197453" y="305828"/>
                </a:lnTo>
                <a:cubicBezTo>
                  <a:pt x="195986" y="306435"/>
                  <a:pt x="195148" y="307042"/>
                  <a:pt x="194938" y="307650"/>
                </a:cubicBezTo>
                <a:cubicBezTo>
                  <a:pt x="194729" y="308257"/>
                  <a:pt x="194348" y="309320"/>
                  <a:pt x="193795" y="310838"/>
                </a:cubicBezTo>
                <a:lnTo>
                  <a:pt x="193338" y="310838"/>
                </a:lnTo>
                <a:cubicBezTo>
                  <a:pt x="190631" y="309927"/>
                  <a:pt x="188364" y="309472"/>
                  <a:pt x="186537" y="309472"/>
                </a:cubicBezTo>
                <a:cubicBezTo>
                  <a:pt x="184003" y="309529"/>
                  <a:pt x="181298" y="309757"/>
                  <a:pt x="178422" y="310155"/>
                </a:cubicBezTo>
                <a:cubicBezTo>
                  <a:pt x="175545" y="310554"/>
                  <a:pt x="172612" y="310782"/>
                  <a:pt x="169621" y="310838"/>
                </a:cubicBezTo>
                <a:lnTo>
                  <a:pt x="168249" y="310838"/>
                </a:lnTo>
                <a:cubicBezTo>
                  <a:pt x="167620" y="310819"/>
                  <a:pt x="167163" y="310744"/>
                  <a:pt x="166878" y="310611"/>
                </a:cubicBezTo>
                <a:cubicBezTo>
                  <a:pt x="166592" y="310478"/>
                  <a:pt x="166135" y="310402"/>
                  <a:pt x="165506" y="310383"/>
                </a:cubicBezTo>
                <a:cubicBezTo>
                  <a:pt x="165296" y="310402"/>
                  <a:pt x="165030" y="310478"/>
                  <a:pt x="164706" y="310611"/>
                </a:cubicBezTo>
                <a:cubicBezTo>
                  <a:pt x="164382" y="310744"/>
                  <a:pt x="163887" y="310819"/>
                  <a:pt x="163220" y="310838"/>
                </a:cubicBezTo>
                <a:lnTo>
                  <a:pt x="161848" y="310383"/>
                </a:lnTo>
                <a:lnTo>
                  <a:pt x="160020" y="310383"/>
                </a:lnTo>
                <a:cubicBezTo>
                  <a:pt x="159410" y="310402"/>
                  <a:pt x="159029" y="310478"/>
                  <a:pt x="158877" y="310611"/>
                </a:cubicBezTo>
                <a:cubicBezTo>
                  <a:pt x="158724" y="310744"/>
                  <a:pt x="158343" y="310819"/>
                  <a:pt x="157734" y="310838"/>
                </a:cubicBezTo>
                <a:lnTo>
                  <a:pt x="149961" y="310838"/>
                </a:lnTo>
                <a:cubicBezTo>
                  <a:pt x="149428" y="311219"/>
                  <a:pt x="147751" y="311372"/>
                  <a:pt x="144932" y="311296"/>
                </a:cubicBezTo>
                <a:lnTo>
                  <a:pt x="138988" y="312210"/>
                </a:lnTo>
                <a:cubicBezTo>
                  <a:pt x="136436" y="312239"/>
                  <a:pt x="133769" y="312524"/>
                  <a:pt x="130987" y="313067"/>
                </a:cubicBezTo>
                <a:cubicBezTo>
                  <a:pt x="128206" y="313610"/>
                  <a:pt x="125539" y="314239"/>
                  <a:pt x="122986" y="314953"/>
                </a:cubicBezTo>
                <a:lnTo>
                  <a:pt x="122072" y="314953"/>
                </a:lnTo>
                <a:lnTo>
                  <a:pt x="122529" y="314496"/>
                </a:lnTo>
                <a:cubicBezTo>
                  <a:pt x="122310" y="314287"/>
                  <a:pt x="122177" y="314134"/>
                  <a:pt x="122129" y="314039"/>
                </a:cubicBezTo>
                <a:cubicBezTo>
                  <a:pt x="122081" y="313944"/>
                  <a:pt x="122062" y="313791"/>
                  <a:pt x="122072" y="313582"/>
                </a:cubicBezTo>
                <a:lnTo>
                  <a:pt x="121615" y="313582"/>
                </a:lnTo>
                <a:cubicBezTo>
                  <a:pt x="121367" y="313601"/>
                  <a:pt x="121062" y="313677"/>
                  <a:pt x="120700" y="313810"/>
                </a:cubicBezTo>
                <a:cubicBezTo>
                  <a:pt x="120338" y="313944"/>
                  <a:pt x="120034" y="314020"/>
                  <a:pt x="119786" y="314039"/>
                </a:cubicBezTo>
                <a:lnTo>
                  <a:pt x="118414" y="313582"/>
                </a:lnTo>
                <a:cubicBezTo>
                  <a:pt x="118348" y="314239"/>
                  <a:pt x="118024" y="314639"/>
                  <a:pt x="117443" y="314782"/>
                </a:cubicBezTo>
                <a:cubicBezTo>
                  <a:pt x="116862" y="314925"/>
                  <a:pt x="116424" y="314982"/>
                  <a:pt x="116128" y="314953"/>
                </a:cubicBezTo>
                <a:cubicBezTo>
                  <a:pt x="115671" y="315029"/>
                  <a:pt x="115214" y="314877"/>
                  <a:pt x="114757" y="314496"/>
                </a:cubicBezTo>
                <a:lnTo>
                  <a:pt x="113385" y="315410"/>
                </a:lnTo>
                <a:cubicBezTo>
                  <a:pt x="111804" y="316353"/>
                  <a:pt x="110280" y="317325"/>
                  <a:pt x="108813" y="318326"/>
                </a:cubicBezTo>
                <a:cubicBezTo>
                  <a:pt x="107346" y="319326"/>
                  <a:pt x="105822" y="320185"/>
                  <a:pt x="104241" y="320902"/>
                </a:cubicBezTo>
                <a:lnTo>
                  <a:pt x="98755" y="322726"/>
                </a:lnTo>
                <a:lnTo>
                  <a:pt x="95554" y="322726"/>
                </a:lnTo>
                <a:cubicBezTo>
                  <a:pt x="92735" y="322649"/>
                  <a:pt x="91059" y="322802"/>
                  <a:pt x="90525" y="323183"/>
                </a:cubicBezTo>
                <a:lnTo>
                  <a:pt x="90068" y="323183"/>
                </a:lnTo>
                <a:cubicBezTo>
                  <a:pt x="87772" y="324088"/>
                  <a:pt x="84134" y="325021"/>
                  <a:pt x="79152" y="325984"/>
                </a:cubicBezTo>
                <a:cubicBezTo>
                  <a:pt x="74171" y="326946"/>
                  <a:pt x="69275" y="327995"/>
                  <a:pt x="64465" y="329130"/>
                </a:cubicBezTo>
                <a:lnTo>
                  <a:pt x="53035" y="331870"/>
                </a:lnTo>
                <a:cubicBezTo>
                  <a:pt x="51196" y="332441"/>
                  <a:pt x="49387" y="332670"/>
                  <a:pt x="47605" y="332555"/>
                </a:cubicBezTo>
                <a:cubicBezTo>
                  <a:pt x="45824" y="332441"/>
                  <a:pt x="44129" y="332670"/>
                  <a:pt x="42519" y="333241"/>
                </a:cubicBezTo>
                <a:lnTo>
                  <a:pt x="33832" y="335070"/>
                </a:lnTo>
                <a:cubicBezTo>
                  <a:pt x="32708" y="335308"/>
                  <a:pt x="31642" y="335518"/>
                  <a:pt x="30632" y="335699"/>
                </a:cubicBezTo>
                <a:cubicBezTo>
                  <a:pt x="29622" y="335880"/>
                  <a:pt x="28555" y="335975"/>
                  <a:pt x="27432" y="335984"/>
                </a:cubicBezTo>
                <a:cubicBezTo>
                  <a:pt x="24688" y="335908"/>
                  <a:pt x="21488" y="335146"/>
                  <a:pt x="17830" y="333698"/>
                </a:cubicBezTo>
                <a:lnTo>
                  <a:pt x="15087" y="330955"/>
                </a:lnTo>
                <a:lnTo>
                  <a:pt x="14630" y="332784"/>
                </a:lnTo>
                <a:lnTo>
                  <a:pt x="12344" y="330955"/>
                </a:lnTo>
                <a:cubicBezTo>
                  <a:pt x="10420" y="330870"/>
                  <a:pt x="9239" y="330128"/>
                  <a:pt x="8801" y="328731"/>
                </a:cubicBezTo>
                <a:cubicBezTo>
                  <a:pt x="8362" y="327334"/>
                  <a:pt x="7867" y="325795"/>
                  <a:pt x="7315" y="324113"/>
                </a:cubicBezTo>
                <a:lnTo>
                  <a:pt x="6858" y="324113"/>
                </a:lnTo>
                <a:cubicBezTo>
                  <a:pt x="5943" y="323657"/>
                  <a:pt x="5029" y="322744"/>
                  <a:pt x="4114" y="321376"/>
                </a:cubicBezTo>
                <a:lnTo>
                  <a:pt x="2743" y="319552"/>
                </a:lnTo>
                <a:cubicBezTo>
                  <a:pt x="2286" y="317727"/>
                  <a:pt x="1371" y="315903"/>
                  <a:pt x="0" y="314079"/>
                </a:cubicBezTo>
                <a:cubicBezTo>
                  <a:pt x="533" y="313546"/>
                  <a:pt x="838" y="312786"/>
                  <a:pt x="914" y="311798"/>
                </a:cubicBezTo>
                <a:lnTo>
                  <a:pt x="457" y="310886"/>
                </a:lnTo>
                <a:cubicBezTo>
                  <a:pt x="533" y="309993"/>
                  <a:pt x="838" y="309156"/>
                  <a:pt x="1371" y="308377"/>
                </a:cubicBezTo>
                <a:cubicBezTo>
                  <a:pt x="1905" y="307598"/>
                  <a:pt x="2209" y="306761"/>
                  <a:pt x="2286" y="305866"/>
                </a:cubicBezTo>
                <a:lnTo>
                  <a:pt x="2286" y="304952"/>
                </a:lnTo>
                <a:cubicBezTo>
                  <a:pt x="2381" y="303751"/>
                  <a:pt x="2990" y="302379"/>
                  <a:pt x="4114" y="300836"/>
                </a:cubicBezTo>
                <a:cubicBezTo>
                  <a:pt x="5238" y="299293"/>
                  <a:pt x="6305" y="297921"/>
                  <a:pt x="7315" y="296720"/>
                </a:cubicBezTo>
                <a:lnTo>
                  <a:pt x="21945" y="280717"/>
                </a:lnTo>
                <a:cubicBezTo>
                  <a:pt x="23526" y="279802"/>
                  <a:pt x="25050" y="277973"/>
                  <a:pt x="26517" y="275229"/>
                </a:cubicBezTo>
                <a:cubicBezTo>
                  <a:pt x="27984" y="272486"/>
                  <a:pt x="29508" y="270199"/>
                  <a:pt x="31089" y="268370"/>
                </a:cubicBezTo>
                <a:lnTo>
                  <a:pt x="37490" y="260596"/>
                </a:lnTo>
                <a:cubicBezTo>
                  <a:pt x="45586" y="250459"/>
                  <a:pt x="52025" y="241694"/>
                  <a:pt x="56807" y="234301"/>
                </a:cubicBezTo>
                <a:cubicBezTo>
                  <a:pt x="61588" y="226908"/>
                  <a:pt x="64141" y="222716"/>
                  <a:pt x="64465" y="221725"/>
                </a:cubicBezTo>
                <a:cubicBezTo>
                  <a:pt x="66322" y="219400"/>
                  <a:pt x="68551" y="216733"/>
                  <a:pt x="71151" y="213722"/>
                </a:cubicBezTo>
                <a:cubicBezTo>
                  <a:pt x="73752" y="210711"/>
                  <a:pt x="75180" y="208958"/>
                  <a:pt x="75438" y="208463"/>
                </a:cubicBezTo>
                <a:lnTo>
                  <a:pt x="101041" y="177824"/>
                </a:lnTo>
                <a:lnTo>
                  <a:pt x="107442" y="169135"/>
                </a:lnTo>
                <a:lnTo>
                  <a:pt x="124815" y="151300"/>
                </a:lnTo>
                <a:cubicBezTo>
                  <a:pt x="127387" y="147965"/>
                  <a:pt x="130130" y="144917"/>
                  <a:pt x="133045" y="142154"/>
                </a:cubicBezTo>
                <a:cubicBezTo>
                  <a:pt x="135959" y="139391"/>
                  <a:pt x="138703" y="136342"/>
                  <a:pt x="141274" y="133008"/>
                </a:cubicBezTo>
                <a:lnTo>
                  <a:pt x="145846" y="126605"/>
                </a:lnTo>
                <a:cubicBezTo>
                  <a:pt x="146761" y="125796"/>
                  <a:pt x="147447" y="125357"/>
                  <a:pt x="147904" y="125291"/>
                </a:cubicBezTo>
                <a:cubicBezTo>
                  <a:pt x="148361" y="125224"/>
                  <a:pt x="148590" y="124900"/>
                  <a:pt x="148590" y="124319"/>
                </a:cubicBezTo>
                <a:lnTo>
                  <a:pt x="149961" y="122947"/>
                </a:lnTo>
                <a:cubicBezTo>
                  <a:pt x="151828" y="119184"/>
                  <a:pt x="154952" y="114935"/>
                  <a:pt x="159334" y="110200"/>
                </a:cubicBezTo>
                <a:cubicBezTo>
                  <a:pt x="163715" y="105465"/>
                  <a:pt x="167754" y="100872"/>
                  <a:pt x="171450" y="96423"/>
                </a:cubicBezTo>
                <a:lnTo>
                  <a:pt x="176479" y="90021"/>
                </a:lnTo>
                <a:cubicBezTo>
                  <a:pt x="182079" y="82923"/>
                  <a:pt x="185966" y="76769"/>
                  <a:pt x="188137" y="71557"/>
                </a:cubicBezTo>
                <a:cubicBezTo>
                  <a:pt x="190309" y="66346"/>
                  <a:pt x="191452" y="60763"/>
                  <a:pt x="191566" y="54809"/>
                </a:cubicBezTo>
                <a:lnTo>
                  <a:pt x="190652" y="52065"/>
                </a:lnTo>
                <a:lnTo>
                  <a:pt x="187452" y="49321"/>
                </a:lnTo>
                <a:lnTo>
                  <a:pt x="177850" y="45662"/>
                </a:lnTo>
                <a:lnTo>
                  <a:pt x="166420" y="43376"/>
                </a:lnTo>
                <a:cubicBezTo>
                  <a:pt x="165258" y="43157"/>
                  <a:pt x="164039" y="43024"/>
                  <a:pt x="162763" y="42976"/>
                </a:cubicBezTo>
                <a:cubicBezTo>
                  <a:pt x="161486" y="42929"/>
                  <a:pt x="160267" y="42910"/>
                  <a:pt x="159105" y="42919"/>
                </a:cubicBezTo>
                <a:lnTo>
                  <a:pt x="151790" y="42919"/>
                </a:lnTo>
                <a:cubicBezTo>
                  <a:pt x="150247" y="42957"/>
                  <a:pt x="148990" y="43110"/>
                  <a:pt x="148018" y="43376"/>
                </a:cubicBezTo>
                <a:cubicBezTo>
                  <a:pt x="147046" y="43643"/>
                  <a:pt x="146018" y="43795"/>
                  <a:pt x="144932" y="43833"/>
                </a:cubicBezTo>
                <a:lnTo>
                  <a:pt x="143560" y="43376"/>
                </a:lnTo>
                <a:cubicBezTo>
                  <a:pt x="137837" y="43500"/>
                  <a:pt x="131301" y="44674"/>
                  <a:pt x="123952" y="46899"/>
                </a:cubicBezTo>
                <a:cubicBezTo>
                  <a:pt x="116602" y="49123"/>
                  <a:pt x="109863" y="51653"/>
                  <a:pt x="103733" y="54487"/>
                </a:cubicBezTo>
                <a:cubicBezTo>
                  <a:pt x="97603" y="57321"/>
                  <a:pt x="93505" y="59715"/>
                  <a:pt x="91440" y="61668"/>
                </a:cubicBezTo>
                <a:lnTo>
                  <a:pt x="87325" y="63955"/>
                </a:lnTo>
                <a:lnTo>
                  <a:pt x="79095" y="72643"/>
                </a:lnTo>
                <a:lnTo>
                  <a:pt x="77266" y="76759"/>
                </a:lnTo>
                <a:cubicBezTo>
                  <a:pt x="76638" y="77445"/>
                  <a:pt x="76180" y="78131"/>
                  <a:pt x="75895" y="78817"/>
                </a:cubicBezTo>
                <a:cubicBezTo>
                  <a:pt x="75609" y="79503"/>
                  <a:pt x="75152" y="80189"/>
                  <a:pt x="74523" y="80875"/>
                </a:cubicBezTo>
                <a:lnTo>
                  <a:pt x="72237" y="84533"/>
                </a:lnTo>
                <a:cubicBezTo>
                  <a:pt x="70332" y="86363"/>
                  <a:pt x="68656" y="87277"/>
                  <a:pt x="67208" y="87277"/>
                </a:cubicBezTo>
                <a:cubicBezTo>
                  <a:pt x="66046" y="86591"/>
                  <a:pt x="64941" y="85905"/>
                  <a:pt x="63893" y="85219"/>
                </a:cubicBezTo>
                <a:cubicBezTo>
                  <a:pt x="62845" y="84533"/>
                  <a:pt x="61969" y="83847"/>
                  <a:pt x="61264" y="83161"/>
                </a:cubicBezTo>
                <a:lnTo>
                  <a:pt x="55778" y="77674"/>
                </a:lnTo>
                <a:lnTo>
                  <a:pt x="53949" y="77217"/>
                </a:lnTo>
                <a:cubicBezTo>
                  <a:pt x="53949" y="76521"/>
                  <a:pt x="53835" y="75854"/>
                  <a:pt x="53606" y="75216"/>
                </a:cubicBezTo>
                <a:cubicBezTo>
                  <a:pt x="53378" y="74577"/>
                  <a:pt x="53035" y="74025"/>
                  <a:pt x="52578" y="73558"/>
                </a:cubicBezTo>
                <a:lnTo>
                  <a:pt x="50749" y="69442"/>
                </a:lnTo>
                <a:cubicBezTo>
                  <a:pt x="50739" y="69661"/>
                  <a:pt x="50644" y="69566"/>
                  <a:pt x="50463" y="69157"/>
                </a:cubicBezTo>
                <a:cubicBezTo>
                  <a:pt x="50282" y="68747"/>
                  <a:pt x="50072" y="68080"/>
                  <a:pt x="49834" y="67156"/>
                </a:cubicBezTo>
                <a:lnTo>
                  <a:pt x="46634" y="62583"/>
                </a:lnTo>
                <a:lnTo>
                  <a:pt x="50292" y="60754"/>
                </a:lnTo>
                <a:cubicBezTo>
                  <a:pt x="50301" y="60534"/>
                  <a:pt x="50396" y="60401"/>
                  <a:pt x="50577" y="60353"/>
                </a:cubicBezTo>
                <a:cubicBezTo>
                  <a:pt x="50758" y="60306"/>
                  <a:pt x="50968" y="60287"/>
                  <a:pt x="51206" y="60296"/>
                </a:cubicBezTo>
                <a:lnTo>
                  <a:pt x="53492" y="59382"/>
                </a:lnTo>
                <a:lnTo>
                  <a:pt x="61722" y="52522"/>
                </a:lnTo>
                <a:lnTo>
                  <a:pt x="76809" y="44748"/>
                </a:lnTo>
                <a:cubicBezTo>
                  <a:pt x="77714" y="44500"/>
                  <a:pt x="78533" y="44195"/>
                  <a:pt x="79267" y="43833"/>
                </a:cubicBezTo>
                <a:cubicBezTo>
                  <a:pt x="80000" y="43471"/>
                  <a:pt x="80705" y="43167"/>
                  <a:pt x="81381" y="42919"/>
                </a:cubicBezTo>
                <a:lnTo>
                  <a:pt x="83210" y="41096"/>
                </a:lnTo>
                <a:cubicBezTo>
                  <a:pt x="84153" y="40469"/>
                  <a:pt x="85124" y="40014"/>
                  <a:pt x="86125" y="39729"/>
                </a:cubicBezTo>
                <a:cubicBezTo>
                  <a:pt x="87125" y="39444"/>
                  <a:pt x="87982" y="38988"/>
                  <a:pt x="88696" y="38362"/>
                </a:cubicBezTo>
                <a:lnTo>
                  <a:pt x="114757" y="29702"/>
                </a:lnTo>
                <a:lnTo>
                  <a:pt x="124815" y="27879"/>
                </a:lnTo>
                <a:cubicBezTo>
                  <a:pt x="125501" y="27860"/>
                  <a:pt x="126187" y="27784"/>
                  <a:pt x="126873" y="27651"/>
                </a:cubicBezTo>
                <a:cubicBezTo>
                  <a:pt x="127558" y="27518"/>
                  <a:pt x="128244" y="27442"/>
                  <a:pt x="128930" y="27423"/>
                </a:cubicBezTo>
                <a:lnTo>
                  <a:pt x="135331" y="26512"/>
                </a:lnTo>
                <a:cubicBezTo>
                  <a:pt x="137902" y="25837"/>
                  <a:pt x="140646" y="25363"/>
                  <a:pt x="143560" y="25087"/>
                </a:cubicBezTo>
                <a:cubicBezTo>
                  <a:pt x="146475" y="24812"/>
                  <a:pt x="149218" y="24679"/>
                  <a:pt x="151790" y="24688"/>
                </a:cubicBezTo>
                <a:close/>
                <a:moveTo>
                  <a:pt x="505078" y="3200"/>
                </a:moveTo>
                <a:cubicBezTo>
                  <a:pt x="509683" y="3276"/>
                  <a:pt x="513973" y="4495"/>
                  <a:pt x="517949" y="6858"/>
                </a:cubicBezTo>
                <a:cubicBezTo>
                  <a:pt x="521924" y="9220"/>
                  <a:pt x="524041" y="12268"/>
                  <a:pt x="524298" y="16002"/>
                </a:cubicBezTo>
                <a:cubicBezTo>
                  <a:pt x="524270" y="20012"/>
                  <a:pt x="523755" y="24336"/>
                  <a:pt x="522754" y="28975"/>
                </a:cubicBezTo>
                <a:cubicBezTo>
                  <a:pt x="521753" y="33613"/>
                  <a:pt x="520437" y="37823"/>
                  <a:pt x="518807" y="41605"/>
                </a:cubicBezTo>
                <a:lnTo>
                  <a:pt x="514231" y="48463"/>
                </a:lnTo>
                <a:cubicBezTo>
                  <a:pt x="513773" y="48082"/>
                  <a:pt x="513315" y="47929"/>
                  <a:pt x="512858" y="48006"/>
                </a:cubicBezTo>
                <a:cubicBezTo>
                  <a:pt x="512162" y="47996"/>
                  <a:pt x="511609" y="48129"/>
                  <a:pt x="511199" y="48406"/>
                </a:cubicBezTo>
                <a:cubicBezTo>
                  <a:pt x="510789" y="48682"/>
                  <a:pt x="510579" y="49158"/>
                  <a:pt x="510570" y="49834"/>
                </a:cubicBezTo>
                <a:lnTo>
                  <a:pt x="510112" y="48920"/>
                </a:lnTo>
                <a:cubicBezTo>
                  <a:pt x="509874" y="48910"/>
                  <a:pt x="509664" y="49044"/>
                  <a:pt x="509483" y="49320"/>
                </a:cubicBezTo>
                <a:cubicBezTo>
                  <a:pt x="509302" y="49596"/>
                  <a:pt x="509206" y="50073"/>
                  <a:pt x="509197" y="50749"/>
                </a:cubicBezTo>
                <a:cubicBezTo>
                  <a:pt x="508949" y="50511"/>
                  <a:pt x="508644" y="50301"/>
                  <a:pt x="508282" y="50120"/>
                </a:cubicBezTo>
                <a:cubicBezTo>
                  <a:pt x="507919" y="49939"/>
                  <a:pt x="507614" y="49844"/>
                  <a:pt x="507366" y="49834"/>
                </a:cubicBezTo>
                <a:cubicBezTo>
                  <a:pt x="506222" y="49911"/>
                  <a:pt x="505193" y="50215"/>
                  <a:pt x="504277" y="50749"/>
                </a:cubicBezTo>
                <a:cubicBezTo>
                  <a:pt x="503362" y="51282"/>
                  <a:pt x="502561" y="51587"/>
                  <a:pt x="501875" y="51663"/>
                </a:cubicBezTo>
                <a:cubicBezTo>
                  <a:pt x="497488" y="51616"/>
                  <a:pt x="493976" y="50796"/>
                  <a:pt x="491337" y="49206"/>
                </a:cubicBezTo>
                <a:cubicBezTo>
                  <a:pt x="488699" y="47615"/>
                  <a:pt x="487346" y="45539"/>
                  <a:pt x="487277" y="42976"/>
                </a:cubicBezTo>
                <a:cubicBezTo>
                  <a:pt x="487583" y="37585"/>
                  <a:pt x="488806" y="31908"/>
                  <a:pt x="490946" y="25946"/>
                </a:cubicBezTo>
                <a:cubicBezTo>
                  <a:pt x="493085" y="19983"/>
                  <a:pt x="494308" y="14535"/>
                  <a:pt x="494614" y="9601"/>
                </a:cubicBezTo>
                <a:cubicBezTo>
                  <a:pt x="494783" y="7667"/>
                  <a:pt x="495459" y="6848"/>
                  <a:pt x="496643" y="7143"/>
                </a:cubicBezTo>
                <a:cubicBezTo>
                  <a:pt x="497826" y="7439"/>
                  <a:pt x="498502" y="6734"/>
                  <a:pt x="498671" y="5029"/>
                </a:cubicBezTo>
                <a:cubicBezTo>
                  <a:pt x="498881" y="5248"/>
                  <a:pt x="499034" y="5381"/>
                  <a:pt x="499129" y="5429"/>
                </a:cubicBezTo>
                <a:cubicBezTo>
                  <a:pt x="499224" y="5476"/>
                  <a:pt x="499377" y="5496"/>
                  <a:pt x="499587" y="5486"/>
                </a:cubicBezTo>
                <a:cubicBezTo>
                  <a:pt x="500101" y="5391"/>
                  <a:pt x="500559" y="5010"/>
                  <a:pt x="500959" y="4343"/>
                </a:cubicBezTo>
                <a:cubicBezTo>
                  <a:pt x="501360" y="3676"/>
                  <a:pt x="502733" y="3295"/>
                  <a:pt x="505078" y="3200"/>
                </a:cubicBezTo>
                <a:close/>
                <a:moveTo>
                  <a:pt x="622115" y="0"/>
                </a:moveTo>
                <a:cubicBezTo>
                  <a:pt x="623001" y="685"/>
                  <a:pt x="623744" y="1600"/>
                  <a:pt x="624344" y="2743"/>
                </a:cubicBezTo>
                <a:cubicBezTo>
                  <a:pt x="624944" y="3886"/>
                  <a:pt x="625573" y="5257"/>
                  <a:pt x="626230" y="6858"/>
                </a:cubicBezTo>
                <a:cubicBezTo>
                  <a:pt x="629669" y="8572"/>
                  <a:pt x="632279" y="10401"/>
                  <a:pt x="634060" y="12344"/>
                </a:cubicBezTo>
                <a:cubicBezTo>
                  <a:pt x="635841" y="14287"/>
                  <a:pt x="636736" y="17030"/>
                  <a:pt x="636746" y="20574"/>
                </a:cubicBezTo>
                <a:cubicBezTo>
                  <a:pt x="636708" y="22936"/>
                  <a:pt x="636098" y="24841"/>
                  <a:pt x="634917" y="26289"/>
                </a:cubicBezTo>
                <a:cubicBezTo>
                  <a:pt x="633736" y="27736"/>
                  <a:pt x="632212" y="29641"/>
                  <a:pt x="630345" y="32004"/>
                </a:cubicBezTo>
                <a:cubicBezTo>
                  <a:pt x="624716" y="43338"/>
                  <a:pt x="618601" y="53359"/>
                  <a:pt x="612000" y="62065"/>
                </a:cubicBezTo>
                <a:cubicBezTo>
                  <a:pt x="605399" y="70770"/>
                  <a:pt x="599170" y="80105"/>
                  <a:pt x="593312" y="90068"/>
                </a:cubicBezTo>
                <a:cubicBezTo>
                  <a:pt x="591569" y="93630"/>
                  <a:pt x="589684" y="97250"/>
                  <a:pt x="587659" y="100926"/>
                </a:cubicBezTo>
                <a:cubicBezTo>
                  <a:pt x="585633" y="104603"/>
                  <a:pt x="582952" y="107537"/>
                  <a:pt x="579615" y="109728"/>
                </a:cubicBezTo>
                <a:cubicBezTo>
                  <a:pt x="579277" y="111319"/>
                  <a:pt x="578179" y="112809"/>
                  <a:pt x="576320" y="114198"/>
                </a:cubicBezTo>
                <a:cubicBezTo>
                  <a:pt x="574461" y="115587"/>
                  <a:pt x="572044" y="118296"/>
                  <a:pt x="569069" y="122326"/>
                </a:cubicBezTo>
                <a:cubicBezTo>
                  <a:pt x="566094" y="126356"/>
                  <a:pt x="562763" y="133129"/>
                  <a:pt x="559078" y="142646"/>
                </a:cubicBezTo>
                <a:cubicBezTo>
                  <a:pt x="557991" y="143379"/>
                  <a:pt x="555589" y="146599"/>
                  <a:pt x="551870" y="152304"/>
                </a:cubicBezTo>
                <a:cubicBezTo>
                  <a:pt x="548152" y="158010"/>
                  <a:pt x="545521" y="161801"/>
                  <a:pt x="543976" y="163677"/>
                </a:cubicBezTo>
                <a:lnTo>
                  <a:pt x="544434" y="164134"/>
                </a:lnTo>
                <a:cubicBezTo>
                  <a:pt x="542889" y="167525"/>
                  <a:pt x="541288" y="170573"/>
                  <a:pt x="539629" y="173278"/>
                </a:cubicBezTo>
                <a:cubicBezTo>
                  <a:pt x="537970" y="175984"/>
                  <a:pt x="535911" y="178574"/>
                  <a:pt x="533451" y="181051"/>
                </a:cubicBezTo>
                <a:lnTo>
                  <a:pt x="531620" y="181051"/>
                </a:lnTo>
                <a:lnTo>
                  <a:pt x="529332" y="185623"/>
                </a:lnTo>
                <a:lnTo>
                  <a:pt x="529332" y="186994"/>
                </a:lnTo>
                <a:cubicBezTo>
                  <a:pt x="528417" y="189280"/>
                  <a:pt x="527044" y="191566"/>
                  <a:pt x="525214" y="193852"/>
                </a:cubicBezTo>
                <a:lnTo>
                  <a:pt x="518349" y="202082"/>
                </a:lnTo>
                <a:cubicBezTo>
                  <a:pt x="515603" y="204997"/>
                  <a:pt x="512401" y="208769"/>
                  <a:pt x="508743" y="213398"/>
                </a:cubicBezTo>
                <a:cubicBezTo>
                  <a:pt x="505086" y="218027"/>
                  <a:pt x="500977" y="223856"/>
                  <a:pt x="496417" y="230886"/>
                </a:cubicBezTo>
                <a:cubicBezTo>
                  <a:pt x="497122" y="229304"/>
                  <a:pt x="497743" y="227895"/>
                  <a:pt x="498280" y="226656"/>
                </a:cubicBezTo>
                <a:cubicBezTo>
                  <a:pt x="498818" y="225418"/>
                  <a:pt x="499101" y="224237"/>
                  <a:pt x="499129" y="223113"/>
                </a:cubicBezTo>
                <a:lnTo>
                  <a:pt x="499587" y="223570"/>
                </a:lnTo>
                <a:cubicBezTo>
                  <a:pt x="499615" y="223285"/>
                  <a:pt x="499901" y="222485"/>
                  <a:pt x="500445" y="221170"/>
                </a:cubicBezTo>
                <a:cubicBezTo>
                  <a:pt x="500988" y="219856"/>
                  <a:pt x="501617" y="218370"/>
                  <a:pt x="502332" y="216712"/>
                </a:cubicBezTo>
                <a:lnTo>
                  <a:pt x="505078" y="210769"/>
                </a:lnTo>
                <a:lnTo>
                  <a:pt x="504621" y="210312"/>
                </a:lnTo>
                <a:lnTo>
                  <a:pt x="497319" y="222199"/>
                </a:lnTo>
                <a:cubicBezTo>
                  <a:pt x="495755" y="224494"/>
                  <a:pt x="494240" y="226876"/>
                  <a:pt x="492774" y="229343"/>
                </a:cubicBezTo>
                <a:cubicBezTo>
                  <a:pt x="491308" y="231810"/>
                  <a:pt x="489781" y="234305"/>
                  <a:pt x="488194" y="236829"/>
                </a:cubicBezTo>
                <a:lnTo>
                  <a:pt x="488653" y="237286"/>
                </a:lnTo>
                <a:cubicBezTo>
                  <a:pt x="486790" y="239210"/>
                  <a:pt x="484899" y="241649"/>
                  <a:pt x="482979" y="244602"/>
                </a:cubicBezTo>
                <a:cubicBezTo>
                  <a:pt x="481058" y="247554"/>
                  <a:pt x="479282" y="250450"/>
                  <a:pt x="477648" y="253288"/>
                </a:cubicBezTo>
                <a:cubicBezTo>
                  <a:pt x="478107" y="253212"/>
                  <a:pt x="477190" y="254736"/>
                  <a:pt x="474897" y="257860"/>
                </a:cubicBezTo>
                <a:cubicBezTo>
                  <a:pt x="474832" y="260356"/>
                  <a:pt x="474173" y="262566"/>
                  <a:pt x="472920" y="264490"/>
                </a:cubicBezTo>
                <a:cubicBezTo>
                  <a:pt x="471667" y="266414"/>
                  <a:pt x="470210" y="268166"/>
                  <a:pt x="468549" y="269748"/>
                </a:cubicBezTo>
                <a:cubicBezTo>
                  <a:pt x="469217" y="268605"/>
                  <a:pt x="469714" y="267576"/>
                  <a:pt x="470038" y="266662"/>
                </a:cubicBezTo>
                <a:cubicBezTo>
                  <a:pt x="470362" y="265747"/>
                  <a:pt x="470629" y="264947"/>
                  <a:pt x="470839" y="264261"/>
                </a:cubicBezTo>
                <a:cubicBezTo>
                  <a:pt x="469685" y="265861"/>
                  <a:pt x="468559" y="267462"/>
                  <a:pt x="467462" y="269062"/>
                </a:cubicBezTo>
                <a:cubicBezTo>
                  <a:pt x="466364" y="270662"/>
                  <a:pt x="465353" y="272262"/>
                  <a:pt x="464427" y="273862"/>
                </a:cubicBezTo>
                <a:cubicBezTo>
                  <a:pt x="462595" y="276148"/>
                  <a:pt x="461222" y="278434"/>
                  <a:pt x="460306" y="280720"/>
                </a:cubicBezTo>
                <a:cubicBezTo>
                  <a:pt x="460764" y="280797"/>
                  <a:pt x="461222" y="280644"/>
                  <a:pt x="461680" y="280263"/>
                </a:cubicBezTo>
                <a:cubicBezTo>
                  <a:pt x="460315" y="281854"/>
                  <a:pt x="458922" y="283702"/>
                  <a:pt x="457500" y="285807"/>
                </a:cubicBezTo>
                <a:cubicBezTo>
                  <a:pt x="456079" y="287912"/>
                  <a:pt x="454571" y="290331"/>
                  <a:pt x="452978" y="293065"/>
                </a:cubicBezTo>
                <a:cubicBezTo>
                  <a:pt x="450478" y="297389"/>
                  <a:pt x="448150" y="301542"/>
                  <a:pt x="445993" y="305523"/>
                </a:cubicBezTo>
                <a:cubicBezTo>
                  <a:pt x="443837" y="309505"/>
                  <a:pt x="441738" y="313429"/>
                  <a:pt x="439696" y="317296"/>
                </a:cubicBezTo>
                <a:cubicBezTo>
                  <a:pt x="440841" y="316172"/>
                  <a:pt x="441986" y="314877"/>
                  <a:pt x="443131" y="313410"/>
                </a:cubicBezTo>
                <a:cubicBezTo>
                  <a:pt x="444276" y="311943"/>
                  <a:pt x="445421" y="310191"/>
                  <a:pt x="446566" y="308152"/>
                </a:cubicBezTo>
                <a:cubicBezTo>
                  <a:pt x="446594" y="307590"/>
                  <a:pt x="446537" y="307571"/>
                  <a:pt x="446394" y="308095"/>
                </a:cubicBezTo>
                <a:cubicBezTo>
                  <a:pt x="446251" y="308619"/>
                  <a:pt x="445850" y="308943"/>
                  <a:pt x="445192" y="309067"/>
                </a:cubicBezTo>
                <a:cubicBezTo>
                  <a:pt x="445821" y="307867"/>
                  <a:pt x="446508" y="306381"/>
                  <a:pt x="447253" y="304609"/>
                </a:cubicBezTo>
                <a:cubicBezTo>
                  <a:pt x="447997" y="302837"/>
                  <a:pt x="449142" y="301123"/>
                  <a:pt x="450688" y="299466"/>
                </a:cubicBezTo>
                <a:lnTo>
                  <a:pt x="451604" y="299466"/>
                </a:lnTo>
                <a:cubicBezTo>
                  <a:pt x="453235" y="296437"/>
                  <a:pt x="455239" y="293122"/>
                  <a:pt x="457615" y="289521"/>
                </a:cubicBezTo>
                <a:cubicBezTo>
                  <a:pt x="459991" y="285921"/>
                  <a:pt x="462567" y="282378"/>
                  <a:pt x="465344" y="278892"/>
                </a:cubicBezTo>
                <a:cubicBezTo>
                  <a:pt x="466345" y="276987"/>
                  <a:pt x="467999" y="273939"/>
                  <a:pt x="470306" y="269748"/>
                </a:cubicBezTo>
                <a:cubicBezTo>
                  <a:pt x="472613" y="265557"/>
                  <a:pt x="475060" y="262051"/>
                  <a:pt x="477648" y="259232"/>
                </a:cubicBezTo>
                <a:lnTo>
                  <a:pt x="482692" y="250545"/>
                </a:lnTo>
                <a:lnTo>
                  <a:pt x="489570" y="241401"/>
                </a:lnTo>
                <a:cubicBezTo>
                  <a:pt x="484600" y="249174"/>
                  <a:pt x="479408" y="258318"/>
                  <a:pt x="473995" y="268833"/>
                </a:cubicBezTo>
                <a:cubicBezTo>
                  <a:pt x="475535" y="267576"/>
                  <a:pt x="476907" y="265976"/>
                  <a:pt x="478109" y="264033"/>
                </a:cubicBezTo>
                <a:cubicBezTo>
                  <a:pt x="479311" y="262090"/>
                  <a:pt x="480686" y="260489"/>
                  <a:pt x="482233" y="259232"/>
                </a:cubicBezTo>
                <a:lnTo>
                  <a:pt x="480399" y="262890"/>
                </a:lnTo>
                <a:cubicBezTo>
                  <a:pt x="478882" y="265861"/>
                  <a:pt x="477226" y="268833"/>
                  <a:pt x="475433" y="271805"/>
                </a:cubicBezTo>
                <a:cubicBezTo>
                  <a:pt x="473640" y="274777"/>
                  <a:pt x="472559" y="276377"/>
                  <a:pt x="472192" y="276606"/>
                </a:cubicBezTo>
                <a:lnTo>
                  <a:pt x="471290" y="275691"/>
                </a:lnTo>
                <a:cubicBezTo>
                  <a:pt x="469452" y="279034"/>
                  <a:pt x="467641" y="282178"/>
                  <a:pt x="465858" y="285121"/>
                </a:cubicBezTo>
                <a:cubicBezTo>
                  <a:pt x="464074" y="288064"/>
                  <a:pt x="462376" y="291322"/>
                  <a:pt x="460764" y="294894"/>
                </a:cubicBezTo>
                <a:lnTo>
                  <a:pt x="458932" y="298094"/>
                </a:lnTo>
                <a:cubicBezTo>
                  <a:pt x="457185" y="301237"/>
                  <a:pt x="454609" y="305238"/>
                  <a:pt x="451203" y="310095"/>
                </a:cubicBezTo>
                <a:cubicBezTo>
                  <a:pt x="447797" y="314953"/>
                  <a:pt x="444419" y="319640"/>
                  <a:pt x="441070" y="324154"/>
                </a:cubicBezTo>
                <a:lnTo>
                  <a:pt x="440612" y="323697"/>
                </a:lnTo>
                <a:cubicBezTo>
                  <a:pt x="439696" y="324231"/>
                  <a:pt x="438780" y="325907"/>
                  <a:pt x="437864" y="328726"/>
                </a:cubicBezTo>
                <a:lnTo>
                  <a:pt x="437864" y="330098"/>
                </a:lnTo>
                <a:cubicBezTo>
                  <a:pt x="434402" y="330346"/>
                  <a:pt x="432359" y="330765"/>
                  <a:pt x="431734" y="331355"/>
                </a:cubicBezTo>
                <a:cubicBezTo>
                  <a:pt x="431110" y="331946"/>
                  <a:pt x="430883" y="332594"/>
                  <a:pt x="431053" y="333298"/>
                </a:cubicBezTo>
                <a:cubicBezTo>
                  <a:pt x="430230" y="332536"/>
                  <a:pt x="429830" y="331431"/>
                  <a:pt x="429853" y="329984"/>
                </a:cubicBezTo>
                <a:cubicBezTo>
                  <a:pt x="429876" y="328536"/>
                  <a:pt x="429803" y="327202"/>
                  <a:pt x="429634" y="325983"/>
                </a:cubicBezTo>
                <a:cubicBezTo>
                  <a:pt x="429454" y="326869"/>
                  <a:pt x="429246" y="327612"/>
                  <a:pt x="429009" y="328212"/>
                </a:cubicBezTo>
                <a:cubicBezTo>
                  <a:pt x="428772" y="328812"/>
                  <a:pt x="428223" y="329441"/>
                  <a:pt x="427361" y="330098"/>
                </a:cubicBezTo>
                <a:lnTo>
                  <a:pt x="427816" y="330555"/>
                </a:lnTo>
                <a:cubicBezTo>
                  <a:pt x="427702" y="330631"/>
                  <a:pt x="427589" y="330936"/>
                  <a:pt x="427475" y="331470"/>
                </a:cubicBezTo>
                <a:cubicBezTo>
                  <a:pt x="427361" y="332003"/>
                  <a:pt x="426566" y="332308"/>
                  <a:pt x="425088" y="332384"/>
                </a:cubicBezTo>
                <a:cubicBezTo>
                  <a:pt x="422368" y="331279"/>
                  <a:pt x="420527" y="328460"/>
                  <a:pt x="419564" y="323926"/>
                </a:cubicBezTo>
                <a:cubicBezTo>
                  <a:pt x="418602" y="319392"/>
                  <a:pt x="421201" y="312915"/>
                  <a:pt x="427361" y="304495"/>
                </a:cubicBezTo>
                <a:lnTo>
                  <a:pt x="427361" y="303580"/>
                </a:lnTo>
                <a:cubicBezTo>
                  <a:pt x="427570" y="303142"/>
                  <a:pt x="429094" y="300818"/>
                  <a:pt x="431931" y="296608"/>
                </a:cubicBezTo>
                <a:cubicBezTo>
                  <a:pt x="434769" y="292398"/>
                  <a:pt x="437666" y="287559"/>
                  <a:pt x="440622" y="282092"/>
                </a:cubicBezTo>
                <a:lnTo>
                  <a:pt x="440622" y="282549"/>
                </a:lnTo>
                <a:cubicBezTo>
                  <a:pt x="441070" y="280263"/>
                  <a:pt x="441662" y="278206"/>
                  <a:pt x="442396" y="276377"/>
                </a:cubicBezTo>
                <a:cubicBezTo>
                  <a:pt x="443131" y="274548"/>
                  <a:pt x="444066" y="272948"/>
                  <a:pt x="445201" y="271576"/>
                </a:cubicBezTo>
                <a:cubicBezTo>
                  <a:pt x="445658" y="271957"/>
                  <a:pt x="446116" y="272110"/>
                  <a:pt x="446574" y="272034"/>
                </a:cubicBezTo>
                <a:cubicBezTo>
                  <a:pt x="446965" y="268605"/>
                  <a:pt x="448587" y="265404"/>
                  <a:pt x="451439" y="262432"/>
                </a:cubicBezTo>
                <a:cubicBezTo>
                  <a:pt x="454290" y="259461"/>
                  <a:pt x="456026" y="256717"/>
                  <a:pt x="456646" y="254203"/>
                </a:cubicBezTo>
                <a:lnTo>
                  <a:pt x="456646" y="253746"/>
                </a:lnTo>
                <a:cubicBezTo>
                  <a:pt x="457104" y="252298"/>
                  <a:pt x="458478" y="250164"/>
                  <a:pt x="460767" y="247345"/>
                </a:cubicBezTo>
                <a:cubicBezTo>
                  <a:pt x="467269" y="235833"/>
                  <a:pt x="471665" y="228275"/>
                  <a:pt x="473954" y="224671"/>
                </a:cubicBezTo>
                <a:cubicBezTo>
                  <a:pt x="476243" y="221067"/>
                  <a:pt x="477594" y="219165"/>
                  <a:pt x="478008" y="218965"/>
                </a:cubicBezTo>
                <a:cubicBezTo>
                  <a:pt x="478421" y="218764"/>
                  <a:pt x="479066" y="218013"/>
                  <a:pt x="479941" y="216712"/>
                </a:cubicBezTo>
                <a:cubicBezTo>
                  <a:pt x="480848" y="215760"/>
                  <a:pt x="481670" y="214693"/>
                  <a:pt x="482405" y="213512"/>
                </a:cubicBezTo>
                <a:cubicBezTo>
                  <a:pt x="483141" y="212331"/>
                  <a:pt x="483848" y="211264"/>
                  <a:pt x="484526" y="210312"/>
                </a:cubicBezTo>
                <a:lnTo>
                  <a:pt x="484068" y="210312"/>
                </a:lnTo>
                <a:cubicBezTo>
                  <a:pt x="487867" y="203654"/>
                  <a:pt x="491828" y="197196"/>
                  <a:pt x="495951" y="190938"/>
                </a:cubicBezTo>
                <a:cubicBezTo>
                  <a:pt x="500074" y="184680"/>
                  <a:pt x="503574" y="178793"/>
                  <a:pt x="506451" y="173278"/>
                </a:cubicBezTo>
                <a:lnTo>
                  <a:pt x="506909" y="173736"/>
                </a:lnTo>
                <a:cubicBezTo>
                  <a:pt x="507986" y="172059"/>
                  <a:pt x="509378" y="170154"/>
                  <a:pt x="511084" y="168021"/>
                </a:cubicBezTo>
                <a:cubicBezTo>
                  <a:pt x="512791" y="165887"/>
                  <a:pt x="513840" y="163982"/>
                  <a:pt x="514231" y="162306"/>
                </a:cubicBezTo>
                <a:lnTo>
                  <a:pt x="514688" y="161848"/>
                </a:lnTo>
                <a:lnTo>
                  <a:pt x="514688" y="161391"/>
                </a:lnTo>
                <a:cubicBezTo>
                  <a:pt x="514841" y="160391"/>
                  <a:pt x="515680" y="158619"/>
                  <a:pt x="517205" y="156076"/>
                </a:cubicBezTo>
                <a:cubicBezTo>
                  <a:pt x="518731" y="153533"/>
                  <a:pt x="520027" y="152104"/>
                  <a:pt x="521095" y="151790"/>
                </a:cubicBezTo>
                <a:cubicBezTo>
                  <a:pt x="534965" y="128397"/>
                  <a:pt x="549312" y="105803"/>
                  <a:pt x="564135" y="84010"/>
                </a:cubicBezTo>
                <a:cubicBezTo>
                  <a:pt x="578959" y="62217"/>
                  <a:pt x="593409" y="40309"/>
                  <a:pt x="607485" y="18288"/>
                </a:cubicBezTo>
                <a:lnTo>
                  <a:pt x="614343" y="6858"/>
                </a:lnTo>
                <a:cubicBezTo>
                  <a:pt x="617162" y="2286"/>
                  <a:pt x="619753" y="0"/>
                  <a:pt x="622115"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Freeform 67"/>
          <p:cNvSpPr/>
          <p:nvPr/>
        </p:nvSpPr>
        <p:spPr>
          <a:xfrm>
            <a:off x="6225790" y="4943568"/>
            <a:ext cx="665245" cy="351072"/>
          </a:xfrm>
          <a:custGeom>
            <a:avLst/>
            <a:gdLst/>
            <a:ahLst/>
            <a:cxnLst/>
            <a:rect l="l" t="t" r="r" b="b"/>
            <a:pathLst>
              <a:path w="665245" h="351072">
                <a:moveTo>
                  <a:pt x="599901" y="255117"/>
                </a:moveTo>
                <a:cubicBezTo>
                  <a:pt x="603856" y="255108"/>
                  <a:pt x="607810" y="256155"/>
                  <a:pt x="611765" y="258260"/>
                </a:cubicBezTo>
                <a:cubicBezTo>
                  <a:pt x="615720" y="260365"/>
                  <a:pt x="617849" y="263585"/>
                  <a:pt x="618153" y="267919"/>
                </a:cubicBezTo>
                <a:cubicBezTo>
                  <a:pt x="618163" y="274196"/>
                  <a:pt x="617345" y="279816"/>
                  <a:pt x="615701" y="284778"/>
                </a:cubicBezTo>
                <a:cubicBezTo>
                  <a:pt x="614056" y="289741"/>
                  <a:pt x="611527" y="294789"/>
                  <a:pt x="608114" y="299923"/>
                </a:cubicBezTo>
                <a:cubicBezTo>
                  <a:pt x="607734" y="299542"/>
                  <a:pt x="607126" y="299389"/>
                  <a:pt x="606289" y="299466"/>
                </a:cubicBezTo>
                <a:cubicBezTo>
                  <a:pt x="604844" y="299389"/>
                  <a:pt x="604084" y="299999"/>
                  <a:pt x="604008" y="301294"/>
                </a:cubicBezTo>
                <a:lnTo>
                  <a:pt x="603551" y="300380"/>
                </a:lnTo>
                <a:cubicBezTo>
                  <a:pt x="603019" y="300456"/>
                  <a:pt x="602715" y="301218"/>
                  <a:pt x="602639" y="302666"/>
                </a:cubicBezTo>
                <a:cubicBezTo>
                  <a:pt x="602182" y="302133"/>
                  <a:pt x="601726" y="301828"/>
                  <a:pt x="601270" y="301752"/>
                </a:cubicBezTo>
                <a:cubicBezTo>
                  <a:pt x="600357" y="301828"/>
                  <a:pt x="599445" y="302133"/>
                  <a:pt x="598532" y="302666"/>
                </a:cubicBezTo>
                <a:cubicBezTo>
                  <a:pt x="597619" y="303199"/>
                  <a:pt x="596707" y="303504"/>
                  <a:pt x="595794" y="303580"/>
                </a:cubicBezTo>
                <a:cubicBezTo>
                  <a:pt x="592618" y="303533"/>
                  <a:pt x="589497" y="302828"/>
                  <a:pt x="586429" y="301466"/>
                </a:cubicBezTo>
                <a:cubicBezTo>
                  <a:pt x="583362" y="300104"/>
                  <a:pt x="581609" y="298370"/>
                  <a:pt x="581170" y="296265"/>
                </a:cubicBezTo>
                <a:cubicBezTo>
                  <a:pt x="581494" y="290836"/>
                  <a:pt x="582791" y="284892"/>
                  <a:pt x="585060" y="278434"/>
                </a:cubicBezTo>
                <a:cubicBezTo>
                  <a:pt x="587329" y="271976"/>
                  <a:pt x="588625" y="266033"/>
                  <a:pt x="588950" y="260604"/>
                </a:cubicBezTo>
                <a:cubicBezTo>
                  <a:pt x="589064" y="259280"/>
                  <a:pt x="589520" y="258727"/>
                  <a:pt x="590318" y="258946"/>
                </a:cubicBezTo>
                <a:cubicBezTo>
                  <a:pt x="591117" y="259165"/>
                  <a:pt x="591573" y="258499"/>
                  <a:pt x="591687" y="256946"/>
                </a:cubicBezTo>
                <a:cubicBezTo>
                  <a:pt x="592144" y="257327"/>
                  <a:pt x="592600" y="257479"/>
                  <a:pt x="593056" y="257403"/>
                </a:cubicBezTo>
                <a:cubicBezTo>
                  <a:pt x="594083" y="257308"/>
                  <a:pt x="594996" y="256927"/>
                  <a:pt x="595794" y="256260"/>
                </a:cubicBezTo>
                <a:cubicBezTo>
                  <a:pt x="596593" y="255593"/>
                  <a:pt x="597962" y="255212"/>
                  <a:pt x="599901" y="255117"/>
                </a:cubicBezTo>
                <a:close/>
                <a:moveTo>
                  <a:pt x="145385" y="209797"/>
                </a:moveTo>
                <a:cubicBezTo>
                  <a:pt x="143727" y="209845"/>
                  <a:pt x="141897" y="210094"/>
                  <a:pt x="139896" y="210543"/>
                </a:cubicBezTo>
                <a:cubicBezTo>
                  <a:pt x="137895" y="210992"/>
                  <a:pt x="136065" y="211356"/>
                  <a:pt x="134407" y="211633"/>
                </a:cubicBezTo>
                <a:lnTo>
                  <a:pt x="133950" y="211174"/>
                </a:lnTo>
                <a:lnTo>
                  <a:pt x="134407" y="210715"/>
                </a:lnTo>
                <a:lnTo>
                  <a:pt x="133950" y="210256"/>
                </a:lnTo>
                <a:cubicBezTo>
                  <a:pt x="131015" y="210294"/>
                  <a:pt x="128080" y="210677"/>
                  <a:pt x="125144" y="211404"/>
                </a:cubicBezTo>
                <a:cubicBezTo>
                  <a:pt x="122209" y="212130"/>
                  <a:pt x="119046" y="212972"/>
                  <a:pt x="115653" y="213928"/>
                </a:cubicBezTo>
                <a:cubicBezTo>
                  <a:pt x="109621" y="216644"/>
                  <a:pt x="104875" y="219014"/>
                  <a:pt x="101416" y="221038"/>
                </a:cubicBezTo>
                <a:cubicBezTo>
                  <a:pt x="97957" y="223062"/>
                  <a:pt x="93555" y="224967"/>
                  <a:pt x="88209" y="226752"/>
                </a:cubicBezTo>
                <a:cubicBezTo>
                  <a:pt x="87669" y="227256"/>
                  <a:pt x="85546" y="228929"/>
                  <a:pt x="81839" y="231769"/>
                </a:cubicBezTo>
                <a:cubicBezTo>
                  <a:pt x="78132" y="234609"/>
                  <a:pt x="74246" y="237399"/>
                  <a:pt x="70183" y="240138"/>
                </a:cubicBezTo>
                <a:cubicBezTo>
                  <a:pt x="66120" y="242878"/>
                  <a:pt x="63286" y="244349"/>
                  <a:pt x="61679" y="244552"/>
                </a:cubicBezTo>
                <a:lnTo>
                  <a:pt x="60764" y="244095"/>
                </a:lnTo>
                <a:cubicBezTo>
                  <a:pt x="56419" y="246773"/>
                  <a:pt x="52302" y="249422"/>
                  <a:pt x="48414" y="252043"/>
                </a:cubicBezTo>
                <a:cubicBezTo>
                  <a:pt x="44526" y="254664"/>
                  <a:pt x="40867" y="257656"/>
                  <a:pt x="37436" y="261021"/>
                </a:cubicBezTo>
                <a:cubicBezTo>
                  <a:pt x="35750" y="267273"/>
                  <a:pt x="34206" y="273982"/>
                  <a:pt x="32805" y="281149"/>
                </a:cubicBezTo>
                <a:cubicBezTo>
                  <a:pt x="31404" y="288316"/>
                  <a:pt x="30661" y="295483"/>
                  <a:pt x="30575" y="302650"/>
                </a:cubicBezTo>
                <a:cubicBezTo>
                  <a:pt x="30289" y="310398"/>
                  <a:pt x="31433" y="316860"/>
                  <a:pt x="34006" y="322035"/>
                </a:cubicBezTo>
                <a:cubicBezTo>
                  <a:pt x="36579" y="327210"/>
                  <a:pt x="42296" y="329898"/>
                  <a:pt x="51158" y="330098"/>
                </a:cubicBezTo>
                <a:cubicBezTo>
                  <a:pt x="60078" y="329841"/>
                  <a:pt x="68426" y="327954"/>
                  <a:pt x="76202" y="324437"/>
                </a:cubicBezTo>
                <a:cubicBezTo>
                  <a:pt x="83978" y="320920"/>
                  <a:pt x="91182" y="317318"/>
                  <a:pt x="97814" y="313629"/>
                </a:cubicBezTo>
                <a:cubicBezTo>
                  <a:pt x="103509" y="309986"/>
                  <a:pt x="110670" y="304666"/>
                  <a:pt x="119296" y="297669"/>
                </a:cubicBezTo>
                <a:cubicBezTo>
                  <a:pt x="127921" y="290671"/>
                  <a:pt x="135861" y="281895"/>
                  <a:pt x="143115" y="271339"/>
                </a:cubicBezTo>
                <a:cubicBezTo>
                  <a:pt x="150368" y="260784"/>
                  <a:pt x="154784" y="248347"/>
                  <a:pt x="156362" y="234030"/>
                </a:cubicBezTo>
                <a:cubicBezTo>
                  <a:pt x="156105" y="233011"/>
                  <a:pt x="155819" y="231626"/>
                  <a:pt x="155505" y="229875"/>
                </a:cubicBezTo>
                <a:cubicBezTo>
                  <a:pt x="155191" y="228123"/>
                  <a:pt x="155019" y="226630"/>
                  <a:pt x="154990" y="225394"/>
                </a:cubicBezTo>
                <a:lnTo>
                  <a:pt x="155448" y="224942"/>
                </a:lnTo>
                <a:cubicBezTo>
                  <a:pt x="155457" y="224722"/>
                  <a:pt x="155553" y="224588"/>
                  <a:pt x="155734" y="224540"/>
                </a:cubicBezTo>
                <a:cubicBezTo>
                  <a:pt x="155915" y="224493"/>
                  <a:pt x="156124" y="224474"/>
                  <a:pt x="156362" y="224483"/>
                </a:cubicBezTo>
                <a:cubicBezTo>
                  <a:pt x="155676" y="220659"/>
                  <a:pt x="154419" y="217293"/>
                  <a:pt x="152589" y="214387"/>
                </a:cubicBezTo>
                <a:cubicBezTo>
                  <a:pt x="150759" y="211480"/>
                  <a:pt x="148358" y="209950"/>
                  <a:pt x="145385" y="209797"/>
                </a:cubicBezTo>
                <a:close/>
                <a:moveTo>
                  <a:pt x="339242" y="24231"/>
                </a:moveTo>
                <a:cubicBezTo>
                  <a:pt x="341147" y="24155"/>
                  <a:pt x="342366" y="24307"/>
                  <a:pt x="342900" y="24687"/>
                </a:cubicBezTo>
                <a:cubicBezTo>
                  <a:pt x="344519" y="24668"/>
                  <a:pt x="346310" y="24592"/>
                  <a:pt x="348272" y="24459"/>
                </a:cubicBezTo>
                <a:cubicBezTo>
                  <a:pt x="350234" y="24326"/>
                  <a:pt x="352253" y="24250"/>
                  <a:pt x="354330" y="24231"/>
                </a:cubicBezTo>
                <a:cubicBezTo>
                  <a:pt x="357625" y="24241"/>
                  <a:pt x="361207" y="24450"/>
                  <a:pt x="365074" y="24858"/>
                </a:cubicBezTo>
                <a:cubicBezTo>
                  <a:pt x="368941" y="25266"/>
                  <a:pt x="371151" y="25817"/>
                  <a:pt x="371703" y="26510"/>
                </a:cubicBezTo>
                <a:lnTo>
                  <a:pt x="372161" y="26054"/>
                </a:lnTo>
                <a:cubicBezTo>
                  <a:pt x="372084" y="25979"/>
                  <a:pt x="372237" y="26130"/>
                  <a:pt x="372618" y="26510"/>
                </a:cubicBezTo>
                <a:lnTo>
                  <a:pt x="373075" y="26054"/>
                </a:lnTo>
                <a:cubicBezTo>
                  <a:pt x="377756" y="27618"/>
                  <a:pt x="383272" y="29707"/>
                  <a:pt x="389621" y="32320"/>
                </a:cubicBezTo>
                <a:cubicBezTo>
                  <a:pt x="395970" y="34934"/>
                  <a:pt x="401583" y="38716"/>
                  <a:pt x="406459" y="43667"/>
                </a:cubicBezTo>
                <a:cubicBezTo>
                  <a:pt x="411335" y="48618"/>
                  <a:pt x="413904" y="55382"/>
                  <a:pt x="414166" y="63960"/>
                </a:cubicBezTo>
                <a:cubicBezTo>
                  <a:pt x="413521" y="72841"/>
                  <a:pt x="408082" y="81608"/>
                  <a:pt x="397850" y="90261"/>
                </a:cubicBezTo>
                <a:cubicBezTo>
                  <a:pt x="387617" y="98913"/>
                  <a:pt x="376464" y="107680"/>
                  <a:pt x="364388" y="116562"/>
                </a:cubicBezTo>
                <a:cubicBezTo>
                  <a:pt x="363626" y="117858"/>
                  <a:pt x="357949" y="122356"/>
                  <a:pt x="347357" y="130055"/>
                </a:cubicBezTo>
                <a:cubicBezTo>
                  <a:pt x="336766" y="137755"/>
                  <a:pt x="325831" y="144997"/>
                  <a:pt x="314553" y="151782"/>
                </a:cubicBezTo>
                <a:lnTo>
                  <a:pt x="313639" y="151325"/>
                </a:lnTo>
                <a:cubicBezTo>
                  <a:pt x="312867" y="151916"/>
                  <a:pt x="312010" y="152221"/>
                  <a:pt x="311067" y="152240"/>
                </a:cubicBezTo>
                <a:cubicBezTo>
                  <a:pt x="310124" y="152259"/>
                  <a:pt x="309610" y="152564"/>
                  <a:pt x="309524" y="153155"/>
                </a:cubicBezTo>
                <a:cubicBezTo>
                  <a:pt x="305095" y="154393"/>
                  <a:pt x="301152" y="156261"/>
                  <a:pt x="297694" y="158758"/>
                </a:cubicBezTo>
                <a:cubicBezTo>
                  <a:pt x="294237" y="161254"/>
                  <a:pt x="290408" y="163808"/>
                  <a:pt x="286207" y="166419"/>
                </a:cubicBezTo>
                <a:cubicBezTo>
                  <a:pt x="286664" y="166734"/>
                  <a:pt x="288607" y="167248"/>
                  <a:pt x="292036" y="167962"/>
                </a:cubicBezTo>
                <a:cubicBezTo>
                  <a:pt x="295465" y="168676"/>
                  <a:pt x="299009" y="169076"/>
                  <a:pt x="302666" y="169162"/>
                </a:cubicBezTo>
                <a:cubicBezTo>
                  <a:pt x="305409" y="169143"/>
                  <a:pt x="308153" y="169067"/>
                  <a:pt x="310896" y="168934"/>
                </a:cubicBezTo>
                <a:cubicBezTo>
                  <a:pt x="313639" y="168801"/>
                  <a:pt x="316382" y="168725"/>
                  <a:pt x="319125" y="168706"/>
                </a:cubicBezTo>
                <a:cubicBezTo>
                  <a:pt x="338596" y="168582"/>
                  <a:pt x="356119" y="171337"/>
                  <a:pt x="371697" y="176974"/>
                </a:cubicBezTo>
                <a:cubicBezTo>
                  <a:pt x="387275" y="182611"/>
                  <a:pt x="399299" y="191878"/>
                  <a:pt x="407771" y="204775"/>
                </a:cubicBezTo>
                <a:lnTo>
                  <a:pt x="407315" y="204775"/>
                </a:lnTo>
                <a:cubicBezTo>
                  <a:pt x="408122" y="205727"/>
                  <a:pt x="408559" y="206795"/>
                  <a:pt x="408625" y="207976"/>
                </a:cubicBezTo>
                <a:cubicBezTo>
                  <a:pt x="408692" y="209158"/>
                  <a:pt x="409015" y="210225"/>
                  <a:pt x="409594" y="211178"/>
                </a:cubicBezTo>
                <a:cubicBezTo>
                  <a:pt x="409670" y="212550"/>
                  <a:pt x="409518" y="213465"/>
                  <a:pt x="409138" y="213922"/>
                </a:cubicBezTo>
                <a:lnTo>
                  <a:pt x="410051" y="215752"/>
                </a:lnTo>
                <a:cubicBezTo>
                  <a:pt x="410270" y="215971"/>
                  <a:pt x="410404" y="216219"/>
                  <a:pt x="410451" y="216495"/>
                </a:cubicBezTo>
                <a:cubicBezTo>
                  <a:pt x="410499" y="216771"/>
                  <a:pt x="410518" y="217133"/>
                  <a:pt x="410508" y="217581"/>
                </a:cubicBezTo>
                <a:lnTo>
                  <a:pt x="410051" y="218953"/>
                </a:lnTo>
                <a:cubicBezTo>
                  <a:pt x="410432" y="219411"/>
                  <a:pt x="410584" y="219868"/>
                  <a:pt x="410508" y="220326"/>
                </a:cubicBezTo>
                <a:cubicBezTo>
                  <a:pt x="410470" y="221031"/>
                  <a:pt x="410318" y="221793"/>
                  <a:pt x="410051" y="222612"/>
                </a:cubicBezTo>
                <a:cubicBezTo>
                  <a:pt x="409784" y="223432"/>
                  <a:pt x="409632" y="224194"/>
                  <a:pt x="409594" y="224899"/>
                </a:cubicBezTo>
                <a:lnTo>
                  <a:pt x="410051" y="226272"/>
                </a:lnTo>
                <a:cubicBezTo>
                  <a:pt x="409671" y="229178"/>
                  <a:pt x="408493" y="231598"/>
                  <a:pt x="406518" y="233532"/>
                </a:cubicBezTo>
                <a:cubicBezTo>
                  <a:pt x="404543" y="235467"/>
                  <a:pt x="402682" y="237315"/>
                  <a:pt x="400936" y="239078"/>
                </a:cubicBezTo>
                <a:cubicBezTo>
                  <a:pt x="401144" y="239059"/>
                  <a:pt x="401410" y="238983"/>
                  <a:pt x="401733" y="238850"/>
                </a:cubicBezTo>
                <a:cubicBezTo>
                  <a:pt x="402056" y="238716"/>
                  <a:pt x="402550" y="238640"/>
                  <a:pt x="403214" y="238621"/>
                </a:cubicBezTo>
                <a:cubicBezTo>
                  <a:pt x="397716" y="242775"/>
                  <a:pt x="392297" y="247502"/>
                  <a:pt x="386957" y="252800"/>
                </a:cubicBezTo>
                <a:cubicBezTo>
                  <a:pt x="381618" y="258098"/>
                  <a:pt x="377905" y="260994"/>
                  <a:pt x="375818" y="261490"/>
                </a:cubicBezTo>
                <a:lnTo>
                  <a:pt x="374904" y="261033"/>
                </a:lnTo>
                <a:cubicBezTo>
                  <a:pt x="374008" y="263377"/>
                  <a:pt x="372256" y="265206"/>
                  <a:pt x="369646" y="266521"/>
                </a:cubicBezTo>
                <a:cubicBezTo>
                  <a:pt x="367036" y="267836"/>
                  <a:pt x="364826" y="269666"/>
                  <a:pt x="363017" y="272010"/>
                </a:cubicBezTo>
                <a:cubicBezTo>
                  <a:pt x="363007" y="271800"/>
                  <a:pt x="363026" y="271648"/>
                  <a:pt x="363074" y="271552"/>
                </a:cubicBezTo>
                <a:cubicBezTo>
                  <a:pt x="363121" y="271457"/>
                  <a:pt x="363255" y="271305"/>
                  <a:pt x="363474" y="271095"/>
                </a:cubicBezTo>
                <a:cubicBezTo>
                  <a:pt x="363264" y="271085"/>
                  <a:pt x="363112" y="271104"/>
                  <a:pt x="363017" y="271152"/>
                </a:cubicBezTo>
                <a:cubicBezTo>
                  <a:pt x="362921" y="271200"/>
                  <a:pt x="362769" y="271333"/>
                  <a:pt x="362559" y="271552"/>
                </a:cubicBezTo>
                <a:lnTo>
                  <a:pt x="362102" y="271552"/>
                </a:lnTo>
                <a:lnTo>
                  <a:pt x="360273" y="272924"/>
                </a:lnTo>
                <a:cubicBezTo>
                  <a:pt x="357197" y="273639"/>
                  <a:pt x="353177" y="275640"/>
                  <a:pt x="348215" y="278928"/>
                </a:cubicBezTo>
                <a:cubicBezTo>
                  <a:pt x="343252" y="282215"/>
                  <a:pt x="339347" y="285245"/>
                  <a:pt x="336499" y="288018"/>
                </a:cubicBezTo>
                <a:cubicBezTo>
                  <a:pt x="334880" y="288342"/>
                  <a:pt x="330003" y="290553"/>
                  <a:pt x="321869" y="294650"/>
                </a:cubicBezTo>
                <a:cubicBezTo>
                  <a:pt x="313734" y="298747"/>
                  <a:pt x="306571" y="302788"/>
                  <a:pt x="300380" y="306771"/>
                </a:cubicBezTo>
                <a:lnTo>
                  <a:pt x="283007" y="317748"/>
                </a:lnTo>
                <a:cubicBezTo>
                  <a:pt x="274167" y="323825"/>
                  <a:pt x="264300" y="329265"/>
                  <a:pt x="253403" y="334069"/>
                </a:cubicBezTo>
                <a:cubicBezTo>
                  <a:pt x="242506" y="338873"/>
                  <a:pt x="228752" y="343626"/>
                  <a:pt x="212141" y="348329"/>
                </a:cubicBezTo>
                <a:cubicBezTo>
                  <a:pt x="209645" y="347757"/>
                  <a:pt x="207207" y="347072"/>
                  <a:pt x="204825" y="346271"/>
                </a:cubicBezTo>
                <a:cubicBezTo>
                  <a:pt x="202444" y="345471"/>
                  <a:pt x="200006" y="343871"/>
                  <a:pt x="197510" y="341471"/>
                </a:cubicBezTo>
                <a:cubicBezTo>
                  <a:pt x="197672" y="340347"/>
                  <a:pt x="197806" y="339394"/>
                  <a:pt x="197910" y="338613"/>
                </a:cubicBezTo>
                <a:cubicBezTo>
                  <a:pt x="198015" y="337832"/>
                  <a:pt x="198491" y="337108"/>
                  <a:pt x="199339" y="336442"/>
                </a:cubicBezTo>
                <a:lnTo>
                  <a:pt x="196596" y="336442"/>
                </a:lnTo>
                <a:lnTo>
                  <a:pt x="196596" y="335991"/>
                </a:lnTo>
                <a:cubicBezTo>
                  <a:pt x="196672" y="335408"/>
                  <a:pt x="196977" y="335108"/>
                  <a:pt x="197510" y="335089"/>
                </a:cubicBezTo>
                <a:cubicBezTo>
                  <a:pt x="198044" y="335070"/>
                  <a:pt x="198348" y="334770"/>
                  <a:pt x="198425" y="334187"/>
                </a:cubicBezTo>
                <a:cubicBezTo>
                  <a:pt x="198348" y="333812"/>
                  <a:pt x="198044" y="333661"/>
                  <a:pt x="197510" y="333737"/>
                </a:cubicBezTo>
                <a:cubicBezTo>
                  <a:pt x="196843" y="333755"/>
                  <a:pt x="196348" y="333830"/>
                  <a:pt x="196024" y="333962"/>
                </a:cubicBezTo>
                <a:cubicBezTo>
                  <a:pt x="195700" y="334093"/>
                  <a:pt x="195434" y="334169"/>
                  <a:pt x="195224" y="334187"/>
                </a:cubicBezTo>
                <a:cubicBezTo>
                  <a:pt x="195148" y="333408"/>
                  <a:pt x="194843" y="333051"/>
                  <a:pt x="194310" y="333117"/>
                </a:cubicBezTo>
                <a:cubicBezTo>
                  <a:pt x="193776" y="333182"/>
                  <a:pt x="193472" y="332938"/>
                  <a:pt x="193395" y="332384"/>
                </a:cubicBezTo>
                <a:cubicBezTo>
                  <a:pt x="193634" y="332146"/>
                  <a:pt x="193843" y="331936"/>
                  <a:pt x="194024" y="331755"/>
                </a:cubicBezTo>
                <a:cubicBezTo>
                  <a:pt x="194205" y="331574"/>
                  <a:pt x="194300" y="331479"/>
                  <a:pt x="194310" y="331469"/>
                </a:cubicBezTo>
                <a:lnTo>
                  <a:pt x="194767" y="331012"/>
                </a:lnTo>
                <a:cubicBezTo>
                  <a:pt x="194091" y="331021"/>
                  <a:pt x="193615" y="330774"/>
                  <a:pt x="193338" y="330269"/>
                </a:cubicBezTo>
                <a:cubicBezTo>
                  <a:pt x="193062" y="329764"/>
                  <a:pt x="192929" y="328944"/>
                  <a:pt x="192938" y="327810"/>
                </a:cubicBezTo>
                <a:cubicBezTo>
                  <a:pt x="195386" y="325952"/>
                  <a:pt x="199977" y="324180"/>
                  <a:pt x="206711" y="322493"/>
                </a:cubicBezTo>
                <a:cubicBezTo>
                  <a:pt x="213446" y="320807"/>
                  <a:pt x="218608" y="319377"/>
                  <a:pt x="222199" y="318205"/>
                </a:cubicBezTo>
                <a:lnTo>
                  <a:pt x="223113" y="319120"/>
                </a:lnTo>
                <a:cubicBezTo>
                  <a:pt x="226971" y="317662"/>
                  <a:pt x="231143" y="315547"/>
                  <a:pt x="235629" y="312774"/>
                </a:cubicBezTo>
                <a:cubicBezTo>
                  <a:pt x="240116" y="310001"/>
                  <a:pt x="243716" y="308457"/>
                  <a:pt x="246431" y="308143"/>
                </a:cubicBezTo>
                <a:lnTo>
                  <a:pt x="246888" y="308600"/>
                </a:lnTo>
                <a:cubicBezTo>
                  <a:pt x="247555" y="307952"/>
                  <a:pt x="248164" y="307533"/>
                  <a:pt x="248717" y="307342"/>
                </a:cubicBezTo>
                <a:cubicBezTo>
                  <a:pt x="249269" y="307152"/>
                  <a:pt x="249879" y="306961"/>
                  <a:pt x="250545" y="306771"/>
                </a:cubicBezTo>
                <a:cubicBezTo>
                  <a:pt x="250774" y="306990"/>
                  <a:pt x="251003" y="307123"/>
                  <a:pt x="251231" y="307171"/>
                </a:cubicBezTo>
                <a:cubicBezTo>
                  <a:pt x="251460" y="307219"/>
                  <a:pt x="251688" y="307238"/>
                  <a:pt x="251917" y="307228"/>
                </a:cubicBezTo>
                <a:cubicBezTo>
                  <a:pt x="252603" y="307190"/>
                  <a:pt x="253289" y="307037"/>
                  <a:pt x="253974" y="306771"/>
                </a:cubicBezTo>
                <a:cubicBezTo>
                  <a:pt x="254660" y="306504"/>
                  <a:pt x="255346" y="306351"/>
                  <a:pt x="256032" y="306313"/>
                </a:cubicBezTo>
                <a:lnTo>
                  <a:pt x="256489" y="306771"/>
                </a:lnTo>
                <a:lnTo>
                  <a:pt x="259689" y="305398"/>
                </a:lnTo>
                <a:cubicBezTo>
                  <a:pt x="259918" y="305618"/>
                  <a:pt x="260147" y="305751"/>
                  <a:pt x="260375" y="305799"/>
                </a:cubicBezTo>
                <a:cubicBezTo>
                  <a:pt x="260604" y="305846"/>
                  <a:pt x="260832" y="305865"/>
                  <a:pt x="261061" y="305856"/>
                </a:cubicBezTo>
                <a:lnTo>
                  <a:pt x="261518" y="305398"/>
                </a:lnTo>
                <a:lnTo>
                  <a:pt x="261061" y="304941"/>
                </a:lnTo>
                <a:cubicBezTo>
                  <a:pt x="261223" y="303493"/>
                  <a:pt x="262156" y="302730"/>
                  <a:pt x="263861" y="302654"/>
                </a:cubicBezTo>
                <a:cubicBezTo>
                  <a:pt x="265566" y="302578"/>
                  <a:pt x="267071" y="302273"/>
                  <a:pt x="268376" y="301739"/>
                </a:cubicBezTo>
                <a:cubicBezTo>
                  <a:pt x="271253" y="300682"/>
                  <a:pt x="274758" y="298681"/>
                  <a:pt x="278892" y="295736"/>
                </a:cubicBezTo>
                <a:cubicBezTo>
                  <a:pt x="283026" y="292792"/>
                  <a:pt x="285616" y="291134"/>
                  <a:pt x="286664" y="290762"/>
                </a:cubicBezTo>
                <a:cubicBezTo>
                  <a:pt x="287960" y="290762"/>
                  <a:pt x="288569" y="290305"/>
                  <a:pt x="288493" y="289390"/>
                </a:cubicBezTo>
                <a:lnTo>
                  <a:pt x="292151" y="288475"/>
                </a:lnTo>
                <a:cubicBezTo>
                  <a:pt x="292894" y="288409"/>
                  <a:pt x="293922" y="287970"/>
                  <a:pt x="295237" y="287160"/>
                </a:cubicBezTo>
                <a:cubicBezTo>
                  <a:pt x="296551" y="286350"/>
                  <a:pt x="297808" y="285569"/>
                  <a:pt x="299009" y="284816"/>
                </a:cubicBezTo>
                <a:lnTo>
                  <a:pt x="308610" y="277498"/>
                </a:lnTo>
                <a:cubicBezTo>
                  <a:pt x="311163" y="275602"/>
                  <a:pt x="313830" y="273906"/>
                  <a:pt x="316611" y="272410"/>
                </a:cubicBezTo>
                <a:cubicBezTo>
                  <a:pt x="319392" y="270914"/>
                  <a:pt x="322059" y="270018"/>
                  <a:pt x="324612" y="269723"/>
                </a:cubicBezTo>
                <a:lnTo>
                  <a:pt x="324612" y="269265"/>
                </a:lnTo>
                <a:cubicBezTo>
                  <a:pt x="325288" y="269485"/>
                  <a:pt x="325993" y="269389"/>
                  <a:pt x="326726" y="268979"/>
                </a:cubicBezTo>
                <a:cubicBezTo>
                  <a:pt x="327460" y="268570"/>
                  <a:pt x="328279" y="267903"/>
                  <a:pt x="329184" y="266978"/>
                </a:cubicBezTo>
                <a:lnTo>
                  <a:pt x="328269" y="266978"/>
                </a:lnTo>
                <a:cubicBezTo>
                  <a:pt x="328974" y="266426"/>
                  <a:pt x="329736" y="266045"/>
                  <a:pt x="330555" y="265835"/>
                </a:cubicBezTo>
                <a:cubicBezTo>
                  <a:pt x="331375" y="265625"/>
                  <a:pt x="332137" y="264787"/>
                  <a:pt x="332841" y="263319"/>
                </a:cubicBezTo>
                <a:cubicBezTo>
                  <a:pt x="342585" y="258860"/>
                  <a:pt x="352472" y="253143"/>
                  <a:pt x="362502" y="246168"/>
                </a:cubicBezTo>
                <a:cubicBezTo>
                  <a:pt x="372532" y="239193"/>
                  <a:pt x="380476" y="231646"/>
                  <a:pt x="386334" y="223527"/>
                </a:cubicBezTo>
                <a:lnTo>
                  <a:pt x="387705" y="219411"/>
                </a:lnTo>
                <a:cubicBezTo>
                  <a:pt x="388896" y="218267"/>
                  <a:pt x="389944" y="216781"/>
                  <a:pt x="390849" y="214951"/>
                </a:cubicBezTo>
                <a:cubicBezTo>
                  <a:pt x="391754" y="213122"/>
                  <a:pt x="392230" y="210949"/>
                  <a:pt x="392277" y="208434"/>
                </a:cubicBezTo>
                <a:cubicBezTo>
                  <a:pt x="392277" y="206604"/>
                  <a:pt x="390449" y="203860"/>
                  <a:pt x="386791" y="200201"/>
                </a:cubicBezTo>
                <a:lnTo>
                  <a:pt x="381762" y="195627"/>
                </a:lnTo>
                <a:lnTo>
                  <a:pt x="379933" y="195627"/>
                </a:lnTo>
                <a:cubicBezTo>
                  <a:pt x="377085" y="194045"/>
                  <a:pt x="373637" y="192749"/>
                  <a:pt x="369589" y="191739"/>
                </a:cubicBezTo>
                <a:cubicBezTo>
                  <a:pt x="365541" y="190729"/>
                  <a:pt x="361521" y="189891"/>
                  <a:pt x="357530" y="189224"/>
                </a:cubicBezTo>
                <a:cubicBezTo>
                  <a:pt x="357521" y="189462"/>
                  <a:pt x="357425" y="189671"/>
                  <a:pt x="357244" y="189853"/>
                </a:cubicBezTo>
                <a:cubicBezTo>
                  <a:pt x="357063" y="190034"/>
                  <a:pt x="356854" y="190129"/>
                  <a:pt x="356616" y="190138"/>
                </a:cubicBezTo>
                <a:lnTo>
                  <a:pt x="356159" y="189681"/>
                </a:lnTo>
                <a:lnTo>
                  <a:pt x="356159" y="189224"/>
                </a:lnTo>
                <a:lnTo>
                  <a:pt x="357073" y="189224"/>
                </a:lnTo>
                <a:cubicBezTo>
                  <a:pt x="356940" y="188947"/>
                  <a:pt x="355720" y="188585"/>
                  <a:pt x="353415" y="188137"/>
                </a:cubicBezTo>
                <a:cubicBezTo>
                  <a:pt x="351110" y="187690"/>
                  <a:pt x="348520" y="187442"/>
                  <a:pt x="345643" y="187394"/>
                </a:cubicBezTo>
                <a:lnTo>
                  <a:pt x="345643" y="186937"/>
                </a:lnTo>
                <a:cubicBezTo>
                  <a:pt x="342995" y="186908"/>
                  <a:pt x="340519" y="186737"/>
                  <a:pt x="338214" y="186422"/>
                </a:cubicBezTo>
                <a:cubicBezTo>
                  <a:pt x="335908" y="186108"/>
                  <a:pt x="334575" y="185822"/>
                  <a:pt x="334213" y="185566"/>
                </a:cubicBezTo>
                <a:lnTo>
                  <a:pt x="333756" y="186479"/>
                </a:lnTo>
                <a:lnTo>
                  <a:pt x="332841" y="185566"/>
                </a:lnTo>
                <a:cubicBezTo>
                  <a:pt x="332384" y="185946"/>
                  <a:pt x="331927" y="186098"/>
                  <a:pt x="331470" y="186022"/>
                </a:cubicBezTo>
                <a:cubicBezTo>
                  <a:pt x="330784" y="186003"/>
                  <a:pt x="330098" y="185927"/>
                  <a:pt x="329412" y="185794"/>
                </a:cubicBezTo>
                <a:cubicBezTo>
                  <a:pt x="328727" y="185661"/>
                  <a:pt x="328041" y="185585"/>
                  <a:pt x="327355" y="185566"/>
                </a:cubicBezTo>
                <a:cubicBezTo>
                  <a:pt x="324364" y="185623"/>
                  <a:pt x="321430" y="185851"/>
                  <a:pt x="318554" y="186251"/>
                </a:cubicBezTo>
                <a:cubicBezTo>
                  <a:pt x="315677" y="186651"/>
                  <a:pt x="312972" y="186880"/>
                  <a:pt x="310439" y="186937"/>
                </a:cubicBezTo>
                <a:cubicBezTo>
                  <a:pt x="309515" y="186946"/>
                  <a:pt x="308734" y="186927"/>
                  <a:pt x="308095" y="186880"/>
                </a:cubicBezTo>
                <a:cubicBezTo>
                  <a:pt x="307457" y="186832"/>
                  <a:pt x="307019" y="186699"/>
                  <a:pt x="306781" y="186479"/>
                </a:cubicBezTo>
                <a:cubicBezTo>
                  <a:pt x="306095" y="186699"/>
                  <a:pt x="305295" y="186832"/>
                  <a:pt x="304381" y="186880"/>
                </a:cubicBezTo>
                <a:cubicBezTo>
                  <a:pt x="303466" y="186927"/>
                  <a:pt x="302438" y="186946"/>
                  <a:pt x="301295" y="186937"/>
                </a:cubicBezTo>
                <a:lnTo>
                  <a:pt x="295351" y="186937"/>
                </a:lnTo>
                <a:cubicBezTo>
                  <a:pt x="287893" y="186994"/>
                  <a:pt x="281092" y="185398"/>
                  <a:pt x="274948" y="182149"/>
                </a:cubicBezTo>
                <a:cubicBezTo>
                  <a:pt x="268805" y="178901"/>
                  <a:pt x="265547" y="173657"/>
                  <a:pt x="265176" y="166419"/>
                </a:cubicBezTo>
                <a:cubicBezTo>
                  <a:pt x="265571" y="160349"/>
                  <a:pt x="268337" y="155159"/>
                  <a:pt x="273473" y="150851"/>
                </a:cubicBezTo>
                <a:cubicBezTo>
                  <a:pt x="278610" y="146542"/>
                  <a:pt x="283746" y="142945"/>
                  <a:pt x="288882" y="140059"/>
                </a:cubicBezTo>
                <a:cubicBezTo>
                  <a:pt x="294019" y="137173"/>
                  <a:pt x="296785" y="134830"/>
                  <a:pt x="297180" y="133029"/>
                </a:cubicBezTo>
                <a:lnTo>
                  <a:pt x="297180" y="132571"/>
                </a:lnTo>
                <a:cubicBezTo>
                  <a:pt x="308610" y="122051"/>
                  <a:pt x="320497" y="112902"/>
                  <a:pt x="332841" y="105127"/>
                </a:cubicBezTo>
                <a:cubicBezTo>
                  <a:pt x="336942" y="102498"/>
                  <a:pt x="343371" y="98099"/>
                  <a:pt x="352128" y="91929"/>
                </a:cubicBezTo>
                <a:cubicBezTo>
                  <a:pt x="360886" y="85760"/>
                  <a:pt x="369313" y="78955"/>
                  <a:pt x="377409" y="71515"/>
                </a:cubicBezTo>
                <a:cubicBezTo>
                  <a:pt x="385506" y="64075"/>
                  <a:pt x="390614" y="57135"/>
                  <a:pt x="392733" y="50695"/>
                </a:cubicBezTo>
                <a:cubicBezTo>
                  <a:pt x="389829" y="48170"/>
                  <a:pt x="385009" y="46245"/>
                  <a:pt x="378275" y="44920"/>
                </a:cubicBezTo>
                <a:cubicBezTo>
                  <a:pt x="371541" y="43596"/>
                  <a:pt x="365236" y="42929"/>
                  <a:pt x="359359" y="42919"/>
                </a:cubicBezTo>
                <a:cubicBezTo>
                  <a:pt x="357778" y="42929"/>
                  <a:pt x="356254" y="43024"/>
                  <a:pt x="354787" y="43205"/>
                </a:cubicBezTo>
                <a:cubicBezTo>
                  <a:pt x="353320" y="43386"/>
                  <a:pt x="351796" y="43595"/>
                  <a:pt x="350215" y="43834"/>
                </a:cubicBezTo>
                <a:cubicBezTo>
                  <a:pt x="339776" y="45921"/>
                  <a:pt x="331851" y="47007"/>
                  <a:pt x="326441" y="47093"/>
                </a:cubicBezTo>
                <a:cubicBezTo>
                  <a:pt x="321030" y="47179"/>
                  <a:pt x="314934" y="48837"/>
                  <a:pt x="308153" y="52067"/>
                </a:cubicBezTo>
                <a:cubicBezTo>
                  <a:pt x="306400" y="52982"/>
                  <a:pt x="305333" y="53439"/>
                  <a:pt x="304952" y="53439"/>
                </a:cubicBezTo>
                <a:lnTo>
                  <a:pt x="304495" y="53439"/>
                </a:lnTo>
                <a:cubicBezTo>
                  <a:pt x="303571" y="53973"/>
                  <a:pt x="300847" y="56107"/>
                  <a:pt x="296323" y="59843"/>
                </a:cubicBezTo>
                <a:cubicBezTo>
                  <a:pt x="291798" y="63579"/>
                  <a:pt x="286902" y="65713"/>
                  <a:pt x="281635" y="66247"/>
                </a:cubicBezTo>
                <a:cubicBezTo>
                  <a:pt x="278244" y="66104"/>
                  <a:pt x="275425" y="64674"/>
                  <a:pt x="273177" y="61959"/>
                </a:cubicBezTo>
                <a:cubicBezTo>
                  <a:pt x="270929" y="59243"/>
                  <a:pt x="269024" y="56098"/>
                  <a:pt x="267462" y="52524"/>
                </a:cubicBezTo>
                <a:lnTo>
                  <a:pt x="264719" y="46578"/>
                </a:lnTo>
                <a:cubicBezTo>
                  <a:pt x="265004" y="45663"/>
                  <a:pt x="265576" y="44977"/>
                  <a:pt x="266433" y="44520"/>
                </a:cubicBezTo>
                <a:cubicBezTo>
                  <a:pt x="267290" y="44062"/>
                  <a:pt x="268090" y="43834"/>
                  <a:pt x="268833" y="43834"/>
                </a:cubicBezTo>
                <a:cubicBezTo>
                  <a:pt x="275025" y="39749"/>
                  <a:pt x="280359" y="36862"/>
                  <a:pt x="284835" y="35171"/>
                </a:cubicBezTo>
                <a:cubicBezTo>
                  <a:pt x="289312" y="33480"/>
                  <a:pt x="295561" y="31505"/>
                  <a:pt x="303581" y="29245"/>
                </a:cubicBezTo>
                <a:lnTo>
                  <a:pt x="304952" y="29245"/>
                </a:lnTo>
                <a:cubicBezTo>
                  <a:pt x="307676" y="27678"/>
                  <a:pt x="310915" y="26596"/>
                  <a:pt x="314668" y="25998"/>
                </a:cubicBezTo>
                <a:cubicBezTo>
                  <a:pt x="318421" y="25399"/>
                  <a:pt x="321430" y="25114"/>
                  <a:pt x="323697" y="25143"/>
                </a:cubicBezTo>
                <a:lnTo>
                  <a:pt x="325983" y="24687"/>
                </a:lnTo>
                <a:cubicBezTo>
                  <a:pt x="326822" y="24668"/>
                  <a:pt x="328574" y="24592"/>
                  <a:pt x="331241" y="24459"/>
                </a:cubicBezTo>
                <a:cubicBezTo>
                  <a:pt x="333908" y="24326"/>
                  <a:pt x="336575" y="24250"/>
                  <a:pt x="339242" y="24231"/>
                </a:cubicBezTo>
                <a:close/>
                <a:moveTo>
                  <a:pt x="126185" y="6858"/>
                </a:moveTo>
                <a:cubicBezTo>
                  <a:pt x="126812" y="6896"/>
                  <a:pt x="127268" y="7048"/>
                  <a:pt x="127554" y="7315"/>
                </a:cubicBezTo>
                <a:cubicBezTo>
                  <a:pt x="127839" y="7582"/>
                  <a:pt x="128295" y="7734"/>
                  <a:pt x="128922" y="7772"/>
                </a:cubicBezTo>
                <a:lnTo>
                  <a:pt x="129378" y="7315"/>
                </a:lnTo>
                <a:cubicBezTo>
                  <a:pt x="134263" y="8572"/>
                  <a:pt x="138977" y="10515"/>
                  <a:pt x="143520" y="13144"/>
                </a:cubicBezTo>
                <a:cubicBezTo>
                  <a:pt x="148063" y="15773"/>
                  <a:pt x="150496" y="19774"/>
                  <a:pt x="150819" y="25146"/>
                </a:cubicBezTo>
                <a:cubicBezTo>
                  <a:pt x="150676" y="28679"/>
                  <a:pt x="149821" y="31556"/>
                  <a:pt x="148253" y="33775"/>
                </a:cubicBezTo>
                <a:cubicBezTo>
                  <a:pt x="146685" y="35995"/>
                  <a:pt x="145259" y="38300"/>
                  <a:pt x="143976" y="40690"/>
                </a:cubicBezTo>
                <a:lnTo>
                  <a:pt x="128010" y="64465"/>
                </a:lnTo>
                <a:lnTo>
                  <a:pt x="127097" y="67208"/>
                </a:lnTo>
                <a:cubicBezTo>
                  <a:pt x="125628" y="68374"/>
                  <a:pt x="123438" y="71529"/>
                  <a:pt x="120527" y="76674"/>
                </a:cubicBezTo>
                <a:cubicBezTo>
                  <a:pt x="117616" y="81819"/>
                  <a:pt x="114577" y="87446"/>
                  <a:pt x="111410" y="93556"/>
                </a:cubicBezTo>
                <a:cubicBezTo>
                  <a:pt x="108243" y="99666"/>
                  <a:pt x="105541" y="104752"/>
                  <a:pt x="103303" y="108813"/>
                </a:cubicBezTo>
                <a:lnTo>
                  <a:pt x="100101" y="113842"/>
                </a:lnTo>
                <a:cubicBezTo>
                  <a:pt x="94574" y="127206"/>
                  <a:pt x="89848" y="137169"/>
                  <a:pt x="85922" y="143732"/>
                </a:cubicBezTo>
                <a:cubicBezTo>
                  <a:pt x="81996" y="150295"/>
                  <a:pt x="79099" y="155571"/>
                  <a:pt x="77231" y="159562"/>
                </a:cubicBezTo>
                <a:cubicBezTo>
                  <a:pt x="74622" y="165334"/>
                  <a:pt x="71301" y="172839"/>
                  <a:pt x="67269" y="182078"/>
                </a:cubicBezTo>
                <a:cubicBezTo>
                  <a:pt x="63237" y="191317"/>
                  <a:pt x="59510" y="199667"/>
                  <a:pt x="56088" y="207128"/>
                </a:cubicBezTo>
                <a:cubicBezTo>
                  <a:pt x="52666" y="214590"/>
                  <a:pt x="50566" y="218539"/>
                  <a:pt x="49786" y="218976"/>
                </a:cubicBezTo>
                <a:cubicBezTo>
                  <a:pt x="49510" y="219215"/>
                  <a:pt x="49148" y="220114"/>
                  <a:pt x="48700" y="221672"/>
                </a:cubicBezTo>
                <a:cubicBezTo>
                  <a:pt x="48252" y="223231"/>
                  <a:pt x="48004" y="224015"/>
                  <a:pt x="47957" y="224024"/>
                </a:cubicBezTo>
                <a:lnTo>
                  <a:pt x="48414" y="224942"/>
                </a:lnTo>
                <a:lnTo>
                  <a:pt x="53903" y="222188"/>
                </a:lnTo>
                <a:cubicBezTo>
                  <a:pt x="51130" y="224368"/>
                  <a:pt x="48900" y="226514"/>
                  <a:pt x="47213" y="228626"/>
                </a:cubicBezTo>
                <a:cubicBezTo>
                  <a:pt x="45527" y="230739"/>
                  <a:pt x="45927" y="230717"/>
                  <a:pt x="48414" y="228562"/>
                </a:cubicBezTo>
                <a:cubicBezTo>
                  <a:pt x="51139" y="225995"/>
                  <a:pt x="54494" y="223620"/>
                  <a:pt x="58477" y="221436"/>
                </a:cubicBezTo>
                <a:cubicBezTo>
                  <a:pt x="62460" y="219252"/>
                  <a:pt x="68559" y="216290"/>
                  <a:pt x="76773" y="212551"/>
                </a:cubicBezTo>
                <a:lnTo>
                  <a:pt x="81323" y="210554"/>
                </a:lnTo>
                <a:lnTo>
                  <a:pt x="81233" y="209970"/>
                </a:lnTo>
                <a:cubicBezTo>
                  <a:pt x="81367" y="209694"/>
                  <a:pt x="81557" y="209332"/>
                  <a:pt x="81805" y="208886"/>
                </a:cubicBezTo>
                <a:lnTo>
                  <a:pt x="70827" y="213010"/>
                </a:lnTo>
                <a:lnTo>
                  <a:pt x="79060" y="208886"/>
                </a:lnTo>
                <a:cubicBezTo>
                  <a:pt x="80881" y="207965"/>
                  <a:pt x="82729" y="207073"/>
                  <a:pt x="84607" y="206209"/>
                </a:cubicBezTo>
                <a:cubicBezTo>
                  <a:pt x="86484" y="205345"/>
                  <a:pt x="88447" y="204566"/>
                  <a:pt x="90496" y="203873"/>
                </a:cubicBezTo>
                <a:lnTo>
                  <a:pt x="91411" y="202962"/>
                </a:lnTo>
                <a:cubicBezTo>
                  <a:pt x="96909" y="201130"/>
                  <a:pt x="102722" y="198984"/>
                  <a:pt x="108849" y="196525"/>
                </a:cubicBezTo>
                <a:cubicBezTo>
                  <a:pt x="114977" y="194066"/>
                  <a:pt x="121361" y="192718"/>
                  <a:pt x="128003" y="192481"/>
                </a:cubicBezTo>
                <a:cubicBezTo>
                  <a:pt x="129109" y="192338"/>
                  <a:pt x="131586" y="191938"/>
                  <a:pt x="135436" y="191281"/>
                </a:cubicBezTo>
                <a:cubicBezTo>
                  <a:pt x="139286" y="190623"/>
                  <a:pt x="141992" y="190566"/>
                  <a:pt x="143555" y="191109"/>
                </a:cubicBezTo>
                <a:lnTo>
                  <a:pt x="157275" y="197494"/>
                </a:lnTo>
                <a:lnTo>
                  <a:pt x="157731" y="199316"/>
                </a:lnTo>
                <a:cubicBezTo>
                  <a:pt x="158187" y="201139"/>
                  <a:pt x="159556" y="202050"/>
                  <a:pt x="161837" y="202050"/>
                </a:cubicBezTo>
                <a:cubicBezTo>
                  <a:pt x="162673" y="202126"/>
                  <a:pt x="163282" y="201975"/>
                  <a:pt x="163662" y="201595"/>
                </a:cubicBezTo>
                <a:cubicBezTo>
                  <a:pt x="164327" y="202059"/>
                  <a:pt x="165506" y="203295"/>
                  <a:pt x="167197" y="205301"/>
                </a:cubicBezTo>
                <a:cubicBezTo>
                  <a:pt x="168889" y="207306"/>
                  <a:pt x="171208" y="210029"/>
                  <a:pt x="174155" y="213469"/>
                </a:cubicBezTo>
                <a:cubicBezTo>
                  <a:pt x="180009" y="220358"/>
                  <a:pt x="182899" y="225389"/>
                  <a:pt x="182823" y="228562"/>
                </a:cubicBezTo>
                <a:cubicBezTo>
                  <a:pt x="182766" y="230153"/>
                  <a:pt x="182309" y="233578"/>
                  <a:pt x="181454" y="238837"/>
                </a:cubicBezTo>
                <a:cubicBezTo>
                  <a:pt x="180599" y="244095"/>
                  <a:pt x="179686" y="247068"/>
                  <a:pt x="178717" y="247754"/>
                </a:cubicBezTo>
                <a:lnTo>
                  <a:pt x="178261" y="247754"/>
                </a:lnTo>
                <a:cubicBezTo>
                  <a:pt x="176521" y="252520"/>
                  <a:pt x="174297" y="257170"/>
                  <a:pt x="171588" y="261707"/>
                </a:cubicBezTo>
                <a:cubicBezTo>
                  <a:pt x="168880" y="266244"/>
                  <a:pt x="166542" y="269522"/>
                  <a:pt x="164574" y="271542"/>
                </a:cubicBezTo>
                <a:lnTo>
                  <a:pt x="164118" y="271085"/>
                </a:lnTo>
                <a:lnTo>
                  <a:pt x="164574" y="270628"/>
                </a:lnTo>
                <a:lnTo>
                  <a:pt x="164118" y="270170"/>
                </a:lnTo>
                <a:lnTo>
                  <a:pt x="160012" y="275202"/>
                </a:lnTo>
                <a:lnTo>
                  <a:pt x="160012" y="273372"/>
                </a:lnTo>
                <a:cubicBezTo>
                  <a:pt x="159233" y="273611"/>
                  <a:pt x="158052" y="274850"/>
                  <a:pt x="156470" y="277089"/>
                </a:cubicBezTo>
                <a:cubicBezTo>
                  <a:pt x="154888" y="279329"/>
                  <a:pt x="153471" y="281140"/>
                  <a:pt x="152220" y="282522"/>
                </a:cubicBezTo>
                <a:lnTo>
                  <a:pt x="147618" y="285266"/>
                </a:lnTo>
                <a:lnTo>
                  <a:pt x="147618" y="286639"/>
                </a:lnTo>
                <a:cubicBezTo>
                  <a:pt x="146088" y="286820"/>
                  <a:pt x="144841" y="287830"/>
                  <a:pt x="143878" y="289670"/>
                </a:cubicBezTo>
                <a:cubicBezTo>
                  <a:pt x="142914" y="291509"/>
                  <a:pt x="141894" y="293091"/>
                  <a:pt x="140817" y="294416"/>
                </a:cubicBezTo>
                <a:lnTo>
                  <a:pt x="140817" y="293501"/>
                </a:lnTo>
                <a:cubicBezTo>
                  <a:pt x="140551" y="294177"/>
                  <a:pt x="140055" y="294883"/>
                  <a:pt x="139331" y="295617"/>
                </a:cubicBezTo>
                <a:cubicBezTo>
                  <a:pt x="138606" y="296350"/>
                  <a:pt x="137882" y="297170"/>
                  <a:pt x="137158" y="298075"/>
                </a:cubicBezTo>
                <a:lnTo>
                  <a:pt x="133956" y="301278"/>
                </a:lnTo>
                <a:lnTo>
                  <a:pt x="130754" y="304022"/>
                </a:lnTo>
                <a:cubicBezTo>
                  <a:pt x="128085" y="306672"/>
                  <a:pt x="124731" y="309836"/>
                  <a:pt x="120690" y="313515"/>
                </a:cubicBezTo>
                <a:cubicBezTo>
                  <a:pt x="116650" y="317194"/>
                  <a:pt x="114210" y="319214"/>
                  <a:pt x="113371" y="319576"/>
                </a:cubicBezTo>
                <a:cubicBezTo>
                  <a:pt x="110007" y="323026"/>
                  <a:pt x="106786" y="326189"/>
                  <a:pt x="103708" y="329063"/>
                </a:cubicBezTo>
                <a:cubicBezTo>
                  <a:pt x="100630" y="331938"/>
                  <a:pt x="97294" y="334411"/>
                  <a:pt x="93701" y="336481"/>
                </a:cubicBezTo>
                <a:lnTo>
                  <a:pt x="83180" y="343777"/>
                </a:lnTo>
                <a:cubicBezTo>
                  <a:pt x="80150" y="345677"/>
                  <a:pt x="76948" y="347348"/>
                  <a:pt x="73574" y="348792"/>
                </a:cubicBezTo>
                <a:cubicBezTo>
                  <a:pt x="70201" y="350236"/>
                  <a:pt x="66999" y="350996"/>
                  <a:pt x="63968" y="351072"/>
                </a:cubicBezTo>
                <a:cubicBezTo>
                  <a:pt x="61681" y="350996"/>
                  <a:pt x="59851" y="350692"/>
                  <a:pt x="58479" y="350160"/>
                </a:cubicBezTo>
                <a:cubicBezTo>
                  <a:pt x="58231" y="350398"/>
                  <a:pt x="57926" y="350607"/>
                  <a:pt x="57564" y="350787"/>
                </a:cubicBezTo>
                <a:cubicBezTo>
                  <a:pt x="57202" y="350968"/>
                  <a:pt x="56897" y="351063"/>
                  <a:pt x="56649" y="351072"/>
                </a:cubicBezTo>
                <a:cubicBezTo>
                  <a:pt x="55000" y="351063"/>
                  <a:pt x="53380" y="350854"/>
                  <a:pt x="51789" y="350445"/>
                </a:cubicBezTo>
                <a:cubicBezTo>
                  <a:pt x="50197" y="350037"/>
                  <a:pt x="48920" y="349486"/>
                  <a:pt x="47958" y="348792"/>
                </a:cubicBezTo>
                <a:lnTo>
                  <a:pt x="46585" y="347424"/>
                </a:lnTo>
                <a:cubicBezTo>
                  <a:pt x="45937" y="347443"/>
                  <a:pt x="45404" y="347519"/>
                  <a:pt x="44984" y="347652"/>
                </a:cubicBezTo>
                <a:cubicBezTo>
                  <a:pt x="44565" y="347785"/>
                  <a:pt x="44031" y="347861"/>
                  <a:pt x="43383" y="347880"/>
                </a:cubicBezTo>
                <a:cubicBezTo>
                  <a:pt x="42926" y="347956"/>
                  <a:pt x="42468" y="347804"/>
                  <a:pt x="42011" y="347424"/>
                </a:cubicBezTo>
                <a:cubicBezTo>
                  <a:pt x="42021" y="347206"/>
                  <a:pt x="42230" y="347073"/>
                  <a:pt x="42640" y="347025"/>
                </a:cubicBezTo>
                <a:cubicBezTo>
                  <a:pt x="43050" y="346978"/>
                  <a:pt x="43603" y="346959"/>
                  <a:pt x="44298" y="346968"/>
                </a:cubicBezTo>
                <a:cubicBezTo>
                  <a:pt x="42106" y="345030"/>
                  <a:pt x="39514" y="343663"/>
                  <a:pt x="36522" y="342868"/>
                </a:cubicBezTo>
                <a:cubicBezTo>
                  <a:pt x="33531" y="342072"/>
                  <a:pt x="30940" y="341168"/>
                  <a:pt x="28751" y="340153"/>
                </a:cubicBezTo>
                <a:cubicBezTo>
                  <a:pt x="28674" y="339775"/>
                  <a:pt x="29283" y="339624"/>
                  <a:pt x="30575" y="339699"/>
                </a:cubicBezTo>
                <a:cubicBezTo>
                  <a:pt x="30347" y="339032"/>
                  <a:pt x="29777" y="338422"/>
                  <a:pt x="28865" y="337869"/>
                </a:cubicBezTo>
                <a:cubicBezTo>
                  <a:pt x="27952" y="337317"/>
                  <a:pt x="26698" y="336707"/>
                  <a:pt x="25102" y="336040"/>
                </a:cubicBezTo>
                <a:lnTo>
                  <a:pt x="23733" y="334667"/>
                </a:lnTo>
                <a:cubicBezTo>
                  <a:pt x="23971" y="334887"/>
                  <a:pt x="24294" y="335020"/>
                  <a:pt x="24703" y="335068"/>
                </a:cubicBezTo>
                <a:cubicBezTo>
                  <a:pt x="25111" y="335115"/>
                  <a:pt x="25548" y="335134"/>
                  <a:pt x="26014" y="335125"/>
                </a:cubicBezTo>
                <a:cubicBezTo>
                  <a:pt x="24883" y="334420"/>
                  <a:pt x="23952" y="333657"/>
                  <a:pt x="23220" y="332838"/>
                </a:cubicBezTo>
                <a:cubicBezTo>
                  <a:pt x="22489" y="332018"/>
                  <a:pt x="21900" y="331256"/>
                  <a:pt x="21453" y="330550"/>
                </a:cubicBezTo>
                <a:cubicBezTo>
                  <a:pt x="21529" y="331465"/>
                  <a:pt x="21833" y="332380"/>
                  <a:pt x="22365" y="333295"/>
                </a:cubicBezTo>
                <a:cubicBezTo>
                  <a:pt x="19248" y="329636"/>
                  <a:pt x="16816" y="325519"/>
                  <a:pt x="15068" y="320944"/>
                </a:cubicBezTo>
                <a:lnTo>
                  <a:pt x="8226" y="304019"/>
                </a:lnTo>
                <a:lnTo>
                  <a:pt x="8226" y="308593"/>
                </a:lnTo>
                <a:cubicBezTo>
                  <a:pt x="7314" y="303562"/>
                  <a:pt x="6858" y="297615"/>
                  <a:pt x="6858" y="290753"/>
                </a:cubicBezTo>
                <a:lnTo>
                  <a:pt x="6858" y="285722"/>
                </a:lnTo>
                <a:cubicBezTo>
                  <a:pt x="6782" y="283892"/>
                  <a:pt x="6934" y="282062"/>
                  <a:pt x="7314" y="280232"/>
                </a:cubicBezTo>
                <a:cubicBezTo>
                  <a:pt x="5209" y="279918"/>
                  <a:pt x="3476" y="278946"/>
                  <a:pt x="2114" y="277316"/>
                </a:cubicBezTo>
                <a:cubicBezTo>
                  <a:pt x="752" y="275687"/>
                  <a:pt x="47" y="273914"/>
                  <a:pt x="0" y="271998"/>
                </a:cubicBezTo>
                <a:cubicBezTo>
                  <a:pt x="238" y="272008"/>
                  <a:pt x="448" y="271875"/>
                  <a:pt x="628" y="271598"/>
                </a:cubicBezTo>
                <a:cubicBezTo>
                  <a:pt x="809" y="271322"/>
                  <a:pt x="905" y="270845"/>
                  <a:pt x="914" y="270169"/>
                </a:cubicBezTo>
                <a:lnTo>
                  <a:pt x="914" y="266509"/>
                </a:lnTo>
                <a:lnTo>
                  <a:pt x="2286" y="266967"/>
                </a:lnTo>
                <a:cubicBezTo>
                  <a:pt x="2391" y="265118"/>
                  <a:pt x="2981" y="263441"/>
                  <a:pt x="4057" y="261935"/>
                </a:cubicBezTo>
                <a:cubicBezTo>
                  <a:pt x="5134" y="260429"/>
                  <a:pt x="6067" y="259209"/>
                  <a:pt x="6858" y="258275"/>
                </a:cubicBezTo>
                <a:lnTo>
                  <a:pt x="7314" y="257818"/>
                </a:lnTo>
                <a:cubicBezTo>
                  <a:pt x="10507" y="254158"/>
                  <a:pt x="12787" y="249127"/>
                  <a:pt x="14155" y="242723"/>
                </a:cubicBezTo>
                <a:cubicBezTo>
                  <a:pt x="18385" y="225274"/>
                  <a:pt x="24645" y="207718"/>
                  <a:pt x="32936" y="190054"/>
                </a:cubicBezTo>
                <a:cubicBezTo>
                  <a:pt x="41227" y="172391"/>
                  <a:pt x="48065" y="156436"/>
                  <a:pt x="53449" y="142189"/>
                </a:cubicBezTo>
                <a:lnTo>
                  <a:pt x="85015" y="84582"/>
                </a:lnTo>
                <a:cubicBezTo>
                  <a:pt x="89809" y="75761"/>
                  <a:pt x="94517" y="67570"/>
                  <a:pt x="99140" y="60007"/>
                </a:cubicBezTo>
                <a:cubicBezTo>
                  <a:pt x="103762" y="52444"/>
                  <a:pt x="108356" y="44939"/>
                  <a:pt x="112921" y="37490"/>
                </a:cubicBezTo>
                <a:lnTo>
                  <a:pt x="115209" y="31546"/>
                </a:lnTo>
                <a:cubicBezTo>
                  <a:pt x="116171" y="29765"/>
                  <a:pt x="117220" y="28184"/>
                  <a:pt x="118354" y="26803"/>
                </a:cubicBezTo>
                <a:cubicBezTo>
                  <a:pt x="119488" y="25422"/>
                  <a:pt x="120422" y="23955"/>
                  <a:pt x="121156" y="22402"/>
                </a:cubicBezTo>
                <a:lnTo>
                  <a:pt x="120698" y="21488"/>
                </a:lnTo>
                <a:cubicBezTo>
                  <a:pt x="120889" y="20345"/>
                  <a:pt x="121651" y="19088"/>
                  <a:pt x="122986" y="17716"/>
                </a:cubicBezTo>
                <a:cubicBezTo>
                  <a:pt x="124320" y="16345"/>
                  <a:pt x="125082" y="14859"/>
                  <a:pt x="125273" y="13258"/>
                </a:cubicBezTo>
                <a:cubicBezTo>
                  <a:pt x="125254" y="12363"/>
                  <a:pt x="125177" y="11525"/>
                  <a:pt x="125044" y="10744"/>
                </a:cubicBezTo>
                <a:cubicBezTo>
                  <a:pt x="124911" y="9963"/>
                  <a:pt x="124835" y="9125"/>
                  <a:pt x="124816" y="8229"/>
                </a:cubicBezTo>
                <a:cubicBezTo>
                  <a:pt x="124816" y="7315"/>
                  <a:pt x="125272" y="6858"/>
                  <a:pt x="126185" y="6858"/>
                </a:cubicBezTo>
                <a:close/>
                <a:moveTo>
                  <a:pt x="533577" y="3200"/>
                </a:moveTo>
                <a:cubicBezTo>
                  <a:pt x="538182" y="3276"/>
                  <a:pt x="542472" y="4495"/>
                  <a:pt x="546448" y="6858"/>
                </a:cubicBezTo>
                <a:cubicBezTo>
                  <a:pt x="550424" y="9220"/>
                  <a:pt x="552540" y="12268"/>
                  <a:pt x="552797" y="16002"/>
                </a:cubicBezTo>
                <a:cubicBezTo>
                  <a:pt x="552769" y="20012"/>
                  <a:pt x="552254" y="24336"/>
                  <a:pt x="551253" y="28975"/>
                </a:cubicBezTo>
                <a:cubicBezTo>
                  <a:pt x="550252" y="33613"/>
                  <a:pt x="548936" y="37823"/>
                  <a:pt x="547306" y="41605"/>
                </a:cubicBezTo>
                <a:lnTo>
                  <a:pt x="542730" y="48463"/>
                </a:lnTo>
                <a:cubicBezTo>
                  <a:pt x="542272" y="48082"/>
                  <a:pt x="541814" y="47929"/>
                  <a:pt x="541357" y="48006"/>
                </a:cubicBezTo>
                <a:cubicBezTo>
                  <a:pt x="540661" y="47996"/>
                  <a:pt x="540108" y="48129"/>
                  <a:pt x="539698" y="48406"/>
                </a:cubicBezTo>
                <a:cubicBezTo>
                  <a:pt x="539288" y="48682"/>
                  <a:pt x="539078" y="49158"/>
                  <a:pt x="539069" y="49834"/>
                </a:cubicBezTo>
                <a:lnTo>
                  <a:pt x="538611" y="48920"/>
                </a:lnTo>
                <a:cubicBezTo>
                  <a:pt x="538373" y="48910"/>
                  <a:pt x="538163" y="49044"/>
                  <a:pt x="537982" y="49320"/>
                </a:cubicBezTo>
                <a:cubicBezTo>
                  <a:pt x="537801" y="49596"/>
                  <a:pt x="537705" y="50073"/>
                  <a:pt x="537696" y="50749"/>
                </a:cubicBezTo>
                <a:cubicBezTo>
                  <a:pt x="537448" y="50511"/>
                  <a:pt x="537143" y="50301"/>
                  <a:pt x="536781" y="50120"/>
                </a:cubicBezTo>
                <a:cubicBezTo>
                  <a:pt x="536418" y="49939"/>
                  <a:pt x="536113" y="49844"/>
                  <a:pt x="535865" y="49834"/>
                </a:cubicBezTo>
                <a:cubicBezTo>
                  <a:pt x="534721" y="49911"/>
                  <a:pt x="533692" y="50215"/>
                  <a:pt x="532776" y="50749"/>
                </a:cubicBezTo>
                <a:cubicBezTo>
                  <a:pt x="531861" y="51282"/>
                  <a:pt x="531060" y="51587"/>
                  <a:pt x="530374" y="51663"/>
                </a:cubicBezTo>
                <a:cubicBezTo>
                  <a:pt x="525987" y="51616"/>
                  <a:pt x="522475" y="50796"/>
                  <a:pt x="519836" y="49206"/>
                </a:cubicBezTo>
                <a:cubicBezTo>
                  <a:pt x="517198" y="47615"/>
                  <a:pt x="515845" y="45539"/>
                  <a:pt x="515776" y="42976"/>
                </a:cubicBezTo>
                <a:cubicBezTo>
                  <a:pt x="516082" y="37585"/>
                  <a:pt x="517305" y="31908"/>
                  <a:pt x="519445" y="25946"/>
                </a:cubicBezTo>
                <a:cubicBezTo>
                  <a:pt x="521584" y="19983"/>
                  <a:pt x="522807" y="14535"/>
                  <a:pt x="523113" y="9601"/>
                </a:cubicBezTo>
                <a:cubicBezTo>
                  <a:pt x="523282" y="7667"/>
                  <a:pt x="523958" y="6848"/>
                  <a:pt x="525142" y="7143"/>
                </a:cubicBezTo>
                <a:cubicBezTo>
                  <a:pt x="526325" y="7439"/>
                  <a:pt x="527001" y="6734"/>
                  <a:pt x="527170" y="5029"/>
                </a:cubicBezTo>
                <a:cubicBezTo>
                  <a:pt x="527380" y="5248"/>
                  <a:pt x="527533" y="5381"/>
                  <a:pt x="527628" y="5429"/>
                </a:cubicBezTo>
                <a:cubicBezTo>
                  <a:pt x="527723" y="5476"/>
                  <a:pt x="527876" y="5496"/>
                  <a:pt x="528086" y="5486"/>
                </a:cubicBezTo>
                <a:cubicBezTo>
                  <a:pt x="528601" y="5391"/>
                  <a:pt x="529058" y="5010"/>
                  <a:pt x="529459" y="4343"/>
                </a:cubicBezTo>
                <a:cubicBezTo>
                  <a:pt x="529859" y="3676"/>
                  <a:pt x="531232" y="3295"/>
                  <a:pt x="533577" y="3200"/>
                </a:cubicBezTo>
                <a:close/>
                <a:moveTo>
                  <a:pt x="650614" y="0"/>
                </a:moveTo>
                <a:cubicBezTo>
                  <a:pt x="651500" y="685"/>
                  <a:pt x="652243" y="1600"/>
                  <a:pt x="652843" y="2743"/>
                </a:cubicBezTo>
                <a:cubicBezTo>
                  <a:pt x="653443" y="3886"/>
                  <a:pt x="654072" y="5257"/>
                  <a:pt x="654729" y="6858"/>
                </a:cubicBezTo>
                <a:cubicBezTo>
                  <a:pt x="658168" y="8572"/>
                  <a:pt x="660778" y="10401"/>
                  <a:pt x="662559" y="12344"/>
                </a:cubicBezTo>
                <a:cubicBezTo>
                  <a:pt x="664340" y="14287"/>
                  <a:pt x="665235" y="17030"/>
                  <a:pt x="665245" y="20574"/>
                </a:cubicBezTo>
                <a:cubicBezTo>
                  <a:pt x="665207" y="22936"/>
                  <a:pt x="664597" y="24841"/>
                  <a:pt x="663416" y="26289"/>
                </a:cubicBezTo>
                <a:cubicBezTo>
                  <a:pt x="662235" y="27736"/>
                  <a:pt x="660711" y="29641"/>
                  <a:pt x="658844" y="32004"/>
                </a:cubicBezTo>
                <a:cubicBezTo>
                  <a:pt x="653215" y="43338"/>
                  <a:pt x="647100" y="53359"/>
                  <a:pt x="640499" y="62065"/>
                </a:cubicBezTo>
                <a:cubicBezTo>
                  <a:pt x="633898" y="70770"/>
                  <a:pt x="627669" y="80105"/>
                  <a:pt x="621811" y="90068"/>
                </a:cubicBezTo>
                <a:cubicBezTo>
                  <a:pt x="620068" y="93630"/>
                  <a:pt x="618183" y="97250"/>
                  <a:pt x="616158" y="100926"/>
                </a:cubicBezTo>
                <a:cubicBezTo>
                  <a:pt x="614132" y="104603"/>
                  <a:pt x="611451" y="107537"/>
                  <a:pt x="608114" y="109728"/>
                </a:cubicBezTo>
                <a:cubicBezTo>
                  <a:pt x="607776" y="111319"/>
                  <a:pt x="606678" y="112809"/>
                  <a:pt x="604819" y="114198"/>
                </a:cubicBezTo>
                <a:cubicBezTo>
                  <a:pt x="602960" y="115587"/>
                  <a:pt x="600543" y="118296"/>
                  <a:pt x="597568" y="122326"/>
                </a:cubicBezTo>
                <a:cubicBezTo>
                  <a:pt x="594593" y="126356"/>
                  <a:pt x="591262" y="133129"/>
                  <a:pt x="587577" y="142646"/>
                </a:cubicBezTo>
                <a:cubicBezTo>
                  <a:pt x="586490" y="143379"/>
                  <a:pt x="584088" y="146599"/>
                  <a:pt x="580369" y="152304"/>
                </a:cubicBezTo>
                <a:cubicBezTo>
                  <a:pt x="576651" y="158010"/>
                  <a:pt x="574020" y="161801"/>
                  <a:pt x="572475" y="163677"/>
                </a:cubicBezTo>
                <a:lnTo>
                  <a:pt x="572933" y="164134"/>
                </a:lnTo>
                <a:cubicBezTo>
                  <a:pt x="571389" y="167525"/>
                  <a:pt x="569787" y="170573"/>
                  <a:pt x="568128" y="173278"/>
                </a:cubicBezTo>
                <a:cubicBezTo>
                  <a:pt x="566469" y="175984"/>
                  <a:pt x="564410" y="178574"/>
                  <a:pt x="561950" y="181051"/>
                </a:cubicBezTo>
                <a:lnTo>
                  <a:pt x="560119" y="181051"/>
                </a:lnTo>
                <a:lnTo>
                  <a:pt x="557831" y="185623"/>
                </a:lnTo>
                <a:lnTo>
                  <a:pt x="557831" y="186994"/>
                </a:lnTo>
                <a:cubicBezTo>
                  <a:pt x="556916" y="189280"/>
                  <a:pt x="555543" y="191566"/>
                  <a:pt x="553713" y="193852"/>
                </a:cubicBezTo>
                <a:lnTo>
                  <a:pt x="546848" y="202082"/>
                </a:lnTo>
                <a:cubicBezTo>
                  <a:pt x="544102" y="204997"/>
                  <a:pt x="540900" y="208769"/>
                  <a:pt x="537242" y="213398"/>
                </a:cubicBezTo>
                <a:cubicBezTo>
                  <a:pt x="533585" y="218027"/>
                  <a:pt x="529476" y="223856"/>
                  <a:pt x="524916" y="230886"/>
                </a:cubicBezTo>
                <a:cubicBezTo>
                  <a:pt x="525621" y="229304"/>
                  <a:pt x="526242" y="227895"/>
                  <a:pt x="526779" y="226656"/>
                </a:cubicBezTo>
                <a:cubicBezTo>
                  <a:pt x="527317" y="225418"/>
                  <a:pt x="527600" y="224237"/>
                  <a:pt x="527628" y="223113"/>
                </a:cubicBezTo>
                <a:lnTo>
                  <a:pt x="528086" y="223570"/>
                </a:lnTo>
                <a:cubicBezTo>
                  <a:pt x="528114" y="223285"/>
                  <a:pt x="528400" y="222485"/>
                  <a:pt x="528944" y="221170"/>
                </a:cubicBezTo>
                <a:cubicBezTo>
                  <a:pt x="529487" y="219856"/>
                  <a:pt x="530116" y="218370"/>
                  <a:pt x="530831" y="216712"/>
                </a:cubicBezTo>
                <a:lnTo>
                  <a:pt x="533577" y="210769"/>
                </a:lnTo>
                <a:lnTo>
                  <a:pt x="533120" y="210312"/>
                </a:lnTo>
                <a:lnTo>
                  <a:pt x="525818" y="222199"/>
                </a:lnTo>
                <a:cubicBezTo>
                  <a:pt x="524254" y="224494"/>
                  <a:pt x="522739" y="226876"/>
                  <a:pt x="521273" y="229343"/>
                </a:cubicBezTo>
                <a:cubicBezTo>
                  <a:pt x="519807" y="231810"/>
                  <a:pt x="518280" y="234305"/>
                  <a:pt x="516694" y="236829"/>
                </a:cubicBezTo>
                <a:lnTo>
                  <a:pt x="517152" y="237286"/>
                </a:lnTo>
                <a:cubicBezTo>
                  <a:pt x="515289" y="239210"/>
                  <a:pt x="513398" y="241649"/>
                  <a:pt x="511478" y="244602"/>
                </a:cubicBezTo>
                <a:cubicBezTo>
                  <a:pt x="509558" y="247554"/>
                  <a:pt x="507781" y="250450"/>
                  <a:pt x="506147" y="253288"/>
                </a:cubicBezTo>
                <a:cubicBezTo>
                  <a:pt x="506606" y="253212"/>
                  <a:pt x="505689" y="254736"/>
                  <a:pt x="503396" y="257860"/>
                </a:cubicBezTo>
                <a:cubicBezTo>
                  <a:pt x="503331" y="260356"/>
                  <a:pt x="502672" y="262566"/>
                  <a:pt x="501419" y="264490"/>
                </a:cubicBezTo>
                <a:cubicBezTo>
                  <a:pt x="500166" y="266414"/>
                  <a:pt x="498709" y="268166"/>
                  <a:pt x="497049" y="269748"/>
                </a:cubicBezTo>
                <a:cubicBezTo>
                  <a:pt x="497716" y="268605"/>
                  <a:pt x="498213" y="267576"/>
                  <a:pt x="498537" y="266662"/>
                </a:cubicBezTo>
                <a:cubicBezTo>
                  <a:pt x="498861" y="265747"/>
                  <a:pt x="499129" y="264947"/>
                  <a:pt x="499338" y="264261"/>
                </a:cubicBezTo>
                <a:cubicBezTo>
                  <a:pt x="498184" y="265861"/>
                  <a:pt x="497058" y="267462"/>
                  <a:pt x="495961" y="269062"/>
                </a:cubicBezTo>
                <a:cubicBezTo>
                  <a:pt x="494864" y="270662"/>
                  <a:pt x="493852" y="272262"/>
                  <a:pt x="492927" y="273862"/>
                </a:cubicBezTo>
                <a:cubicBezTo>
                  <a:pt x="491095" y="276148"/>
                  <a:pt x="489721" y="278434"/>
                  <a:pt x="488805" y="280720"/>
                </a:cubicBezTo>
                <a:cubicBezTo>
                  <a:pt x="489263" y="280797"/>
                  <a:pt x="489721" y="280644"/>
                  <a:pt x="490179" y="280263"/>
                </a:cubicBezTo>
                <a:cubicBezTo>
                  <a:pt x="488814" y="281854"/>
                  <a:pt x="487421" y="283702"/>
                  <a:pt x="485999" y="285807"/>
                </a:cubicBezTo>
                <a:cubicBezTo>
                  <a:pt x="484578" y="287912"/>
                  <a:pt x="483070" y="290331"/>
                  <a:pt x="481477" y="293065"/>
                </a:cubicBezTo>
                <a:cubicBezTo>
                  <a:pt x="478977" y="297389"/>
                  <a:pt x="476649" y="301542"/>
                  <a:pt x="474492" y="305523"/>
                </a:cubicBezTo>
                <a:cubicBezTo>
                  <a:pt x="472336" y="309505"/>
                  <a:pt x="470237" y="313429"/>
                  <a:pt x="468195" y="317296"/>
                </a:cubicBezTo>
                <a:cubicBezTo>
                  <a:pt x="469340" y="316172"/>
                  <a:pt x="470485" y="314877"/>
                  <a:pt x="471630" y="313410"/>
                </a:cubicBezTo>
                <a:cubicBezTo>
                  <a:pt x="472775" y="311943"/>
                  <a:pt x="473920" y="310191"/>
                  <a:pt x="475065" y="308152"/>
                </a:cubicBezTo>
                <a:cubicBezTo>
                  <a:pt x="475093" y="307590"/>
                  <a:pt x="475036" y="307571"/>
                  <a:pt x="474893" y="308095"/>
                </a:cubicBezTo>
                <a:cubicBezTo>
                  <a:pt x="474750" y="308619"/>
                  <a:pt x="474349" y="308943"/>
                  <a:pt x="473691" y="309067"/>
                </a:cubicBezTo>
                <a:cubicBezTo>
                  <a:pt x="474321" y="307867"/>
                  <a:pt x="475008" y="306381"/>
                  <a:pt x="475752" y="304609"/>
                </a:cubicBezTo>
                <a:cubicBezTo>
                  <a:pt x="476496" y="302837"/>
                  <a:pt x="477641" y="301123"/>
                  <a:pt x="479187" y="299466"/>
                </a:cubicBezTo>
                <a:lnTo>
                  <a:pt x="480103" y="299466"/>
                </a:lnTo>
                <a:cubicBezTo>
                  <a:pt x="481734" y="296437"/>
                  <a:pt x="483738" y="293122"/>
                  <a:pt x="486114" y="289521"/>
                </a:cubicBezTo>
                <a:cubicBezTo>
                  <a:pt x="488490" y="285921"/>
                  <a:pt x="491066" y="282378"/>
                  <a:pt x="493843" y="278892"/>
                </a:cubicBezTo>
                <a:cubicBezTo>
                  <a:pt x="494844" y="276987"/>
                  <a:pt x="496498" y="273939"/>
                  <a:pt x="498805" y="269748"/>
                </a:cubicBezTo>
                <a:cubicBezTo>
                  <a:pt x="501112" y="265557"/>
                  <a:pt x="503559" y="262051"/>
                  <a:pt x="506147" y="259232"/>
                </a:cubicBezTo>
                <a:lnTo>
                  <a:pt x="511191" y="250545"/>
                </a:lnTo>
                <a:lnTo>
                  <a:pt x="518069" y="241401"/>
                </a:lnTo>
                <a:cubicBezTo>
                  <a:pt x="513099" y="249174"/>
                  <a:pt x="507908" y="258318"/>
                  <a:pt x="502494" y="268833"/>
                </a:cubicBezTo>
                <a:cubicBezTo>
                  <a:pt x="504035" y="267576"/>
                  <a:pt x="505406" y="265976"/>
                  <a:pt x="506608" y="264033"/>
                </a:cubicBezTo>
                <a:cubicBezTo>
                  <a:pt x="507810" y="262090"/>
                  <a:pt x="509185" y="260489"/>
                  <a:pt x="510733" y="259232"/>
                </a:cubicBezTo>
                <a:lnTo>
                  <a:pt x="508898" y="262890"/>
                </a:lnTo>
                <a:cubicBezTo>
                  <a:pt x="507381" y="265861"/>
                  <a:pt x="505726" y="268833"/>
                  <a:pt x="503932" y="271805"/>
                </a:cubicBezTo>
                <a:cubicBezTo>
                  <a:pt x="502139" y="274777"/>
                  <a:pt x="501058" y="276377"/>
                  <a:pt x="500691" y="276606"/>
                </a:cubicBezTo>
                <a:lnTo>
                  <a:pt x="499789" y="275691"/>
                </a:lnTo>
                <a:cubicBezTo>
                  <a:pt x="497951" y="279034"/>
                  <a:pt x="496140" y="282178"/>
                  <a:pt x="494357" y="285121"/>
                </a:cubicBezTo>
                <a:cubicBezTo>
                  <a:pt x="492573" y="288064"/>
                  <a:pt x="490875" y="291322"/>
                  <a:pt x="489263" y="294894"/>
                </a:cubicBezTo>
                <a:lnTo>
                  <a:pt x="487431" y="298094"/>
                </a:lnTo>
                <a:cubicBezTo>
                  <a:pt x="485685" y="301237"/>
                  <a:pt x="483108" y="305238"/>
                  <a:pt x="479702" y="310095"/>
                </a:cubicBezTo>
                <a:cubicBezTo>
                  <a:pt x="476296" y="314953"/>
                  <a:pt x="472918" y="319640"/>
                  <a:pt x="469569" y="324154"/>
                </a:cubicBezTo>
                <a:lnTo>
                  <a:pt x="469111" y="323697"/>
                </a:lnTo>
                <a:cubicBezTo>
                  <a:pt x="468195" y="324231"/>
                  <a:pt x="467279" y="325907"/>
                  <a:pt x="466363" y="328726"/>
                </a:cubicBezTo>
                <a:lnTo>
                  <a:pt x="466363" y="330098"/>
                </a:lnTo>
                <a:cubicBezTo>
                  <a:pt x="462901" y="330346"/>
                  <a:pt x="460858" y="330765"/>
                  <a:pt x="460233" y="331355"/>
                </a:cubicBezTo>
                <a:cubicBezTo>
                  <a:pt x="459609" y="331946"/>
                  <a:pt x="459382" y="332594"/>
                  <a:pt x="459553" y="333298"/>
                </a:cubicBezTo>
                <a:cubicBezTo>
                  <a:pt x="458729" y="332536"/>
                  <a:pt x="458329" y="331431"/>
                  <a:pt x="458352" y="329984"/>
                </a:cubicBezTo>
                <a:cubicBezTo>
                  <a:pt x="458375" y="328536"/>
                  <a:pt x="458302" y="327202"/>
                  <a:pt x="458133" y="325983"/>
                </a:cubicBezTo>
                <a:cubicBezTo>
                  <a:pt x="457953" y="326869"/>
                  <a:pt x="457745" y="327612"/>
                  <a:pt x="457508" y="328212"/>
                </a:cubicBezTo>
                <a:cubicBezTo>
                  <a:pt x="457271" y="328812"/>
                  <a:pt x="456722" y="329441"/>
                  <a:pt x="455860" y="330098"/>
                </a:cubicBezTo>
                <a:lnTo>
                  <a:pt x="456315" y="330555"/>
                </a:lnTo>
                <a:cubicBezTo>
                  <a:pt x="456201" y="330631"/>
                  <a:pt x="456088" y="330936"/>
                  <a:pt x="455974" y="331470"/>
                </a:cubicBezTo>
                <a:cubicBezTo>
                  <a:pt x="455860" y="332003"/>
                  <a:pt x="455065" y="332308"/>
                  <a:pt x="453587" y="332384"/>
                </a:cubicBezTo>
                <a:cubicBezTo>
                  <a:pt x="450867" y="331279"/>
                  <a:pt x="449026" y="328460"/>
                  <a:pt x="448064" y="323926"/>
                </a:cubicBezTo>
                <a:cubicBezTo>
                  <a:pt x="447101" y="319392"/>
                  <a:pt x="449700" y="312915"/>
                  <a:pt x="455860" y="304495"/>
                </a:cubicBezTo>
                <a:lnTo>
                  <a:pt x="455860" y="303580"/>
                </a:lnTo>
                <a:cubicBezTo>
                  <a:pt x="456069" y="303142"/>
                  <a:pt x="457593" y="300818"/>
                  <a:pt x="460431" y="296608"/>
                </a:cubicBezTo>
                <a:cubicBezTo>
                  <a:pt x="463268" y="292398"/>
                  <a:pt x="466165" y="287559"/>
                  <a:pt x="469121" y="282092"/>
                </a:cubicBezTo>
                <a:lnTo>
                  <a:pt x="469121" y="282549"/>
                </a:lnTo>
                <a:cubicBezTo>
                  <a:pt x="469570" y="280263"/>
                  <a:pt x="470161" y="278206"/>
                  <a:pt x="470895" y="276377"/>
                </a:cubicBezTo>
                <a:cubicBezTo>
                  <a:pt x="471630" y="274548"/>
                  <a:pt x="472565" y="272948"/>
                  <a:pt x="473700" y="271576"/>
                </a:cubicBezTo>
                <a:cubicBezTo>
                  <a:pt x="474157" y="271957"/>
                  <a:pt x="474615" y="272110"/>
                  <a:pt x="475073" y="272034"/>
                </a:cubicBezTo>
                <a:cubicBezTo>
                  <a:pt x="475464" y="268605"/>
                  <a:pt x="477086" y="265404"/>
                  <a:pt x="479938" y="262432"/>
                </a:cubicBezTo>
                <a:cubicBezTo>
                  <a:pt x="482790" y="259461"/>
                  <a:pt x="484526" y="256717"/>
                  <a:pt x="485145" y="254203"/>
                </a:cubicBezTo>
                <a:lnTo>
                  <a:pt x="485145" y="253746"/>
                </a:lnTo>
                <a:cubicBezTo>
                  <a:pt x="485603" y="252298"/>
                  <a:pt x="486977" y="250164"/>
                  <a:pt x="489266" y="247345"/>
                </a:cubicBezTo>
                <a:cubicBezTo>
                  <a:pt x="495768" y="235833"/>
                  <a:pt x="500164" y="228275"/>
                  <a:pt x="502453" y="224671"/>
                </a:cubicBezTo>
                <a:cubicBezTo>
                  <a:pt x="504742" y="221067"/>
                  <a:pt x="506094" y="219165"/>
                  <a:pt x="506507" y="218965"/>
                </a:cubicBezTo>
                <a:cubicBezTo>
                  <a:pt x="506920" y="218764"/>
                  <a:pt x="507565" y="218013"/>
                  <a:pt x="508440" y="216712"/>
                </a:cubicBezTo>
                <a:cubicBezTo>
                  <a:pt x="509347" y="215760"/>
                  <a:pt x="510169" y="214693"/>
                  <a:pt x="510905" y="213512"/>
                </a:cubicBezTo>
                <a:cubicBezTo>
                  <a:pt x="511640" y="212331"/>
                  <a:pt x="512347" y="211264"/>
                  <a:pt x="513025" y="210312"/>
                </a:cubicBezTo>
                <a:lnTo>
                  <a:pt x="512567" y="210312"/>
                </a:lnTo>
                <a:cubicBezTo>
                  <a:pt x="516366" y="203654"/>
                  <a:pt x="520327" y="197196"/>
                  <a:pt x="524450" y="190938"/>
                </a:cubicBezTo>
                <a:cubicBezTo>
                  <a:pt x="528573" y="184680"/>
                  <a:pt x="532073" y="178793"/>
                  <a:pt x="534950" y="173278"/>
                </a:cubicBezTo>
                <a:lnTo>
                  <a:pt x="535408" y="173736"/>
                </a:lnTo>
                <a:cubicBezTo>
                  <a:pt x="536485" y="172059"/>
                  <a:pt x="537877" y="170154"/>
                  <a:pt x="539584" y="168021"/>
                </a:cubicBezTo>
                <a:cubicBezTo>
                  <a:pt x="541290" y="165887"/>
                  <a:pt x="542339" y="163982"/>
                  <a:pt x="542730" y="162306"/>
                </a:cubicBezTo>
                <a:lnTo>
                  <a:pt x="543187" y="161848"/>
                </a:lnTo>
                <a:lnTo>
                  <a:pt x="543187" y="161391"/>
                </a:lnTo>
                <a:cubicBezTo>
                  <a:pt x="543340" y="160391"/>
                  <a:pt x="544179" y="158619"/>
                  <a:pt x="545704" y="156076"/>
                </a:cubicBezTo>
                <a:cubicBezTo>
                  <a:pt x="547230" y="153533"/>
                  <a:pt x="548526" y="152104"/>
                  <a:pt x="549594" y="151790"/>
                </a:cubicBezTo>
                <a:cubicBezTo>
                  <a:pt x="563464" y="128397"/>
                  <a:pt x="577811" y="105803"/>
                  <a:pt x="592635" y="84010"/>
                </a:cubicBezTo>
                <a:cubicBezTo>
                  <a:pt x="607458" y="62217"/>
                  <a:pt x="621908" y="40309"/>
                  <a:pt x="635984" y="18288"/>
                </a:cubicBezTo>
                <a:lnTo>
                  <a:pt x="642842" y="6858"/>
                </a:lnTo>
                <a:cubicBezTo>
                  <a:pt x="645661" y="2286"/>
                  <a:pt x="648252" y="0"/>
                  <a:pt x="650614"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Freeform 66"/>
          <p:cNvSpPr/>
          <p:nvPr/>
        </p:nvSpPr>
        <p:spPr>
          <a:xfrm>
            <a:off x="9807512" y="4943569"/>
            <a:ext cx="551555" cy="348329"/>
          </a:xfrm>
          <a:custGeom>
            <a:avLst/>
            <a:gdLst/>
            <a:ahLst/>
            <a:cxnLst/>
            <a:rect l="l" t="t" r="r" b="b"/>
            <a:pathLst>
              <a:path w="551555" h="348329">
                <a:moveTo>
                  <a:pt x="486211" y="255117"/>
                </a:moveTo>
                <a:cubicBezTo>
                  <a:pt x="490165" y="255108"/>
                  <a:pt x="494120" y="256155"/>
                  <a:pt x="498075" y="258260"/>
                </a:cubicBezTo>
                <a:cubicBezTo>
                  <a:pt x="502029" y="260365"/>
                  <a:pt x="504159" y="263585"/>
                  <a:pt x="504463" y="267919"/>
                </a:cubicBezTo>
                <a:cubicBezTo>
                  <a:pt x="504473" y="274196"/>
                  <a:pt x="503655" y="279816"/>
                  <a:pt x="502010" y="284778"/>
                </a:cubicBezTo>
                <a:cubicBezTo>
                  <a:pt x="500366" y="289741"/>
                  <a:pt x="497837" y="294789"/>
                  <a:pt x="494424" y="299923"/>
                </a:cubicBezTo>
                <a:cubicBezTo>
                  <a:pt x="494044" y="299542"/>
                  <a:pt x="493436" y="299389"/>
                  <a:pt x="492599" y="299466"/>
                </a:cubicBezTo>
                <a:cubicBezTo>
                  <a:pt x="491154" y="299389"/>
                  <a:pt x="490394" y="299999"/>
                  <a:pt x="490318" y="301294"/>
                </a:cubicBezTo>
                <a:lnTo>
                  <a:pt x="489861" y="300380"/>
                </a:lnTo>
                <a:cubicBezTo>
                  <a:pt x="489329" y="300456"/>
                  <a:pt x="489025" y="301218"/>
                  <a:pt x="488949" y="302666"/>
                </a:cubicBezTo>
                <a:cubicBezTo>
                  <a:pt x="488492" y="302133"/>
                  <a:pt x="488036" y="301828"/>
                  <a:pt x="487580" y="301752"/>
                </a:cubicBezTo>
                <a:cubicBezTo>
                  <a:pt x="486667" y="301828"/>
                  <a:pt x="485754" y="302133"/>
                  <a:pt x="484842" y="302666"/>
                </a:cubicBezTo>
                <a:cubicBezTo>
                  <a:pt x="483929" y="303199"/>
                  <a:pt x="483017" y="303504"/>
                  <a:pt x="482104" y="303580"/>
                </a:cubicBezTo>
                <a:cubicBezTo>
                  <a:pt x="478928" y="303533"/>
                  <a:pt x="475806" y="302828"/>
                  <a:pt x="472739" y="301466"/>
                </a:cubicBezTo>
                <a:cubicBezTo>
                  <a:pt x="469672" y="300104"/>
                  <a:pt x="467919" y="298370"/>
                  <a:pt x="467480" y="296265"/>
                </a:cubicBezTo>
                <a:cubicBezTo>
                  <a:pt x="467804" y="290836"/>
                  <a:pt x="469101" y="284892"/>
                  <a:pt x="471370" y="278434"/>
                </a:cubicBezTo>
                <a:cubicBezTo>
                  <a:pt x="473639" y="271976"/>
                  <a:pt x="474935" y="266033"/>
                  <a:pt x="475259" y="260604"/>
                </a:cubicBezTo>
                <a:cubicBezTo>
                  <a:pt x="475373" y="259280"/>
                  <a:pt x="475830" y="258727"/>
                  <a:pt x="476628" y="258946"/>
                </a:cubicBezTo>
                <a:cubicBezTo>
                  <a:pt x="477427" y="259165"/>
                  <a:pt x="477883" y="258499"/>
                  <a:pt x="477997" y="256946"/>
                </a:cubicBezTo>
                <a:cubicBezTo>
                  <a:pt x="478454" y="257327"/>
                  <a:pt x="478910" y="257479"/>
                  <a:pt x="479366" y="257403"/>
                </a:cubicBezTo>
                <a:cubicBezTo>
                  <a:pt x="480393" y="257308"/>
                  <a:pt x="481305" y="256927"/>
                  <a:pt x="482104" y="256260"/>
                </a:cubicBezTo>
                <a:cubicBezTo>
                  <a:pt x="482903" y="255593"/>
                  <a:pt x="484271" y="255212"/>
                  <a:pt x="486211" y="255117"/>
                </a:cubicBezTo>
                <a:close/>
                <a:moveTo>
                  <a:pt x="94583" y="25146"/>
                </a:moveTo>
                <a:cubicBezTo>
                  <a:pt x="96488" y="26061"/>
                  <a:pt x="98622" y="26519"/>
                  <a:pt x="100984" y="26519"/>
                </a:cubicBezTo>
                <a:lnTo>
                  <a:pt x="108299" y="26519"/>
                </a:lnTo>
                <a:cubicBezTo>
                  <a:pt x="111071" y="26471"/>
                  <a:pt x="113528" y="26795"/>
                  <a:pt x="115672" y="27490"/>
                </a:cubicBezTo>
                <a:cubicBezTo>
                  <a:pt x="117815" y="28185"/>
                  <a:pt x="119472" y="29538"/>
                  <a:pt x="120644" y="31547"/>
                </a:cubicBezTo>
                <a:cubicBezTo>
                  <a:pt x="120339" y="35737"/>
                  <a:pt x="119120" y="39470"/>
                  <a:pt x="116986" y="42746"/>
                </a:cubicBezTo>
                <a:cubicBezTo>
                  <a:pt x="114852" y="46022"/>
                  <a:pt x="113633" y="49756"/>
                  <a:pt x="113328" y="53946"/>
                </a:cubicBezTo>
                <a:cubicBezTo>
                  <a:pt x="110309" y="57412"/>
                  <a:pt x="107432" y="63164"/>
                  <a:pt x="104699" y="71202"/>
                </a:cubicBezTo>
                <a:cubicBezTo>
                  <a:pt x="101965" y="79240"/>
                  <a:pt x="99660" y="86592"/>
                  <a:pt x="97784" y="93258"/>
                </a:cubicBezTo>
                <a:lnTo>
                  <a:pt x="96869" y="95086"/>
                </a:lnTo>
                <a:cubicBezTo>
                  <a:pt x="96164" y="97067"/>
                  <a:pt x="95405" y="98934"/>
                  <a:pt x="94591" y="100686"/>
                </a:cubicBezTo>
                <a:cubicBezTo>
                  <a:pt x="93777" y="102438"/>
                  <a:pt x="93022" y="104533"/>
                  <a:pt x="92326" y="106971"/>
                </a:cubicBezTo>
                <a:cubicBezTo>
                  <a:pt x="89929" y="112304"/>
                  <a:pt x="87554" y="118209"/>
                  <a:pt x="85203" y="124685"/>
                </a:cubicBezTo>
                <a:cubicBezTo>
                  <a:pt x="82852" y="131160"/>
                  <a:pt x="79898" y="137750"/>
                  <a:pt x="76342" y="144455"/>
                </a:cubicBezTo>
                <a:cubicBezTo>
                  <a:pt x="75913" y="148293"/>
                  <a:pt x="73568" y="154788"/>
                  <a:pt x="69308" y="163939"/>
                </a:cubicBezTo>
                <a:cubicBezTo>
                  <a:pt x="65047" y="173091"/>
                  <a:pt x="61444" y="182443"/>
                  <a:pt x="58498" y="191995"/>
                </a:cubicBezTo>
                <a:lnTo>
                  <a:pt x="57583" y="196566"/>
                </a:lnTo>
                <a:cubicBezTo>
                  <a:pt x="56868" y="197699"/>
                  <a:pt x="56239" y="198747"/>
                  <a:pt x="55696" y="199709"/>
                </a:cubicBezTo>
                <a:cubicBezTo>
                  <a:pt x="55153" y="200671"/>
                  <a:pt x="54867" y="201604"/>
                  <a:pt x="54838" y="202509"/>
                </a:cubicBezTo>
                <a:lnTo>
                  <a:pt x="55296" y="203423"/>
                </a:lnTo>
                <a:cubicBezTo>
                  <a:pt x="54705" y="203480"/>
                  <a:pt x="54400" y="203709"/>
                  <a:pt x="54380" y="204109"/>
                </a:cubicBezTo>
                <a:cubicBezTo>
                  <a:pt x="54361" y="204508"/>
                  <a:pt x="54056" y="204737"/>
                  <a:pt x="53465" y="204794"/>
                </a:cubicBezTo>
                <a:lnTo>
                  <a:pt x="47975" y="227193"/>
                </a:lnTo>
                <a:cubicBezTo>
                  <a:pt x="48776" y="227069"/>
                  <a:pt x="49233" y="226402"/>
                  <a:pt x="49348" y="225193"/>
                </a:cubicBezTo>
                <a:cubicBezTo>
                  <a:pt x="49462" y="223984"/>
                  <a:pt x="49919" y="222974"/>
                  <a:pt x="50720" y="222165"/>
                </a:cubicBezTo>
                <a:cubicBezTo>
                  <a:pt x="50530" y="225383"/>
                  <a:pt x="49767" y="227745"/>
                  <a:pt x="48432" y="229250"/>
                </a:cubicBezTo>
                <a:cubicBezTo>
                  <a:pt x="47098" y="230755"/>
                  <a:pt x="46335" y="232659"/>
                  <a:pt x="46145" y="234964"/>
                </a:cubicBezTo>
                <a:lnTo>
                  <a:pt x="46602" y="234050"/>
                </a:lnTo>
                <a:lnTo>
                  <a:pt x="47060" y="234507"/>
                </a:lnTo>
                <a:cubicBezTo>
                  <a:pt x="46869" y="237202"/>
                  <a:pt x="45878" y="240497"/>
                  <a:pt x="44086" y="244392"/>
                </a:cubicBezTo>
                <a:cubicBezTo>
                  <a:pt x="42294" y="248287"/>
                  <a:pt x="40845" y="251696"/>
                  <a:pt x="39739" y="254620"/>
                </a:cubicBezTo>
                <a:cubicBezTo>
                  <a:pt x="40321" y="254534"/>
                  <a:pt x="40645" y="254134"/>
                  <a:pt x="40712" y="253420"/>
                </a:cubicBezTo>
                <a:cubicBezTo>
                  <a:pt x="40778" y="252706"/>
                  <a:pt x="41217" y="252191"/>
                  <a:pt x="42027" y="251877"/>
                </a:cubicBezTo>
                <a:cubicBezTo>
                  <a:pt x="41074" y="255534"/>
                  <a:pt x="39091" y="260334"/>
                  <a:pt x="36079" y="266276"/>
                </a:cubicBezTo>
                <a:cubicBezTo>
                  <a:pt x="33067" y="272219"/>
                  <a:pt x="30627" y="277933"/>
                  <a:pt x="28758" y="283418"/>
                </a:cubicBezTo>
                <a:cubicBezTo>
                  <a:pt x="26814" y="289837"/>
                  <a:pt x="25098" y="296084"/>
                  <a:pt x="23611" y="302160"/>
                </a:cubicBezTo>
                <a:cubicBezTo>
                  <a:pt x="22124" y="308236"/>
                  <a:pt x="20180" y="312655"/>
                  <a:pt x="17778" y="315416"/>
                </a:cubicBezTo>
                <a:cubicBezTo>
                  <a:pt x="17787" y="315635"/>
                  <a:pt x="17882" y="315769"/>
                  <a:pt x="18064" y="315816"/>
                </a:cubicBezTo>
                <a:cubicBezTo>
                  <a:pt x="18245" y="315864"/>
                  <a:pt x="18454" y="315883"/>
                  <a:pt x="18693" y="315873"/>
                </a:cubicBezTo>
                <a:cubicBezTo>
                  <a:pt x="18454" y="316797"/>
                  <a:pt x="18245" y="317578"/>
                  <a:pt x="18064" y="318216"/>
                </a:cubicBezTo>
                <a:cubicBezTo>
                  <a:pt x="17882" y="318854"/>
                  <a:pt x="17787" y="319292"/>
                  <a:pt x="17778" y="319530"/>
                </a:cubicBezTo>
                <a:cubicBezTo>
                  <a:pt x="17797" y="320178"/>
                  <a:pt x="17873" y="320711"/>
                  <a:pt x="18006" y="321130"/>
                </a:cubicBezTo>
                <a:cubicBezTo>
                  <a:pt x="18140" y="321549"/>
                  <a:pt x="18216" y="322083"/>
                  <a:pt x="18235" y="322730"/>
                </a:cubicBezTo>
                <a:cubicBezTo>
                  <a:pt x="18130" y="324254"/>
                  <a:pt x="17539" y="326806"/>
                  <a:pt x="16462" y="330387"/>
                </a:cubicBezTo>
                <a:cubicBezTo>
                  <a:pt x="15385" y="333968"/>
                  <a:pt x="14451" y="336291"/>
                  <a:pt x="13660" y="337358"/>
                </a:cubicBezTo>
                <a:lnTo>
                  <a:pt x="13202" y="336901"/>
                </a:lnTo>
                <a:cubicBezTo>
                  <a:pt x="12964" y="337129"/>
                  <a:pt x="12754" y="337701"/>
                  <a:pt x="12573" y="338615"/>
                </a:cubicBezTo>
                <a:cubicBezTo>
                  <a:pt x="12392" y="339529"/>
                  <a:pt x="12297" y="340786"/>
                  <a:pt x="12287" y="342386"/>
                </a:cubicBezTo>
                <a:lnTo>
                  <a:pt x="11832" y="341929"/>
                </a:lnTo>
                <a:lnTo>
                  <a:pt x="11377" y="341929"/>
                </a:lnTo>
                <a:cubicBezTo>
                  <a:pt x="10799" y="342577"/>
                  <a:pt x="10476" y="343110"/>
                  <a:pt x="10410" y="343529"/>
                </a:cubicBezTo>
                <a:cubicBezTo>
                  <a:pt x="10344" y="343948"/>
                  <a:pt x="9908" y="344481"/>
                  <a:pt x="9102" y="345129"/>
                </a:cubicBezTo>
                <a:cubicBezTo>
                  <a:pt x="8192" y="346119"/>
                  <a:pt x="7736" y="346424"/>
                  <a:pt x="7736" y="346043"/>
                </a:cubicBezTo>
                <a:lnTo>
                  <a:pt x="8192" y="346500"/>
                </a:lnTo>
                <a:cubicBezTo>
                  <a:pt x="7604" y="346462"/>
                  <a:pt x="7300" y="346310"/>
                  <a:pt x="7281" y="346043"/>
                </a:cubicBezTo>
                <a:cubicBezTo>
                  <a:pt x="7262" y="345776"/>
                  <a:pt x="6959" y="345624"/>
                  <a:pt x="6371" y="345586"/>
                </a:cubicBezTo>
                <a:cubicBezTo>
                  <a:pt x="5461" y="346881"/>
                  <a:pt x="4551" y="347491"/>
                  <a:pt x="3641" y="347414"/>
                </a:cubicBezTo>
                <a:cubicBezTo>
                  <a:pt x="2977" y="347424"/>
                  <a:pt x="2370" y="347291"/>
                  <a:pt x="1820" y="347014"/>
                </a:cubicBezTo>
                <a:cubicBezTo>
                  <a:pt x="1270" y="346738"/>
                  <a:pt x="664" y="346262"/>
                  <a:pt x="0" y="345586"/>
                </a:cubicBezTo>
                <a:cubicBezTo>
                  <a:pt x="57" y="337196"/>
                  <a:pt x="853" y="328035"/>
                  <a:pt x="2389" y="318102"/>
                </a:cubicBezTo>
                <a:cubicBezTo>
                  <a:pt x="3925" y="308169"/>
                  <a:pt x="5859" y="301179"/>
                  <a:pt x="8192" y="297132"/>
                </a:cubicBezTo>
                <a:lnTo>
                  <a:pt x="14117" y="271990"/>
                </a:lnTo>
                <a:cubicBezTo>
                  <a:pt x="14213" y="270743"/>
                  <a:pt x="14594" y="269238"/>
                  <a:pt x="15261" y="267476"/>
                </a:cubicBezTo>
                <a:cubicBezTo>
                  <a:pt x="15928" y="265714"/>
                  <a:pt x="16310" y="264324"/>
                  <a:pt x="16405" y="263305"/>
                </a:cubicBezTo>
                <a:lnTo>
                  <a:pt x="15948" y="262391"/>
                </a:lnTo>
                <a:cubicBezTo>
                  <a:pt x="20456" y="247735"/>
                  <a:pt x="24936" y="233278"/>
                  <a:pt x="29388" y="219022"/>
                </a:cubicBezTo>
                <a:cubicBezTo>
                  <a:pt x="33839" y="204766"/>
                  <a:pt x="38662" y="190881"/>
                  <a:pt x="43857" y="177367"/>
                </a:cubicBezTo>
                <a:cubicBezTo>
                  <a:pt x="45744" y="169130"/>
                  <a:pt x="48261" y="160578"/>
                  <a:pt x="51406" y="151712"/>
                </a:cubicBezTo>
                <a:cubicBezTo>
                  <a:pt x="54552" y="142845"/>
                  <a:pt x="57984" y="135093"/>
                  <a:pt x="61701" y="128456"/>
                </a:cubicBezTo>
                <a:lnTo>
                  <a:pt x="79545" y="73602"/>
                </a:lnTo>
                <a:lnTo>
                  <a:pt x="82290" y="64459"/>
                </a:lnTo>
                <a:cubicBezTo>
                  <a:pt x="82738" y="62869"/>
                  <a:pt x="83215" y="61364"/>
                  <a:pt x="83720" y="59945"/>
                </a:cubicBezTo>
                <a:cubicBezTo>
                  <a:pt x="84225" y="58526"/>
                  <a:pt x="84816" y="57136"/>
                  <a:pt x="85493" y="55774"/>
                </a:cubicBezTo>
                <a:lnTo>
                  <a:pt x="88238" y="41147"/>
                </a:lnTo>
                <a:cubicBezTo>
                  <a:pt x="88915" y="39651"/>
                  <a:pt x="89391" y="38413"/>
                  <a:pt x="89668" y="37432"/>
                </a:cubicBezTo>
                <a:cubicBezTo>
                  <a:pt x="89944" y="36452"/>
                  <a:pt x="90078" y="35099"/>
                  <a:pt x="90068" y="33376"/>
                </a:cubicBezTo>
                <a:lnTo>
                  <a:pt x="89611" y="32004"/>
                </a:lnTo>
                <a:cubicBezTo>
                  <a:pt x="89677" y="30433"/>
                  <a:pt x="90223" y="29119"/>
                  <a:pt x="91250" y="28061"/>
                </a:cubicBezTo>
                <a:cubicBezTo>
                  <a:pt x="92277" y="27004"/>
                  <a:pt x="93388" y="26032"/>
                  <a:pt x="94583" y="25146"/>
                </a:cubicBezTo>
                <a:close/>
                <a:moveTo>
                  <a:pt x="225552" y="24231"/>
                </a:moveTo>
                <a:cubicBezTo>
                  <a:pt x="227457" y="24155"/>
                  <a:pt x="228676" y="24307"/>
                  <a:pt x="229210" y="24687"/>
                </a:cubicBezTo>
                <a:cubicBezTo>
                  <a:pt x="230829" y="24668"/>
                  <a:pt x="232620" y="24592"/>
                  <a:pt x="234582" y="24459"/>
                </a:cubicBezTo>
                <a:cubicBezTo>
                  <a:pt x="236544" y="24326"/>
                  <a:pt x="238563" y="24250"/>
                  <a:pt x="240640" y="24231"/>
                </a:cubicBezTo>
                <a:cubicBezTo>
                  <a:pt x="243935" y="24241"/>
                  <a:pt x="247517" y="24450"/>
                  <a:pt x="251384" y="24858"/>
                </a:cubicBezTo>
                <a:cubicBezTo>
                  <a:pt x="255251" y="25266"/>
                  <a:pt x="257461" y="25817"/>
                  <a:pt x="258013" y="26510"/>
                </a:cubicBezTo>
                <a:lnTo>
                  <a:pt x="258470" y="26054"/>
                </a:lnTo>
                <a:cubicBezTo>
                  <a:pt x="258394" y="25979"/>
                  <a:pt x="258547" y="26130"/>
                  <a:pt x="258928" y="26510"/>
                </a:cubicBezTo>
                <a:lnTo>
                  <a:pt x="259385" y="26054"/>
                </a:lnTo>
                <a:cubicBezTo>
                  <a:pt x="264066" y="27618"/>
                  <a:pt x="269581" y="29707"/>
                  <a:pt x="275931" y="32320"/>
                </a:cubicBezTo>
                <a:cubicBezTo>
                  <a:pt x="282280" y="34934"/>
                  <a:pt x="287893" y="38716"/>
                  <a:pt x="292769" y="43667"/>
                </a:cubicBezTo>
                <a:cubicBezTo>
                  <a:pt x="297645" y="48618"/>
                  <a:pt x="300214" y="55382"/>
                  <a:pt x="300476" y="63960"/>
                </a:cubicBezTo>
                <a:cubicBezTo>
                  <a:pt x="299830" y="72841"/>
                  <a:pt x="294392" y="81608"/>
                  <a:pt x="284159" y="90261"/>
                </a:cubicBezTo>
                <a:cubicBezTo>
                  <a:pt x="273927" y="98913"/>
                  <a:pt x="262773" y="107680"/>
                  <a:pt x="250698" y="116562"/>
                </a:cubicBezTo>
                <a:cubicBezTo>
                  <a:pt x="249936" y="117858"/>
                  <a:pt x="244259" y="122356"/>
                  <a:pt x="233667" y="130055"/>
                </a:cubicBezTo>
                <a:cubicBezTo>
                  <a:pt x="223075" y="137755"/>
                  <a:pt x="212141" y="144997"/>
                  <a:pt x="200863" y="151782"/>
                </a:cubicBezTo>
                <a:lnTo>
                  <a:pt x="199949" y="151325"/>
                </a:lnTo>
                <a:cubicBezTo>
                  <a:pt x="199177" y="151916"/>
                  <a:pt x="198320" y="152221"/>
                  <a:pt x="197377" y="152240"/>
                </a:cubicBezTo>
                <a:cubicBezTo>
                  <a:pt x="196434" y="152259"/>
                  <a:pt x="195920" y="152564"/>
                  <a:pt x="195834" y="153155"/>
                </a:cubicBezTo>
                <a:cubicBezTo>
                  <a:pt x="191405" y="154393"/>
                  <a:pt x="187462" y="156261"/>
                  <a:pt x="184004" y="158758"/>
                </a:cubicBezTo>
                <a:cubicBezTo>
                  <a:pt x="180546" y="161254"/>
                  <a:pt x="176717" y="163808"/>
                  <a:pt x="172517" y="166419"/>
                </a:cubicBezTo>
                <a:cubicBezTo>
                  <a:pt x="172974" y="166734"/>
                  <a:pt x="174917" y="167248"/>
                  <a:pt x="178346" y="167962"/>
                </a:cubicBezTo>
                <a:cubicBezTo>
                  <a:pt x="181775" y="168676"/>
                  <a:pt x="185318" y="169076"/>
                  <a:pt x="188976" y="169162"/>
                </a:cubicBezTo>
                <a:cubicBezTo>
                  <a:pt x="191719" y="169143"/>
                  <a:pt x="194462" y="169067"/>
                  <a:pt x="197206" y="168934"/>
                </a:cubicBezTo>
                <a:cubicBezTo>
                  <a:pt x="199949" y="168801"/>
                  <a:pt x="202692" y="168725"/>
                  <a:pt x="205435" y="168706"/>
                </a:cubicBezTo>
                <a:cubicBezTo>
                  <a:pt x="224905" y="168582"/>
                  <a:pt x="242429" y="171337"/>
                  <a:pt x="258007" y="176974"/>
                </a:cubicBezTo>
                <a:cubicBezTo>
                  <a:pt x="273584" y="182611"/>
                  <a:pt x="285609" y="191878"/>
                  <a:pt x="294081" y="204775"/>
                </a:cubicBezTo>
                <a:lnTo>
                  <a:pt x="293625" y="204775"/>
                </a:lnTo>
                <a:cubicBezTo>
                  <a:pt x="294432" y="205727"/>
                  <a:pt x="294869" y="206795"/>
                  <a:pt x="294935" y="207976"/>
                </a:cubicBezTo>
                <a:cubicBezTo>
                  <a:pt x="295002" y="209158"/>
                  <a:pt x="295324" y="210225"/>
                  <a:pt x="295904" y="211178"/>
                </a:cubicBezTo>
                <a:cubicBezTo>
                  <a:pt x="295980" y="212550"/>
                  <a:pt x="295828" y="213465"/>
                  <a:pt x="295448" y="213922"/>
                </a:cubicBezTo>
                <a:lnTo>
                  <a:pt x="296361" y="215752"/>
                </a:lnTo>
                <a:cubicBezTo>
                  <a:pt x="296580" y="215971"/>
                  <a:pt x="296713" y="216219"/>
                  <a:pt x="296761" y="216495"/>
                </a:cubicBezTo>
                <a:cubicBezTo>
                  <a:pt x="296808" y="216771"/>
                  <a:pt x="296828" y="217133"/>
                  <a:pt x="296818" y="217581"/>
                </a:cubicBezTo>
                <a:lnTo>
                  <a:pt x="296361" y="218953"/>
                </a:lnTo>
                <a:cubicBezTo>
                  <a:pt x="296742" y="219411"/>
                  <a:pt x="296894" y="219868"/>
                  <a:pt x="296818" y="220326"/>
                </a:cubicBezTo>
                <a:cubicBezTo>
                  <a:pt x="296780" y="221031"/>
                  <a:pt x="296628" y="221793"/>
                  <a:pt x="296361" y="222612"/>
                </a:cubicBezTo>
                <a:cubicBezTo>
                  <a:pt x="296094" y="223432"/>
                  <a:pt x="295942" y="224194"/>
                  <a:pt x="295904" y="224899"/>
                </a:cubicBezTo>
                <a:lnTo>
                  <a:pt x="296361" y="226272"/>
                </a:lnTo>
                <a:cubicBezTo>
                  <a:pt x="295980" y="229178"/>
                  <a:pt x="294803" y="231598"/>
                  <a:pt x="292828" y="233532"/>
                </a:cubicBezTo>
                <a:cubicBezTo>
                  <a:pt x="290853" y="235467"/>
                  <a:pt x="288992" y="237315"/>
                  <a:pt x="287245" y="239078"/>
                </a:cubicBezTo>
                <a:cubicBezTo>
                  <a:pt x="287454" y="239059"/>
                  <a:pt x="287720" y="238983"/>
                  <a:pt x="288043" y="238850"/>
                </a:cubicBezTo>
                <a:cubicBezTo>
                  <a:pt x="288366" y="238716"/>
                  <a:pt x="288859" y="238640"/>
                  <a:pt x="289524" y="238621"/>
                </a:cubicBezTo>
                <a:cubicBezTo>
                  <a:pt x="284026" y="242775"/>
                  <a:pt x="278607" y="247502"/>
                  <a:pt x="273267" y="252800"/>
                </a:cubicBezTo>
                <a:cubicBezTo>
                  <a:pt x="267928" y="258098"/>
                  <a:pt x="264215" y="260994"/>
                  <a:pt x="262128" y="261490"/>
                </a:cubicBezTo>
                <a:lnTo>
                  <a:pt x="261214" y="261033"/>
                </a:lnTo>
                <a:cubicBezTo>
                  <a:pt x="260318" y="263377"/>
                  <a:pt x="258566" y="265206"/>
                  <a:pt x="255956" y="266521"/>
                </a:cubicBezTo>
                <a:cubicBezTo>
                  <a:pt x="253346" y="267836"/>
                  <a:pt x="251136" y="269666"/>
                  <a:pt x="249326" y="272010"/>
                </a:cubicBezTo>
                <a:cubicBezTo>
                  <a:pt x="249317" y="271800"/>
                  <a:pt x="249336" y="271648"/>
                  <a:pt x="249384" y="271552"/>
                </a:cubicBezTo>
                <a:cubicBezTo>
                  <a:pt x="249431" y="271457"/>
                  <a:pt x="249565" y="271305"/>
                  <a:pt x="249784" y="271095"/>
                </a:cubicBezTo>
                <a:cubicBezTo>
                  <a:pt x="249574" y="271085"/>
                  <a:pt x="249422" y="271104"/>
                  <a:pt x="249326" y="271152"/>
                </a:cubicBezTo>
                <a:cubicBezTo>
                  <a:pt x="249231" y="271200"/>
                  <a:pt x="249079" y="271333"/>
                  <a:pt x="248869" y="271552"/>
                </a:cubicBezTo>
                <a:lnTo>
                  <a:pt x="248412" y="271552"/>
                </a:lnTo>
                <a:lnTo>
                  <a:pt x="246583" y="272924"/>
                </a:lnTo>
                <a:cubicBezTo>
                  <a:pt x="243507" y="273639"/>
                  <a:pt x="239487" y="275640"/>
                  <a:pt x="234525" y="278928"/>
                </a:cubicBezTo>
                <a:cubicBezTo>
                  <a:pt x="229562" y="282215"/>
                  <a:pt x="225657" y="285245"/>
                  <a:pt x="222809" y="288018"/>
                </a:cubicBezTo>
                <a:cubicBezTo>
                  <a:pt x="221190" y="288342"/>
                  <a:pt x="216313" y="290553"/>
                  <a:pt x="208178" y="294650"/>
                </a:cubicBezTo>
                <a:cubicBezTo>
                  <a:pt x="200044" y="298747"/>
                  <a:pt x="192881" y="302788"/>
                  <a:pt x="186690" y="306771"/>
                </a:cubicBezTo>
                <a:lnTo>
                  <a:pt x="169316" y="317748"/>
                </a:lnTo>
                <a:cubicBezTo>
                  <a:pt x="160477" y="323825"/>
                  <a:pt x="150609" y="329265"/>
                  <a:pt x="139713" y="334069"/>
                </a:cubicBezTo>
                <a:cubicBezTo>
                  <a:pt x="128816" y="338873"/>
                  <a:pt x="115062" y="343626"/>
                  <a:pt x="98450" y="348329"/>
                </a:cubicBezTo>
                <a:cubicBezTo>
                  <a:pt x="95955" y="347757"/>
                  <a:pt x="93516" y="347072"/>
                  <a:pt x="91135" y="346271"/>
                </a:cubicBezTo>
                <a:cubicBezTo>
                  <a:pt x="88754" y="345471"/>
                  <a:pt x="86316" y="343871"/>
                  <a:pt x="83820" y="341471"/>
                </a:cubicBezTo>
                <a:cubicBezTo>
                  <a:pt x="83982" y="340347"/>
                  <a:pt x="84115" y="339394"/>
                  <a:pt x="84220" y="338613"/>
                </a:cubicBezTo>
                <a:cubicBezTo>
                  <a:pt x="84325" y="337832"/>
                  <a:pt x="84801" y="337108"/>
                  <a:pt x="85649" y="336442"/>
                </a:cubicBezTo>
                <a:lnTo>
                  <a:pt x="82906" y="336442"/>
                </a:lnTo>
                <a:lnTo>
                  <a:pt x="82906" y="335991"/>
                </a:lnTo>
                <a:cubicBezTo>
                  <a:pt x="82982" y="335408"/>
                  <a:pt x="83287" y="335108"/>
                  <a:pt x="83820" y="335089"/>
                </a:cubicBezTo>
                <a:cubicBezTo>
                  <a:pt x="84353" y="335070"/>
                  <a:pt x="84658" y="334770"/>
                  <a:pt x="84734" y="334187"/>
                </a:cubicBezTo>
                <a:cubicBezTo>
                  <a:pt x="84658" y="333812"/>
                  <a:pt x="84353" y="333661"/>
                  <a:pt x="83820" y="333737"/>
                </a:cubicBezTo>
                <a:cubicBezTo>
                  <a:pt x="83153" y="333755"/>
                  <a:pt x="82658" y="333830"/>
                  <a:pt x="82334" y="333962"/>
                </a:cubicBezTo>
                <a:cubicBezTo>
                  <a:pt x="82010" y="334093"/>
                  <a:pt x="81744" y="334169"/>
                  <a:pt x="81534" y="334187"/>
                </a:cubicBezTo>
                <a:cubicBezTo>
                  <a:pt x="81458" y="333408"/>
                  <a:pt x="81153" y="333051"/>
                  <a:pt x="80620" y="333117"/>
                </a:cubicBezTo>
                <a:cubicBezTo>
                  <a:pt x="80086" y="333182"/>
                  <a:pt x="79781" y="332938"/>
                  <a:pt x="79705" y="332384"/>
                </a:cubicBezTo>
                <a:cubicBezTo>
                  <a:pt x="79943" y="332146"/>
                  <a:pt x="80153" y="331936"/>
                  <a:pt x="80334" y="331755"/>
                </a:cubicBezTo>
                <a:cubicBezTo>
                  <a:pt x="80515" y="331574"/>
                  <a:pt x="80610" y="331479"/>
                  <a:pt x="80620" y="331469"/>
                </a:cubicBezTo>
                <a:lnTo>
                  <a:pt x="81077" y="331012"/>
                </a:lnTo>
                <a:cubicBezTo>
                  <a:pt x="80401" y="331021"/>
                  <a:pt x="79924" y="330774"/>
                  <a:pt x="79648" y="330269"/>
                </a:cubicBezTo>
                <a:cubicBezTo>
                  <a:pt x="79372" y="329764"/>
                  <a:pt x="79238" y="328944"/>
                  <a:pt x="79248" y="327810"/>
                </a:cubicBezTo>
                <a:cubicBezTo>
                  <a:pt x="81696" y="325952"/>
                  <a:pt x="86287" y="324180"/>
                  <a:pt x="93021" y="322493"/>
                </a:cubicBezTo>
                <a:cubicBezTo>
                  <a:pt x="99755" y="320807"/>
                  <a:pt x="104918" y="319377"/>
                  <a:pt x="108509" y="318205"/>
                </a:cubicBezTo>
                <a:lnTo>
                  <a:pt x="109423" y="319120"/>
                </a:lnTo>
                <a:cubicBezTo>
                  <a:pt x="113281" y="317662"/>
                  <a:pt x="117453" y="315547"/>
                  <a:pt x="121939" y="312774"/>
                </a:cubicBezTo>
                <a:cubicBezTo>
                  <a:pt x="126425" y="310001"/>
                  <a:pt x="130026" y="308457"/>
                  <a:pt x="132740" y="308143"/>
                </a:cubicBezTo>
                <a:lnTo>
                  <a:pt x="133198" y="308600"/>
                </a:lnTo>
                <a:cubicBezTo>
                  <a:pt x="133864" y="307952"/>
                  <a:pt x="134474" y="307533"/>
                  <a:pt x="135026" y="307342"/>
                </a:cubicBezTo>
                <a:cubicBezTo>
                  <a:pt x="135579" y="307152"/>
                  <a:pt x="136188" y="306961"/>
                  <a:pt x="136855" y="306771"/>
                </a:cubicBezTo>
                <a:cubicBezTo>
                  <a:pt x="137084" y="306990"/>
                  <a:pt x="137312" y="307123"/>
                  <a:pt x="137541" y="307171"/>
                </a:cubicBezTo>
                <a:cubicBezTo>
                  <a:pt x="137770" y="307219"/>
                  <a:pt x="137998" y="307238"/>
                  <a:pt x="138227" y="307228"/>
                </a:cubicBezTo>
                <a:cubicBezTo>
                  <a:pt x="138913" y="307190"/>
                  <a:pt x="139598" y="307037"/>
                  <a:pt x="140284" y="306771"/>
                </a:cubicBezTo>
                <a:cubicBezTo>
                  <a:pt x="140970" y="306504"/>
                  <a:pt x="141656" y="306351"/>
                  <a:pt x="142342" y="306313"/>
                </a:cubicBezTo>
                <a:lnTo>
                  <a:pt x="142799" y="306771"/>
                </a:lnTo>
                <a:lnTo>
                  <a:pt x="145999" y="305398"/>
                </a:lnTo>
                <a:cubicBezTo>
                  <a:pt x="146228" y="305618"/>
                  <a:pt x="146456" y="305751"/>
                  <a:pt x="146685" y="305799"/>
                </a:cubicBezTo>
                <a:cubicBezTo>
                  <a:pt x="146914" y="305846"/>
                  <a:pt x="147142" y="305865"/>
                  <a:pt x="147371" y="305856"/>
                </a:cubicBezTo>
                <a:cubicBezTo>
                  <a:pt x="148285" y="305856"/>
                  <a:pt x="148742" y="305398"/>
                  <a:pt x="148742" y="304484"/>
                </a:cubicBezTo>
                <a:lnTo>
                  <a:pt x="147828" y="305398"/>
                </a:lnTo>
                <a:lnTo>
                  <a:pt x="147371" y="304941"/>
                </a:lnTo>
                <a:cubicBezTo>
                  <a:pt x="147533" y="303493"/>
                  <a:pt x="148466" y="302730"/>
                  <a:pt x="150171" y="302654"/>
                </a:cubicBezTo>
                <a:cubicBezTo>
                  <a:pt x="151876" y="302578"/>
                  <a:pt x="153381" y="302273"/>
                  <a:pt x="154686" y="301739"/>
                </a:cubicBezTo>
                <a:cubicBezTo>
                  <a:pt x="157563" y="300682"/>
                  <a:pt x="161068" y="298681"/>
                  <a:pt x="165202" y="295736"/>
                </a:cubicBezTo>
                <a:cubicBezTo>
                  <a:pt x="169335" y="292792"/>
                  <a:pt x="171926" y="291134"/>
                  <a:pt x="172974" y="290762"/>
                </a:cubicBezTo>
                <a:cubicBezTo>
                  <a:pt x="174269" y="290762"/>
                  <a:pt x="174879" y="290305"/>
                  <a:pt x="174803" y="289390"/>
                </a:cubicBezTo>
                <a:lnTo>
                  <a:pt x="178460" y="288475"/>
                </a:lnTo>
                <a:cubicBezTo>
                  <a:pt x="179203" y="288409"/>
                  <a:pt x="180232" y="287970"/>
                  <a:pt x="181546" y="287160"/>
                </a:cubicBezTo>
                <a:cubicBezTo>
                  <a:pt x="182861" y="286350"/>
                  <a:pt x="184118" y="285569"/>
                  <a:pt x="185318" y="284816"/>
                </a:cubicBezTo>
                <a:lnTo>
                  <a:pt x="194920" y="277498"/>
                </a:lnTo>
                <a:cubicBezTo>
                  <a:pt x="197472" y="275602"/>
                  <a:pt x="200139" y="273906"/>
                  <a:pt x="202921" y="272410"/>
                </a:cubicBezTo>
                <a:cubicBezTo>
                  <a:pt x="205702" y="270914"/>
                  <a:pt x="208369" y="270018"/>
                  <a:pt x="210922" y="269723"/>
                </a:cubicBezTo>
                <a:lnTo>
                  <a:pt x="210922" y="269265"/>
                </a:lnTo>
                <a:cubicBezTo>
                  <a:pt x="211598" y="269485"/>
                  <a:pt x="212303" y="269389"/>
                  <a:pt x="213036" y="268979"/>
                </a:cubicBezTo>
                <a:cubicBezTo>
                  <a:pt x="213770" y="268570"/>
                  <a:pt x="214589" y="267903"/>
                  <a:pt x="215494" y="266978"/>
                </a:cubicBezTo>
                <a:lnTo>
                  <a:pt x="214579" y="266978"/>
                </a:lnTo>
                <a:cubicBezTo>
                  <a:pt x="215284" y="266426"/>
                  <a:pt x="216046" y="266045"/>
                  <a:pt x="216865" y="265835"/>
                </a:cubicBezTo>
                <a:cubicBezTo>
                  <a:pt x="217684" y="265625"/>
                  <a:pt x="218446" y="264787"/>
                  <a:pt x="219151" y="263319"/>
                </a:cubicBezTo>
                <a:cubicBezTo>
                  <a:pt x="228895" y="258860"/>
                  <a:pt x="238782" y="253143"/>
                  <a:pt x="248812" y="246168"/>
                </a:cubicBezTo>
                <a:cubicBezTo>
                  <a:pt x="258842" y="239193"/>
                  <a:pt x="266786" y="231646"/>
                  <a:pt x="272644" y="223527"/>
                </a:cubicBezTo>
                <a:lnTo>
                  <a:pt x="274015" y="219411"/>
                </a:lnTo>
                <a:cubicBezTo>
                  <a:pt x="275206" y="218267"/>
                  <a:pt x="276254" y="216781"/>
                  <a:pt x="277158" y="214951"/>
                </a:cubicBezTo>
                <a:cubicBezTo>
                  <a:pt x="278063" y="213122"/>
                  <a:pt x="278540" y="210949"/>
                  <a:pt x="278587" y="208434"/>
                </a:cubicBezTo>
                <a:cubicBezTo>
                  <a:pt x="278587" y="206604"/>
                  <a:pt x="276758" y="203860"/>
                  <a:pt x="273101" y="200201"/>
                </a:cubicBezTo>
                <a:lnTo>
                  <a:pt x="268072" y="195627"/>
                </a:lnTo>
                <a:lnTo>
                  <a:pt x="266243" y="195627"/>
                </a:lnTo>
                <a:cubicBezTo>
                  <a:pt x="263395" y="194045"/>
                  <a:pt x="259947" y="192749"/>
                  <a:pt x="255899" y="191739"/>
                </a:cubicBezTo>
                <a:cubicBezTo>
                  <a:pt x="251851" y="190729"/>
                  <a:pt x="247831" y="189891"/>
                  <a:pt x="243840" y="189224"/>
                </a:cubicBezTo>
                <a:cubicBezTo>
                  <a:pt x="243830" y="189462"/>
                  <a:pt x="243735" y="189671"/>
                  <a:pt x="243554" y="189853"/>
                </a:cubicBezTo>
                <a:cubicBezTo>
                  <a:pt x="243373" y="190034"/>
                  <a:pt x="243164" y="190129"/>
                  <a:pt x="242926" y="190138"/>
                </a:cubicBezTo>
                <a:lnTo>
                  <a:pt x="242468" y="189681"/>
                </a:lnTo>
                <a:lnTo>
                  <a:pt x="242468" y="189224"/>
                </a:lnTo>
                <a:lnTo>
                  <a:pt x="243383" y="189224"/>
                </a:lnTo>
                <a:cubicBezTo>
                  <a:pt x="243249" y="188947"/>
                  <a:pt x="242030" y="188585"/>
                  <a:pt x="239725" y="188137"/>
                </a:cubicBezTo>
                <a:cubicBezTo>
                  <a:pt x="237420" y="187690"/>
                  <a:pt x="234829" y="187442"/>
                  <a:pt x="231953" y="187394"/>
                </a:cubicBezTo>
                <a:lnTo>
                  <a:pt x="231953" y="186937"/>
                </a:lnTo>
                <a:cubicBezTo>
                  <a:pt x="229305" y="186908"/>
                  <a:pt x="226828" y="186737"/>
                  <a:pt x="224523" y="186422"/>
                </a:cubicBezTo>
                <a:cubicBezTo>
                  <a:pt x="222218" y="186108"/>
                  <a:pt x="220885" y="185822"/>
                  <a:pt x="220523" y="185566"/>
                </a:cubicBezTo>
                <a:lnTo>
                  <a:pt x="220066" y="186479"/>
                </a:lnTo>
                <a:lnTo>
                  <a:pt x="219151" y="185566"/>
                </a:lnTo>
                <a:cubicBezTo>
                  <a:pt x="218694" y="185946"/>
                  <a:pt x="218237" y="186098"/>
                  <a:pt x="217780" y="186022"/>
                </a:cubicBezTo>
                <a:cubicBezTo>
                  <a:pt x="217094" y="186003"/>
                  <a:pt x="216408" y="185927"/>
                  <a:pt x="215722" y="185794"/>
                </a:cubicBezTo>
                <a:cubicBezTo>
                  <a:pt x="215036" y="185661"/>
                  <a:pt x="214351" y="185585"/>
                  <a:pt x="213665" y="185566"/>
                </a:cubicBezTo>
                <a:cubicBezTo>
                  <a:pt x="210674" y="185623"/>
                  <a:pt x="207740" y="185851"/>
                  <a:pt x="204864" y="186251"/>
                </a:cubicBezTo>
                <a:cubicBezTo>
                  <a:pt x="201987" y="186651"/>
                  <a:pt x="199282" y="186880"/>
                  <a:pt x="196748" y="186937"/>
                </a:cubicBezTo>
                <a:cubicBezTo>
                  <a:pt x="195824" y="186946"/>
                  <a:pt x="195043" y="186927"/>
                  <a:pt x="194405" y="186880"/>
                </a:cubicBezTo>
                <a:cubicBezTo>
                  <a:pt x="193767" y="186832"/>
                  <a:pt x="193329" y="186699"/>
                  <a:pt x="193091" y="186479"/>
                </a:cubicBezTo>
                <a:cubicBezTo>
                  <a:pt x="192405" y="186699"/>
                  <a:pt x="191605" y="186832"/>
                  <a:pt x="190690" y="186880"/>
                </a:cubicBezTo>
                <a:cubicBezTo>
                  <a:pt x="189776" y="186927"/>
                  <a:pt x="188747" y="186946"/>
                  <a:pt x="187604" y="186937"/>
                </a:cubicBezTo>
                <a:lnTo>
                  <a:pt x="181661" y="186937"/>
                </a:lnTo>
                <a:cubicBezTo>
                  <a:pt x="174203" y="186994"/>
                  <a:pt x="167402" y="185398"/>
                  <a:pt x="161258" y="182149"/>
                </a:cubicBezTo>
                <a:cubicBezTo>
                  <a:pt x="155115" y="178901"/>
                  <a:pt x="151857" y="173657"/>
                  <a:pt x="151486" y="166419"/>
                </a:cubicBezTo>
                <a:cubicBezTo>
                  <a:pt x="151881" y="160349"/>
                  <a:pt x="154646" y="155159"/>
                  <a:pt x="159783" y="150851"/>
                </a:cubicBezTo>
                <a:cubicBezTo>
                  <a:pt x="164919" y="146542"/>
                  <a:pt x="170056" y="142945"/>
                  <a:pt x="175192" y="140059"/>
                </a:cubicBezTo>
                <a:cubicBezTo>
                  <a:pt x="180329" y="137173"/>
                  <a:pt x="183094" y="134830"/>
                  <a:pt x="183490" y="133029"/>
                </a:cubicBezTo>
                <a:lnTo>
                  <a:pt x="183490" y="132571"/>
                </a:lnTo>
                <a:cubicBezTo>
                  <a:pt x="194920" y="122051"/>
                  <a:pt x="206807" y="112902"/>
                  <a:pt x="219151" y="105127"/>
                </a:cubicBezTo>
                <a:cubicBezTo>
                  <a:pt x="223252" y="102498"/>
                  <a:pt x="229681" y="98099"/>
                  <a:pt x="238438" y="91929"/>
                </a:cubicBezTo>
                <a:cubicBezTo>
                  <a:pt x="247195" y="85760"/>
                  <a:pt x="255623" y="78955"/>
                  <a:pt x="263719" y="71515"/>
                </a:cubicBezTo>
                <a:cubicBezTo>
                  <a:pt x="271816" y="64075"/>
                  <a:pt x="276924" y="57135"/>
                  <a:pt x="279043" y="50695"/>
                </a:cubicBezTo>
                <a:cubicBezTo>
                  <a:pt x="276138" y="48170"/>
                  <a:pt x="271319" y="46245"/>
                  <a:pt x="264585" y="44920"/>
                </a:cubicBezTo>
                <a:cubicBezTo>
                  <a:pt x="257851" y="43596"/>
                  <a:pt x="251546" y="42929"/>
                  <a:pt x="245669" y="42919"/>
                </a:cubicBezTo>
                <a:cubicBezTo>
                  <a:pt x="244088" y="42929"/>
                  <a:pt x="242564" y="43024"/>
                  <a:pt x="241097" y="43205"/>
                </a:cubicBezTo>
                <a:cubicBezTo>
                  <a:pt x="239630" y="43386"/>
                  <a:pt x="238106" y="43595"/>
                  <a:pt x="236525" y="43834"/>
                </a:cubicBezTo>
                <a:cubicBezTo>
                  <a:pt x="226085" y="45921"/>
                  <a:pt x="218161" y="47007"/>
                  <a:pt x="212750" y="47093"/>
                </a:cubicBezTo>
                <a:cubicBezTo>
                  <a:pt x="207340" y="47179"/>
                  <a:pt x="201244" y="48837"/>
                  <a:pt x="194462" y="52067"/>
                </a:cubicBezTo>
                <a:cubicBezTo>
                  <a:pt x="192710" y="52982"/>
                  <a:pt x="191643" y="53439"/>
                  <a:pt x="191262" y="53439"/>
                </a:cubicBezTo>
                <a:lnTo>
                  <a:pt x="190805" y="53439"/>
                </a:lnTo>
                <a:cubicBezTo>
                  <a:pt x="189881" y="53973"/>
                  <a:pt x="187157" y="56107"/>
                  <a:pt x="182632" y="59843"/>
                </a:cubicBezTo>
                <a:cubicBezTo>
                  <a:pt x="178108" y="63579"/>
                  <a:pt x="173212" y="65713"/>
                  <a:pt x="167945" y="66247"/>
                </a:cubicBezTo>
                <a:cubicBezTo>
                  <a:pt x="164554" y="66104"/>
                  <a:pt x="161734" y="64674"/>
                  <a:pt x="159487" y="61959"/>
                </a:cubicBezTo>
                <a:cubicBezTo>
                  <a:pt x="157239" y="59243"/>
                  <a:pt x="155334" y="56098"/>
                  <a:pt x="153772" y="52524"/>
                </a:cubicBezTo>
                <a:lnTo>
                  <a:pt x="151028" y="46578"/>
                </a:lnTo>
                <a:cubicBezTo>
                  <a:pt x="151314" y="45663"/>
                  <a:pt x="151886" y="44977"/>
                  <a:pt x="152743" y="44520"/>
                </a:cubicBezTo>
                <a:cubicBezTo>
                  <a:pt x="153600" y="44062"/>
                  <a:pt x="154400" y="43834"/>
                  <a:pt x="155143" y="43834"/>
                </a:cubicBezTo>
                <a:cubicBezTo>
                  <a:pt x="161334" y="39749"/>
                  <a:pt x="166668" y="36862"/>
                  <a:pt x="171145" y="35171"/>
                </a:cubicBezTo>
                <a:cubicBezTo>
                  <a:pt x="175622" y="33480"/>
                  <a:pt x="181870" y="31505"/>
                  <a:pt x="189890" y="29245"/>
                </a:cubicBezTo>
                <a:lnTo>
                  <a:pt x="191262" y="29245"/>
                </a:lnTo>
                <a:cubicBezTo>
                  <a:pt x="193986" y="27678"/>
                  <a:pt x="197225" y="26596"/>
                  <a:pt x="200977" y="25998"/>
                </a:cubicBezTo>
                <a:cubicBezTo>
                  <a:pt x="204730" y="25399"/>
                  <a:pt x="207740" y="25114"/>
                  <a:pt x="210007" y="25143"/>
                </a:cubicBezTo>
                <a:lnTo>
                  <a:pt x="212293" y="24687"/>
                </a:lnTo>
                <a:cubicBezTo>
                  <a:pt x="213131" y="24668"/>
                  <a:pt x="214884" y="24592"/>
                  <a:pt x="217551" y="24459"/>
                </a:cubicBezTo>
                <a:cubicBezTo>
                  <a:pt x="220218" y="24326"/>
                  <a:pt x="222885" y="24250"/>
                  <a:pt x="225552" y="24231"/>
                </a:cubicBezTo>
                <a:close/>
                <a:moveTo>
                  <a:pt x="419887" y="3200"/>
                </a:moveTo>
                <a:cubicBezTo>
                  <a:pt x="424492" y="3276"/>
                  <a:pt x="428782" y="4495"/>
                  <a:pt x="432758" y="6858"/>
                </a:cubicBezTo>
                <a:cubicBezTo>
                  <a:pt x="436733" y="9220"/>
                  <a:pt x="438850" y="12268"/>
                  <a:pt x="439107" y="16002"/>
                </a:cubicBezTo>
                <a:cubicBezTo>
                  <a:pt x="439079" y="20012"/>
                  <a:pt x="438564" y="24336"/>
                  <a:pt x="437563" y="28975"/>
                </a:cubicBezTo>
                <a:cubicBezTo>
                  <a:pt x="436562" y="33613"/>
                  <a:pt x="435246" y="37823"/>
                  <a:pt x="433616" y="41605"/>
                </a:cubicBezTo>
                <a:lnTo>
                  <a:pt x="429040" y="48463"/>
                </a:lnTo>
                <a:cubicBezTo>
                  <a:pt x="428582" y="48082"/>
                  <a:pt x="428124" y="47929"/>
                  <a:pt x="427667" y="48006"/>
                </a:cubicBezTo>
                <a:cubicBezTo>
                  <a:pt x="426971" y="47996"/>
                  <a:pt x="426418" y="48129"/>
                  <a:pt x="426008" y="48406"/>
                </a:cubicBezTo>
                <a:cubicBezTo>
                  <a:pt x="425598" y="48682"/>
                  <a:pt x="425388" y="49158"/>
                  <a:pt x="425378" y="49834"/>
                </a:cubicBezTo>
                <a:lnTo>
                  <a:pt x="424921" y="48920"/>
                </a:lnTo>
                <a:cubicBezTo>
                  <a:pt x="424682" y="48910"/>
                  <a:pt x="424473" y="49044"/>
                  <a:pt x="424292" y="49320"/>
                </a:cubicBezTo>
                <a:cubicBezTo>
                  <a:pt x="424110" y="49596"/>
                  <a:pt x="424015" y="50073"/>
                  <a:pt x="424006" y="50749"/>
                </a:cubicBezTo>
                <a:cubicBezTo>
                  <a:pt x="423758" y="50511"/>
                  <a:pt x="423453" y="50301"/>
                  <a:pt x="423090" y="50120"/>
                </a:cubicBezTo>
                <a:cubicBezTo>
                  <a:pt x="422728" y="49939"/>
                  <a:pt x="422423" y="49844"/>
                  <a:pt x="422175" y="49834"/>
                </a:cubicBezTo>
                <a:cubicBezTo>
                  <a:pt x="421031" y="49911"/>
                  <a:pt x="420001" y="50215"/>
                  <a:pt x="419086" y="50749"/>
                </a:cubicBezTo>
                <a:cubicBezTo>
                  <a:pt x="418171" y="51282"/>
                  <a:pt x="417370" y="51587"/>
                  <a:pt x="416684" y="51663"/>
                </a:cubicBezTo>
                <a:cubicBezTo>
                  <a:pt x="412297" y="51616"/>
                  <a:pt x="408784" y="50796"/>
                  <a:pt x="406146" y="49206"/>
                </a:cubicBezTo>
                <a:cubicBezTo>
                  <a:pt x="403508" y="47615"/>
                  <a:pt x="402155" y="45539"/>
                  <a:pt x="402086" y="42976"/>
                </a:cubicBezTo>
                <a:cubicBezTo>
                  <a:pt x="402392" y="37585"/>
                  <a:pt x="403615" y="31908"/>
                  <a:pt x="405754" y="25946"/>
                </a:cubicBezTo>
                <a:cubicBezTo>
                  <a:pt x="407894" y="19983"/>
                  <a:pt x="409117" y="14535"/>
                  <a:pt x="409423" y="9601"/>
                </a:cubicBezTo>
                <a:cubicBezTo>
                  <a:pt x="409592" y="7667"/>
                  <a:pt x="410268" y="6848"/>
                  <a:pt x="411451" y="7143"/>
                </a:cubicBezTo>
                <a:cubicBezTo>
                  <a:pt x="412635" y="7439"/>
                  <a:pt x="413311" y="6734"/>
                  <a:pt x="413480" y="5029"/>
                </a:cubicBezTo>
                <a:cubicBezTo>
                  <a:pt x="413690" y="5248"/>
                  <a:pt x="413842" y="5381"/>
                  <a:pt x="413938" y="5429"/>
                </a:cubicBezTo>
                <a:cubicBezTo>
                  <a:pt x="414033" y="5476"/>
                  <a:pt x="414186" y="5496"/>
                  <a:pt x="414395" y="5486"/>
                </a:cubicBezTo>
                <a:cubicBezTo>
                  <a:pt x="414910" y="5391"/>
                  <a:pt x="415368" y="5010"/>
                  <a:pt x="415768" y="4343"/>
                </a:cubicBezTo>
                <a:cubicBezTo>
                  <a:pt x="416169" y="3676"/>
                  <a:pt x="417542" y="3295"/>
                  <a:pt x="419887" y="3200"/>
                </a:cubicBezTo>
                <a:close/>
                <a:moveTo>
                  <a:pt x="536924" y="0"/>
                </a:moveTo>
                <a:cubicBezTo>
                  <a:pt x="537810" y="685"/>
                  <a:pt x="538553" y="1600"/>
                  <a:pt x="539153" y="2743"/>
                </a:cubicBezTo>
                <a:cubicBezTo>
                  <a:pt x="539753" y="3886"/>
                  <a:pt x="540382" y="5257"/>
                  <a:pt x="541039" y="6858"/>
                </a:cubicBezTo>
                <a:cubicBezTo>
                  <a:pt x="544478" y="8572"/>
                  <a:pt x="547087" y="10401"/>
                  <a:pt x="548869" y="12344"/>
                </a:cubicBezTo>
                <a:cubicBezTo>
                  <a:pt x="550650" y="14287"/>
                  <a:pt x="551545" y="17030"/>
                  <a:pt x="551555" y="20574"/>
                </a:cubicBezTo>
                <a:cubicBezTo>
                  <a:pt x="551517" y="22936"/>
                  <a:pt x="550907" y="24841"/>
                  <a:pt x="549726" y="26289"/>
                </a:cubicBezTo>
                <a:cubicBezTo>
                  <a:pt x="548545" y="27736"/>
                  <a:pt x="547021" y="29641"/>
                  <a:pt x="545154" y="32004"/>
                </a:cubicBezTo>
                <a:cubicBezTo>
                  <a:pt x="539525" y="43338"/>
                  <a:pt x="533410" y="53359"/>
                  <a:pt x="526809" y="62065"/>
                </a:cubicBezTo>
                <a:cubicBezTo>
                  <a:pt x="520208" y="70770"/>
                  <a:pt x="513978" y="80105"/>
                  <a:pt x="508121" y="90068"/>
                </a:cubicBezTo>
                <a:cubicBezTo>
                  <a:pt x="506378" y="93630"/>
                  <a:pt x="504493" y="97250"/>
                  <a:pt x="502468" y="100926"/>
                </a:cubicBezTo>
                <a:cubicBezTo>
                  <a:pt x="500442" y="104603"/>
                  <a:pt x="497761" y="107537"/>
                  <a:pt x="494424" y="109728"/>
                </a:cubicBezTo>
                <a:cubicBezTo>
                  <a:pt x="494086" y="111319"/>
                  <a:pt x="492988" y="112809"/>
                  <a:pt x="491129" y="114198"/>
                </a:cubicBezTo>
                <a:cubicBezTo>
                  <a:pt x="489269" y="115587"/>
                  <a:pt x="486852" y="118296"/>
                  <a:pt x="483877" y="122326"/>
                </a:cubicBezTo>
                <a:cubicBezTo>
                  <a:pt x="480902" y="126356"/>
                  <a:pt x="477572" y="133129"/>
                  <a:pt x="473887" y="142646"/>
                </a:cubicBezTo>
                <a:cubicBezTo>
                  <a:pt x="472800" y="143379"/>
                  <a:pt x="470397" y="146599"/>
                  <a:pt x="466679" y="152304"/>
                </a:cubicBezTo>
                <a:cubicBezTo>
                  <a:pt x="462961" y="158010"/>
                  <a:pt x="460330" y="161801"/>
                  <a:pt x="458785" y="163677"/>
                </a:cubicBezTo>
                <a:lnTo>
                  <a:pt x="459243" y="164134"/>
                </a:lnTo>
                <a:cubicBezTo>
                  <a:pt x="457698" y="167525"/>
                  <a:pt x="456097" y="170573"/>
                  <a:pt x="454438" y="173278"/>
                </a:cubicBezTo>
                <a:cubicBezTo>
                  <a:pt x="452779" y="175984"/>
                  <a:pt x="450720" y="178574"/>
                  <a:pt x="448260" y="181051"/>
                </a:cubicBezTo>
                <a:lnTo>
                  <a:pt x="446429" y="181051"/>
                </a:lnTo>
                <a:lnTo>
                  <a:pt x="444141" y="185623"/>
                </a:lnTo>
                <a:lnTo>
                  <a:pt x="444141" y="186994"/>
                </a:lnTo>
                <a:cubicBezTo>
                  <a:pt x="443226" y="189280"/>
                  <a:pt x="441853" y="191566"/>
                  <a:pt x="440022" y="193852"/>
                </a:cubicBezTo>
                <a:lnTo>
                  <a:pt x="433158" y="202082"/>
                </a:lnTo>
                <a:cubicBezTo>
                  <a:pt x="430412" y="204997"/>
                  <a:pt x="427210" y="208769"/>
                  <a:pt x="423552" y="213398"/>
                </a:cubicBezTo>
                <a:cubicBezTo>
                  <a:pt x="419895" y="218027"/>
                  <a:pt x="415786" y="223856"/>
                  <a:pt x="411226" y="230886"/>
                </a:cubicBezTo>
                <a:cubicBezTo>
                  <a:pt x="411931" y="229304"/>
                  <a:pt x="412552" y="227895"/>
                  <a:pt x="413089" y="226656"/>
                </a:cubicBezTo>
                <a:cubicBezTo>
                  <a:pt x="413626" y="225418"/>
                  <a:pt x="413909" y="224237"/>
                  <a:pt x="413938" y="223113"/>
                </a:cubicBezTo>
                <a:lnTo>
                  <a:pt x="414395" y="223570"/>
                </a:lnTo>
                <a:cubicBezTo>
                  <a:pt x="414424" y="223285"/>
                  <a:pt x="414710" y="222485"/>
                  <a:pt x="415254" y="221170"/>
                </a:cubicBezTo>
                <a:cubicBezTo>
                  <a:pt x="415797" y="219856"/>
                  <a:pt x="416426" y="218370"/>
                  <a:pt x="417141" y="216712"/>
                </a:cubicBezTo>
                <a:lnTo>
                  <a:pt x="419887" y="210769"/>
                </a:lnTo>
                <a:lnTo>
                  <a:pt x="419429" y="210312"/>
                </a:lnTo>
                <a:lnTo>
                  <a:pt x="412128" y="222199"/>
                </a:lnTo>
                <a:cubicBezTo>
                  <a:pt x="410564" y="224494"/>
                  <a:pt x="409049" y="226876"/>
                  <a:pt x="407583" y="229343"/>
                </a:cubicBezTo>
                <a:cubicBezTo>
                  <a:pt x="406116" y="231810"/>
                  <a:pt x="404590" y="234305"/>
                  <a:pt x="403003" y="236829"/>
                </a:cubicBezTo>
                <a:lnTo>
                  <a:pt x="403462" y="237286"/>
                </a:lnTo>
                <a:cubicBezTo>
                  <a:pt x="401599" y="239210"/>
                  <a:pt x="399708" y="241649"/>
                  <a:pt x="397787" y="244602"/>
                </a:cubicBezTo>
                <a:cubicBezTo>
                  <a:pt x="395867" y="247554"/>
                  <a:pt x="394091" y="250450"/>
                  <a:pt x="392457" y="253288"/>
                </a:cubicBezTo>
                <a:cubicBezTo>
                  <a:pt x="392916" y="253212"/>
                  <a:pt x="391998" y="254736"/>
                  <a:pt x="389706" y="257860"/>
                </a:cubicBezTo>
                <a:cubicBezTo>
                  <a:pt x="389641" y="260356"/>
                  <a:pt x="388982" y="262566"/>
                  <a:pt x="387729" y="264490"/>
                </a:cubicBezTo>
                <a:cubicBezTo>
                  <a:pt x="386476" y="266414"/>
                  <a:pt x="385019" y="268166"/>
                  <a:pt x="383358" y="269748"/>
                </a:cubicBezTo>
                <a:cubicBezTo>
                  <a:pt x="384026" y="268605"/>
                  <a:pt x="384522" y="267576"/>
                  <a:pt x="384847" y="266662"/>
                </a:cubicBezTo>
                <a:cubicBezTo>
                  <a:pt x="385171" y="265747"/>
                  <a:pt x="385438" y="264947"/>
                  <a:pt x="385648" y="264261"/>
                </a:cubicBezTo>
                <a:cubicBezTo>
                  <a:pt x="384494" y="265861"/>
                  <a:pt x="383368" y="267462"/>
                  <a:pt x="382271" y="269062"/>
                </a:cubicBezTo>
                <a:cubicBezTo>
                  <a:pt x="381173" y="270662"/>
                  <a:pt x="380162" y="272262"/>
                  <a:pt x="379236" y="273862"/>
                </a:cubicBezTo>
                <a:cubicBezTo>
                  <a:pt x="377404" y="276148"/>
                  <a:pt x="376030" y="278434"/>
                  <a:pt x="375114" y="280720"/>
                </a:cubicBezTo>
                <a:cubicBezTo>
                  <a:pt x="375572" y="280797"/>
                  <a:pt x="376030" y="280644"/>
                  <a:pt x="376488" y="280263"/>
                </a:cubicBezTo>
                <a:cubicBezTo>
                  <a:pt x="375124" y="281854"/>
                  <a:pt x="373731" y="283702"/>
                  <a:pt x="372309" y="285807"/>
                </a:cubicBezTo>
                <a:cubicBezTo>
                  <a:pt x="370888" y="287912"/>
                  <a:pt x="369380" y="290331"/>
                  <a:pt x="367786" y="293065"/>
                </a:cubicBezTo>
                <a:cubicBezTo>
                  <a:pt x="365287" y="297389"/>
                  <a:pt x="362958" y="301542"/>
                  <a:pt x="360802" y="305523"/>
                </a:cubicBezTo>
                <a:cubicBezTo>
                  <a:pt x="358646" y="309505"/>
                  <a:pt x="356546" y="313429"/>
                  <a:pt x="354505" y="317296"/>
                </a:cubicBezTo>
                <a:cubicBezTo>
                  <a:pt x="355650" y="316172"/>
                  <a:pt x="356795" y="314877"/>
                  <a:pt x="357940" y="313410"/>
                </a:cubicBezTo>
                <a:cubicBezTo>
                  <a:pt x="359085" y="311943"/>
                  <a:pt x="360230" y="310191"/>
                  <a:pt x="361375" y="308152"/>
                </a:cubicBezTo>
                <a:cubicBezTo>
                  <a:pt x="361403" y="307590"/>
                  <a:pt x="361346" y="307571"/>
                  <a:pt x="361203" y="308095"/>
                </a:cubicBezTo>
                <a:cubicBezTo>
                  <a:pt x="361060" y="308619"/>
                  <a:pt x="360659" y="308943"/>
                  <a:pt x="360001" y="309067"/>
                </a:cubicBezTo>
                <a:cubicBezTo>
                  <a:pt x="360630" y="307867"/>
                  <a:pt x="361317" y="306381"/>
                  <a:pt x="362062" y="304609"/>
                </a:cubicBezTo>
                <a:cubicBezTo>
                  <a:pt x="362806" y="302837"/>
                  <a:pt x="363951" y="301123"/>
                  <a:pt x="365496" y="299466"/>
                </a:cubicBezTo>
                <a:lnTo>
                  <a:pt x="366412" y="299466"/>
                </a:lnTo>
                <a:cubicBezTo>
                  <a:pt x="368044" y="296437"/>
                  <a:pt x="370048" y="293122"/>
                  <a:pt x="372424" y="289521"/>
                </a:cubicBezTo>
                <a:cubicBezTo>
                  <a:pt x="374800" y="285921"/>
                  <a:pt x="377376" y="282378"/>
                  <a:pt x="380152" y="278892"/>
                </a:cubicBezTo>
                <a:cubicBezTo>
                  <a:pt x="381154" y="276987"/>
                  <a:pt x="382808" y="273939"/>
                  <a:pt x="385115" y="269748"/>
                </a:cubicBezTo>
                <a:cubicBezTo>
                  <a:pt x="387421" y="265557"/>
                  <a:pt x="389869" y="262051"/>
                  <a:pt x="392457" y="259232"/>
                </a:cubicBezTo>
                <a:lnTo>
                  <a:pt x="397501" y="250545"/>
                </a:lnTo>
                <a:lnTo>
                  <a:pt x="404379" y="241401"/>
                </a:lnTo>
                <a:cubicBezTo>
                  <a:pt x="399409" y="249174"/>
                  <a:pt x="394217" y="258318"/>
                  <a:pt x="388804" y="268833"/>
                </a:cubicBezTo>
                <a:cubicBezTo>
                  <a:pt x="390344" y="267576"/>
                  <a:pt x="391715" y="265976"/>
                  <a:pt x="392917" y="264033"/>
                </a:cubicBezTo>
                <a:cubicBezTo>
                  <a:pt x="394120" y="262090"/>
                  <a:pt x="395494" y="260489"/>
                  <a:pt x="397042" y="259232"/>
                </a:cubicBezTo>
                <a:lnTo>
                  <a:pt x="395208" y="262890"/>
                </a:lnTo>
                <a:cubicBezTo>
                  <a:pt x="393691" y="265861"/>
                  <a:pt x="392035" y="268833"/>
                  <a:pt x="390242" y="271805"/>
                </a:cubicBezTo>
                <a:cubicBezTo>
                  <a:pt x="388448" y="274777"/>
                  <a:pt x="387368" y="276377"/>
                  <a:pt x="387001" y="276606"/>
                </a:cubicBezTo>
                <a:lnTo>
                  <a:pt x="386099" y="275691"/>
                </a:lnTo>
                <a:cubicBezTo>
                  <a:pt x="384261" y="279034"/>
                  <a:pt x="382450" y="282178"/>
                  <a:pt x="380667" y="285121"/>
                </a:cubicBezTo>
                <a:cubicBezTo>
                  <a:pt x="378883" y="288064"/>
                  <a:pt x="377185" y="291322"/>
                  <a:pt x="375572" y="294894"/>
                </a:cubicBezTo>
                <a:lnTo>
                  <a:pt x="373740" y="298094"/>
                </a:lnTo>
                <a:cubicBezTo>
                  <a:pt x="371994" y="301237"/>
                  <a:pt x="369418" y="305238"/>
                  <a:pt x="366012" y="310095"/>
                </a:cubicBezTo>
                <a:cubicBezTo>
                  <a:pt x="362605" y="314953"/>
                  <a:pt x="359228" y="319640"/>
                  <a:pt x="355879" y="324154"/>
                </a:cubicBezTo>
                <a:lnTo>
                  <a:pt x="355421" y="323697"/>
                </a:lnTo>
                <a:cubicBezTo>
                  <a:pt x="354505" y="324231"/>
                  <a:pt x="353589" y="325907"/>
                  <a:pt x="352673" y="328726"/>
                </a:cubicBezTo>
                <a:lnTo>
                  <a:pt x="352673" y="330098"/>
                </a:lnTo>
                <a:cubicBezTo>
                  <a:pt x="349211" y="330346"/>
                  <a:pt x="347168" y="330765"/>
                  <a:pt x="346543" y="331355"/>
                </a:cubicBezTo>
                <a:cubicBezTo>
                  <a:pt x="345919" y="331946"/>
                  <a:pt x="345692" y="332594"/>
                  <a:pt x="345862" y="333298"/>
                </a:cubicBezTo>
                <a:cubicBezTo>
                  <a:pt x="345039" y="332536"/>
                  <a:pt x="344639" y="331431"/>
                  <a:pt x="344662" y="329984"/>
                </a:cubicBezTo>
                <a:cubicBezTo>
                  <a:pt x="344685" y="328536"/>
                  <a:pt x="344612" y="327202"/>
                  <a:pt x="344443" y="325983"/>
                </a:cubicBezTo>
                <a:cubicBezTo>
                  <a:pt x="344263" y="326869"/>
                  <a:pt x="344055" y="327612"/>
                  <a:pt x="343818" y="328212"/>
                </a:cubicBezTo>
                <a:cubicBezTo>
                  <a:pt x="343581" y="328812"/>
                  <a:pt x="343032" y="329441"/>
                  <a:pt x="342170" y="330098"/>
                </a:cubicBezTo>
                <a:lnTo>
                  <a:pt x="342625" y="330555"/>
                </a:lnTo>
                <a:cubicBezTo>
                  <a:pt x="342511" y="330631"/>
                  <a:pt x="342397" y="330936"/>
                  <a:pt x="342284" y="331470"/>
                </a:cubicBezTo>
                <a:cubicBezTo>
                  <a:pt x="342170" y="332003"/>
                  <a:pt x="341374" y="332308"/>
                  <a:pt x="339897" y="332384"/>
                </a:cubicBezTo>
                <a:cubicBezTo>
                  <a:pt x="337177" y="331279"/>
                  <a:pt x="335336" y="328460"/>
                  <a:pt x="334373" y="323926"/>
                </a:cubicBezTo>
                <a:cubicBezTo>
                  <a:pt x="333411" y="319392"/>
                  <a:pt x="336010" y="312915"/>
                  <a:pt x="342170" y="304495"/>
                </a:cubicBezTo>
                <a:lnTo>
                  <a:pt x="342170" y="303580"/>
                </a:lnTo>
                <a:cubicBezTo>
                  <a:pt x="342379" y="303142"/>
                  <a:pt x="343903" y="300818"/>
                  <a:pt x="346740" y="296608"/>
                </a:cubicBezTo>
                <a:cubicBezTo>
                  <a:pt x="349578" y="292398"/>
                  <a:pt x="352475" y="287559"/>
                  <a:pt x="355431" y="282092"/>
                </a:cubicBezTo>
                <a:lnTo>
                  <a:pt x="355431" y="282549"/>
                </a:lnTo>
                <a:cubicBezTo>
                  <a:pt x="355879" y="280263"/>
                  <a:pt x="356471" y="278206"/>
                  <a:pt x="357205" y="276377"/>
                </a:cubicBezTo>
                <a:cubicBezTo>
                  <a:pt x="357940" y="274548"/>
                  <a:pt x="358874" y="272948"/>
                  <a:pt x="360009" y="271576"/>
                </a:cubicBezTo>
                <a:cubicBezTo>
                  <a:pt x="360467" y="271957"/>
                  <a:pt x="360925" y="272110"/>
                  <a:pt x="361383" y="272034"/>
                </a:cubicBezTo>
                <a:cubicBezTo>
                  <a:pt x="361774" y="268605"/>
                  <a:pt x="363395" y="265404"/>
                  <a:pt x="366247" y="262432"/>
                </a:cubicBezTo>
                <a:cubicBezTo>
                  <a:pt x="369099" y="259461"/>
                  <a:pt x="370835" y="256717"/>
                  <a:pt x="371455" y="254203"/>
                </a:cubicBezTo>
                <a:lnTo>
                  <a:pt x="371455" y="253746"/>
                </a:lnTo>
                <a:cubicBezTo>
                  <a:pt x="371913" y="252298"/>
                  <a:pt x="373287" y="250164"/>
                  <a:pt x="375576" y="247345"/>
                </a:cubicBezTo>
                <a:cubicBezTo>
                  <a:pt x="382078" y="235833"/>
                  <a:pt x="386474" y="228275"/>
                  <a:pt x="388763" y="224671"/>
                </a:cubicBezTo>
                <a:cubicBezTo>
                  <a:pt x="391052" y="221067"/>
                  <a:pt x="392403" y="219165"/>
                  <a:pt x="392817" y="218965"/>
                </a:cubicBezTo>
                <a:cubicBezTo>
                  <a:pt x="393230" y="218764"/>
                  <a:pt x="393875" y="218013"/>
                  <a:pt x="394750" y="216712"/>
                </a:cubicBezTo>
                <a:cubicBezTo>
                  <a:pt x="395657" y="215760"/>
                  <a:pt x="396479" y="214693"/>
                  <a:pt x="397214" y="213512"/>
                </a:cubicBezTo>
                <a:cubicBezTo>
                  <a:pt x="397950" y="212331"/>
                  <a:pt x="398657" y="211264"/>
                  <a:pt x="399335" y="210312"/>
                </a:cubicBezTo>
                <a:lnTo>
                  <a:pt x="398876" y="210312"/>
                </a:lnTo>
                <a:cubicBezTo>
                  <a:pt x="402676" y="203654"/>
                  <a:pt x="406637" y="197196"/>
                  <a:pt x="410760" y="190938"/>
                </a:cubicBezTo>
                <a:cubicBezTo>
                  <a:pt x="414883" y="184680"/>
                  <a:pt x="418383" y="178793"/>
                  <a:pt x="421260" y="173278"/>
                </a:cubicBezTo>
                <a:lnTo>
                  <a:pt x="421718" y="173736"/>
                </a:lnTo>
                <a:cubicBezTo>
                  <a:pt x="422795" y="172059"/>
                  <a:pt x="424187" y="170154"/>
                  <a:pt x="425893" y="168021"/>
                </a:cubicBezTo>
                <a:cubicBezTo>
                  <a:pt x="427600" y="165887"/>
                  <a:pt x="428649" y="163982"/>
                  <a:pt x="429040" y="162306"/>
                </a:cubicBezTo>
                <a:lnTo>
                  <a:pt x="429497" y="161848"/>
                </a:lnTo>
                <a:lnTo>
                  <a:pt x="429497" y="161391"/>
                </a:lnTo>
                <a:cubicBezTo>
                  <a:pt x="429650" y="160391"/>
                  <a:pt x="430489" y="158619"/>
                  <a:pt x="432014" y="156076"/>
                </a:cubicBezTo>
                <a:cubicBezTo>
                  <a:pt x="433539" y="153533"/>
                  <a:pt x="434836" y="152104"/>
                  <a:pt x="435904" y="151790"/>
                </a:cubicBezTo>
                <a:cubicBezTo>
                  <a:pt x="449774" y="128397"/>
                  <a:pt x="464121" y="105803"/>
                  <a:pt x="478944" y="84010"/>
                </a:cubicBezTo>
                <a:cubicBezTo>
                  <a:pt x="493768" y="62217"/>
                  <a:pt x="508217" y="40309"/>
                  <a:pt x="522294" y="18288"/>
                </a:cubicBezTo>
                <a:lnTo>
                  <a:pt x="529152" y="6858"/>
                </a:lnTo>
                <a:cubicBezTo>
                  <a:pt x="531971" y="2286"/>
                  <a:pt x="534562" y="0"/>
                  <a:pt x="5369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Rectangle 70"/>
          <p:cNvSpPr/>
          <p:nvPr/>
        </p:nvSpPr>
        <p:spPr>
          <a:xfrm>
            <a:off x="377825" y="1472426"/>
            <a:ext cx="11434763" cy="36933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Worldwide, actively disengaged employees outnumber engaged employees by nearly 2-1</a:t>
            </a:r>
          </a:p>
        </p:txBody>
      </p:sp>
    </p:spTree>
    <p:extLst>
      <p:ext uri="{BB962C8B-B14F-4D97-AF65-F5344CB8AC3E}">
        <p14:creationId xmlns:p14="http://schemas.microsoft.com/office/powerpoint/2010/main" val="1687884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More engaged employees translates to more </a:t>
            </a:r>
            <a:r>
              <a:rPr lang="en-US" dirty="0" smtClean="0"/>
              <a:t>profits</a:t>
            </a:r>
          </a:p>
        </p:txBody>
      </p:sp>
      <p:pic>
        <p:nvPicPr>
          <p:cNvPr id="9" name="Picture 8"/>
          <p:cNvPicPr>
            <a:picLocks noChangeAspect="1"/>
          </p:cNvPicPr>
          <p:nvPr/>
        </p:nvPicPr>
        <p:blipFill>
          <a:blip r:embed="rId3" cstate="print"/>
          <a:stretch>
            <a:fillRect/>
          </a:stretch>
        </p:blipFill>
        <p:spPr>
          <a:xfrm>
            <a:off x="668111" y="2616095"/>
            <a:ext cx="4543392" cy="3067260"/>
          </a:xfrm>
          <a:prstGeom prst="rect">
            <a:avLst/>
          </a:prstGeom>
        </p:spPr>
      </p:pic>
      <p:sp>
        <p:nvSpPr>
          <p:cNvPr id="11" name="TextBox 10"/>
          <p:cNvSpPr txBox="1"/>
          <p:nvPr/>
        </p:nvSpPr>
        <p:spPr>
          <a:xfrm>
            <a:off x="381000" y="6197600"/>
            <a:ext cx="1143476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Source: Gallup. “How Employee Engagement Drives Growth”.</a:t>
            </a:r>
          </a:p>
        </p:txBody>
      </p:sp>
      <p:pic>
        <p:nvPicPr>
          <p:cNvPr id="7" name="Picture 6"/>
          <p:cNvPicPr>
            <a:picLocks noChangeAspect="1"/>
          </p:cNvPicPr>
          <p:nvPr/>
        </p:nvPicPr>
        <p:blipFill>
          <a:blip r:embed="rId4" cstate="print"/>
          <a:stretch>
            <a:fillRect/>
          </a:stretch>
        </p:blipFill>
        <p:spPr>
          <a:xfrm>
            <a:off x="7581278" y="2430923"/>
            <a:ext cx="2994324" cy="2655917"/>
          </a:xfrm>
          <a:prstGeom prst="rect">
            <a:avLst/>
          </a:prstGeom>
        </p:spPr>
      </p:pic>
      <p:grpSp>
        <p:nvGrpSpPr>
          <p:cNvPr id="25" name="Group 24"/>
          <p:cNvGrpSpPr/>
          <p:nvPr/>
        </p:nvGrpSpPr>
        <p:grpSpPr>
          <a:xfrm>
            <a:off x="7458657" y="1578318"/>
            <a:ext cx="745361" cy="714883"/>
            <a:chOff x="7158038" y="1354138"/>
            <a:chExt cx="854074" cy="819150"/>
          </a:xfrm>
        </p:grpSpPr>
        <p:sp>
          <p:nvSpPr>
            <p:cNvPr id="16" name="Freeform 5"/>
            <p:cNvSpPr>
              <a:spLocks/>
            </p:cNvSpPr>
            <p:nvPr/>
          </p:nvSpPr>
          <p:spPr bwMode="auto">
            <a:xfrm>
              <a:off x="7264400" y="1717675"/>
              <a:ext cx="747712" cy="455613"/>
            </a:xfrm>
            <a:custGeom>
              <a:avLst/>
              <a:gdLst>
                <a:gd name="T0" fmla="*/ 0 w 471"/>
                <a:gd name="T1" fmla="*/ 287 h 287"/>
                <a:gd name="T2" fmla="*/ 144 w 471"/>
                <a:gd name="T3" fmla="*/ 141 h 287"/>
                <a:gd name="T4" fmla="*/ 235 w 471"/>
                <a:gd name="T5" fmla="*/ 236 h 287"/>
                <a:gd name="T6" fmla="*/ 471 w 471"/>
                <a:gd name="T7" fmla="*/ 0 h 287"/>
                <a:gd name="T8" fmla="*/ 380 w 471"/>
                <a:gd name="T9" fmla="*/ 0 h 287"/>
                <a:gd name="T10" fmla="*/ 471 w 471"/>
                <a:gd name="T11" fmla="*/ 0 h 287"/>
                <a:gd name="T12" fmla="*/ 471 w 471"/>
                <a:gd name="T13" fmla="*/ 100 h 287"/>
              </a:gdLst>
              <a:ahLst/>
              <a:cxnLst>
                <a:cxn ang="0">
                  <a:pos x="T0" y="T1"/>
                </a:cxn>
                <a:cxn ang="0">
                  <a:pos x="T2" y="T3"/>
                </a:cxn>
                <a:cxn ang="0">
                  <a:pos x="T4" y="T5"/>
                </a:cxn>
                <a:cxn ang="0">
                  <a:pos x="T6" y="T7"/>
                </a:cxn>
                <a:cxn ang="0">
                  <a:pos x="T8" y="T9"/>
                </a:cxn>
                <a:cxn ang="0">
                  <a:pos x="T10" y="T11"/>
                </a:cxn>
                <a:cxn ang="0">
                  <a:pos x="T12" y="T13"/>
                </a:cxn>
              </a:cxnLst>
              <a:rect l="0" t="0" r="r" b="b"/>
              <a:pathLst>
                <a:path w="471" h="287">
                  <a:moveTo>
                    <a:pt x="0" y="287"/>
                  </a:moveTo>
                  <a:lnTo>
                    <a:pt x="144" y="141"/>
                  </a:lnTo>
                  <a:lnTo>
                    <a:pt x="235" y="236"/>
                  </a:lnTo>
                  <a:lnTo>
                    <a:pt x="471" y="0"/>
                  </a:lnTo>
                  <a:lnTo>
                    <a:pt x="380" y="0"/>
                  </a:lnTo>
                  <a:lnTo>
                    <a:pt x="471" y="0"/>
                  </a:lnTo>
                  <a:lnTo>
                    <a:pt x="471" y="100"/>
                  </a:lnTo>
                </a:path>
              </a:pathLst>
            </a:custGeom>
            <a:noFill/>
            <a:ln w="476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6"/>
            <p:cNvSpPr>
              <a:spLocks/>
            </p:cNvSpPr>
            <p:nvPr/>
          </p:nvSpPr>
          <p:spPr bwMode="auto">
            <a:xfrm>
              <a:off x="7158038" y="1354138"/>
              <a:ext cx="611187" cy="587375"/>
            </a:xfrm>
            <a:custGeom>
              <a:avLst/>
              <a:gdLst>
                <a:gd name="T0" fmla="*/ 44 w 144"/>
                <a:gd name="T1" fmla="*/ 137 h 137"/>
                <a:gd name="T2" fmla="*/ 2 w 144"/>
                <a:gd name="T3" fmla="*/ 76 h 137"/>
                <a:gd name="T4" fmla="*/ 69 w 144"/>
                <a:gd name="T5" fmla="*/ 2 h 137"/>
                <a:gd name="T6" fmla="*/ 143 w 144"/>
                <a:gd name="T7" fmla="*/ 69 h 137"/>
                <a:gd name="T8" fmla="*/ 117 w 144"/>
                <a:gd name="T9" fmla="*/ 127 h 137"/>
              </a:gdLst>
              <a:ahLst/>
              <a:cxnLst>
                <a:cxn ang="0">
                  <a:pos x="T0" y="T1"/>
                </a:cxn>
                <a:cxn ang="0">
                  <a:pos x="T2" y="T3"/>
                </a:cxn>
                <a:cxn ang="0">
                  <a:pos x="T4" y="T5"/>
                </a:cxn>
                <a:cxn ang="0">
                  <a:pos x="T6" y="T7"/>
                </a:cxn>
                <a:cxn ang="0">
                  <a:pos x="T8" y="T9"/>
                </a:cxn>
              </a:cxnLst>
              <a:rect l="0" t="0" r="r" b="b"/>
              <a:pathLst>
                <a:path w="144" h="137">
                  <a:moveTo>
                    <a:pt x="44" y="137"/>
                  </a:moveTo>
                  <a:cubicBezTo>
                    <a:pt x="20" y="126"/>
                    <a:pt x="3" y="103"/>
                    <a:pt x="2" y="76"/>
                  </a:cubicBezTo>
                  <a:cubicBezTo>
                    <a:pt x="0" y="37"/>
                    <a:pt x="30" y="4"/>
                    <a:pt x="69" y="2"/>
                  </a:cubicBezTo>
                  <a:cubicBezTo>
                    <a:pt x="108" y="0"/>
                    <a:pt x="141" y="30"/>
                    <a:pt x="143" y="69"/>
                  </a:cubicBezTo>
                  <a:cubicBezTo>
                    <a:pt x="144" y="92"/>
                    <a:pt x="134" y="113"/>
                    <a:pt x="117" y="127"/>
                  </a:cubicBezTo>
                </a:path>
              </a:pathLst>
            </a:custGeom>
            <a:noFill/>
            <a:ln w="476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reeform 7"/>
            <p:cNvSpPr>
              <a:spLocks/>
            </p:cNvSpPr>
            <p:nvPr/>
          </p:nvSpPr>
          <p:spPr bwMode="auto">
            <a:xfrm>
              <a:off x="7391400" y="1530350"/>
              <a:ext cx="144462" cy="277813"/>
            </a:xfrm>
            <a:custGeom>
              <a:avLst/>
              <a:gdLst>
                <a:gd name="T0" fmla="*/ 30 w 34"/>
                <a:gd name="T1" fmla="*/ 5 h 65"/>
                <a:gd name="T2" fmla="*/ 14 w 34"/>
                <a:gd name="T3" fmla="*/ 2 h 65"/>
                <a:gd name="T4" fmla="*/ 1 w 34"/>
                <a:gd name="T5" fmla="*/ 14 h 65"/>
                <a:gd name="T6" fmla="*/ 16 w 34"/>
                <a:gd name="T7" fmla="*/ 30 h 65"/>
                <a:gd name="T8" fmla="*/ 34 w 34"/>
                <a:gd name="T9" fmla="*/ 46 h 65"/>
                <a:gd name="T10" fmla="*/ 15 w 34"/>
                <a:gd name="T11" fmla="*/ 65 h 65"/>
                <a:gd name="T12" fmla="*/ 2 w 34"/>
                <a:gd name="T13" fmla="*/ 61 h 65"/>
              </a:gdLst>
              <a:ahLst/>
              <a:cxnLst>
                <a:cxn ang="0">
                  <a:pos x="T0" y="T1"/>
                </a:cxn>
                <a:cxn ang="0">
                  <a:pos x="T2" y="T3"/>
                </a:cxn>
                <a:cxn ang="0">
                  <a:pos x="T4" y="T5"/>
                </a:cxn>
                <a:cxn ang="0">
                  <a:pos x="T6" y="T7"/>
                </a:cxn>
                <a:cxn ang="0">
                  <a:pos x="T8" y="T9"/>
                </a:cxn>
                <a:cxn ang="0">
                  <a:pos x="T10" y="T11"/>
                </a:cxn>
                <a:cxn ang="0">
                  <a:pos x="T12" y="T13"/>
                </a:cxn>
              </a:cxnLst>
              <a:rect l="0" t="0" r="r" b="b"/>
              <a:pathLst>
                <a:path w="34" h="65">
                  <a:moveTo>
                    <a:pt x="30" y="5"/>
                  </a:moveTo>
                  <a:cubicBezTo>
                    <a:pt x="30" y="5"/>
                    <a:pt x="22" y="0"/>
                    <a:pt x="14" y="2"/>
                  </a:cubicBezTo>
                  <a:cubicBezTo>
                    <a:pt x="7" y="3"/>
                    <a:pt x="2" y="7"/>
                    <a:pt x="1" y="14"/>
                  </a:cubicBezTo>
                  <a:cubicBezTo>
                    <a:pt x="0" y="25"/>
                    <a:pt x="9" y="29"/>
                    <a:pt x="16" y="30"/>
                  </a:cubicBezTo>
                  <a:cubicBezTo>
                    <a:pt x="24" y="31"/>
                    <a:pt x="33" y="35"/>
                    <a:pt x="34" y="46"/>
                  </a:cubicBezTo>
                  <a:cubicBezTo>
                    <a:pt x="34" y="57"/>
                    <a:pt x="25" y="65"/>
                    <a:pt x="15" y="65"/>
                  </a:cubicBezTo>
                  <a:cubicBezTo>
                    <a:pt x="5" y="65"/>
                    <a:pt x="2" y="61"/>
                    <a:pt x="2" y="61"/>
                  </a:cubicBezTo>
                </a:path>
              </a:pathLst>
            </a:custGeom>
            <a:noFill/>
            <a:ln w="476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Line 8"/>
            <p:cNvSpPr>
              <a:spLocks noChangeShapeType="1"/>
            </p:cNvSpPr>
            <p:nvPr/>
          </p:nvSpPr>
          <p:spPr bwMode="auto">
            <a:xfrm>
              <a:off x="7451725" y="1482725"/>
              <a:ext cx="0" cy="47625"/>
            </a:xfrm>
            <a:prstGeom prst="line">
              <a:avLst/>
            </a:prstGeom>
            <a:noFill/>
            <a:ln w="47625"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Line 9"/>
            <p:cNvSpPr>
              <a:spLocks noChangeShapeType="1"/>
            </p:cNvSpPr>
            <p:nvPr/>
          </p:nvSpPr>
          <p:spPr bwMode="auto">
            <a:xfrm>
              <a:off x="7451725" y="1812925"/>
              <a:ext cx="0" cy="47625"/>
            </a:xfrm>
            <a:prstGeom prst="line">
              <a:avLst/>
            </a:prstGeom>
            <a:noFill/>
            <a:ln w="47625"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4" name="Group 23"/>
          <p:cNvGrpSpPr/>
          <p:nvPr/>
        </p:nvGrpSpPr>
        <p:grpSpPr>
          <a:xfrm>
            <a:off x="9982939" y="1585332"/>
            <a:ext cx="670548" cy="707955"/>
            <a:chOff x="10126663" y="1568450"/>
            <a:chExt cx="768350" cy="811213"/>
          </a:xfrm>
        </p:grpSpPr>
        <p:sp>
          <p:nvSpPr>
            <p:cNvPr id="21" name="Freeform 10"/>
            <p:cNvSpPr>
              <a:spLocks/>
            </p:cNvSpPr>
            <p:nvPr/>
          </p:nvSpPr>
          <p:spPr bwMode="auto">
            <a:xfrm>
              <a:off x="10372725" y="1906588"/>
              <a:ext cx="271462" cy="133350"/>
            </a:xfrm>
            <a:custGeom>
              <a:avLst/>
              <a:gdLst>
                <a:gd name="T0" fmla="*/ 171 w 171"/>
                <a:gd name="T1" fmla="*/ 0 h 84"/>
                <a:gd name="T2" fmla="*/ 101 w 171"/>
                <a:gd name="T3" fmla="*/ 73 h 84"/>
                <a:gd name="T4" fmla="*/ 56 w 171"/>
                <a:gd name="T5" fmla="*/ 27 h 84"/>
                <a:gd name="T6" fmla="*/ 0 w 171"/>
                <a:gd name="T7" fmla="*/ 84 h 84"/>
              </a:gdLst>
              <a:ahLst/>
              <a:cxnLst>
                <a:cxn ang="0">
                  <a:pos x="T0" y="T1"/>
                </a:cxn>
                <a:cxn ang="0">
                  <a:pos x="T2" y="T3"/>
                </a:cxn>
                <a:cxn ang="0">
                  <a:pos x="T4" y="T5"/>
                </a:cxn>
                <a:cxn ang="0">
                  <a:pos x="T6" y="T7"/>
                </a:cxn>
              </a:cxnLst>
              <a:rect l="0" t="0" r="r" b="b"/>
              <a:pathLst>
                <a:path w="171" h="84">
                  <a:moveTo>
                    <a:pt x="171" y="0"/>
                  </a:moveTo>
                  <a:lnTo>
                    <a:pt x="101" y="73"/>
                  </a:lnTo>
                  <a:lnTo>
                    <a:pt x="56" y="27"/>
                  </a:lnTo>
                  <a:lnTo>
                    <a:pt x="0" y="84"/>
                  </a:lnTo>
                </a:path>
              </a:pathLst>
            </a:custGeom>
            <a:noFill/>
            <a:ln w="47625" cap="rnd">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11"/>
            <p:cNvSpPr>
              <a:spLocks/>
            </p:cNvSpPr>
            <p:nvPr/>
          </p:nvSpPr>
          <p:spPr bwMode="auto">
            <a:xfrm>
              <a:off x="10583863" y="1903413"/>
              <a:ext cx="65087" cy="68263"/>
            </a:xfrm>
            <a:custGeom>
              <a:avLst/>
              <a:gdLst>
                <a:gd name="T0" fmla="*/ 0 w 41"/>
                <a:gd name="T1" fmla="*/ 0 h 43"/>
                <a:gd name="T2" fmla="*/ 41 w 41"/>
                <a:gd name="T3" fmla="*/ 0 h 43"/>
                <a:gd name="T4" fmla="*/ 41 w 41"/>
                <a:gd name="T5" fmla="*/ 43 h 43"/>
              </a:gdLst>
              <a:ahLst/>
              <a:cxnLst>
                <a:cxn ang="0">
                  <a:pos x="T0" y="T1"/>
                </a:cxn>
                <a:cxn ang="0">
                  <a:pos x="T2" y="T3"/>
                </a:cxn>
                <a:cxn ang="0">
                  <a:pos x="T4" y="T5"/>
                </a:cxn>
              </a:cxnLst>
              <a:rect l="0" t="0" r="r" b="b"/>
              <a:pathLst>
                <a:path w="41" h="43">
                  <a:moveTo>
                    <a:pt x="0" y="0"/>
                  </a:moveTo>
                  <a:lnTo>
                    <a:pt x="41" y="0"/>
                  </a:lnTo>
                  <a:lnTo>
                    <a:pt x="41" y="43"/>
                  </a:lnTo>
                </a:path>
              </a:pathLst>
            </a:custGeom>
            <a:noFill/>
            <a:ln w="47625" cap="rnd">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12"/>
            <p:cNvSpPr>
              <a:spLocks/>
            </p:cNvSpPr>
            <p:nvPr/>
          </p:nvSpPr>
          <p:spPr bwMode="auto">
            <a:xfrm>
              <a:off x="10126663" y="1568450"/>
              <a:ext cx="768350" cy="811213"/>
            </a:xfrm>
            <a:custGeom>
              <a:avLst/>
              <a:gdLst>
                <a:gd name="T0" fmla="*/ 178 w 181"/>
                <a:gd name="T1" fmla="*/ 56 h 189"/>
                <a:gd name="T2" fmla="*/ 168 w 181"/>
                <a:gd name="T3" fmla="*/ 38 h 189"/>
                <a:gd name="T4" fmla="*/ 150 w 181"/>
                <a:gd name="T5" fmla="*/ 32 h 189"/>
                <a:gd name="T6" fmla="*/ 143 w 181"/>
                <a:gd name="T7" fmla="*/ 34 h 189"/>
                <a:gd name="T8" fmla="*/ 136 w 181"/>
                <a:gd name="T9" fmla="*/ 37 h 189"/>
                <a:gd name="T10" fmla="*/ 118 w 181"/>
                <a:gd name="T11" fmla="*/ 26 h 189"/>
                <a:gd name="T12" fmla="*/ 116 w 181"/>
                <a:gd name="T13" fmla="*/ 18 h 189"/>
                <a:gd name="T14" fmla="*/ 116 w 181"/>
                <a:gd name="T15" fmla="*/ 18 h 189"/>
                <a:gd name="T16" fmla="*/ 115 w 181"/>
                <a:gd name="T17" fmla="*/ 12 h 189"/>
                <a:gd name="T18" fmla="*/ 101 w 181"/>
                <a:gd name="T19" fmla="*/ 0 h 189"/>
                <a:gd name="T20" fmla="*/ 80 w 181"/>
                <a:gd name="T21" fmla="*/ 0 h 189"/>
                <a:gd name="T22" fmla="*/ 66 w 181"/>
                <a:gd name="T23" fmla="*/ 12 h 189"/>
                <a:gd name="T24" fmla="*/ 65 w 181"/>
                <a:gd name="T25" fmla="*/ 19 h 189"/>
                <a:gd name="T26" fmla="*/ 65 w 181"/>
                <a:gd name="T27" fmla="*/ 19 h 189"/>
                <a:gd name="T28" fmla="*/ 63 w 181"/>
                <a:gd name="T29" fmla="*/ 27 h 189"/>
                <a:gd name="T30" fmla="*/ 45 w 181"/>
                <a:gd name="T31" fmla="*/ 37 h 189"/>
                <a:gd name="T32" fmla="*/ 37 w 181"/>
                <a:gd name="T33" fmla="*/ 34 h 189"/>
                <a:gd name="T34" fmla="*/ 37 w 181"/>
                <a:gd name="T35" fmla="*/ 34 h 189"/>
                <a:gd name="T36" fmla="*/ 31 w 181"/>
                <a:gd name="T37" fmla="*/ 32 h 189"/>
                <a:gd name="T38" fmla="*/ 14 w 181"/>
                <a:gd name="T39" fmla="*/ 39 h 189"/>
                <a:gd name="T40" fmla="*/ 3 w 181"/>
                <a:gd name="T41" fmla="*/ 56 h 189"/>
                <a:gd name="T42" fmla="*/ 6 w 181"/>
                <a:gd name="T43" fmla="*/ 74 h 189"/>
                <a:gd name="T44" fmla="*/ 10 w 181"/>
                <a:gd name="T45" fmla="*/ 78 h 189"/>
                <a:gd name="T46" fmla="*/ 18 w 181"/>
                <a:gd name="T47" fmla="*/ 84 h 189"/>
                <a:gd name="T48" fmla="*/ 17 w 181"/>
                <a:gd name="T49" fmla="*/ 95 h 189"/>
                <a:gd name="T50" fmla="*/ 18 w 181"/>
                <a:gd name="T51" fmla="*/ 105 h 189"/>
                <a:gd name="T52" fmla="*/ 12 w 181"/>
                <a:gd name="T53" fmla="*/ 110 h 189"/>
                <a:gd name="T54" fmla="*/ 7 w 181"/>
                <a:gd name="T55" fmla="*/ 115 h 189"/>
                <a:gd name="T56" fmla="*/ 3 w 181"/>
                <a:gd name="T57" fmla="*/ 133 h 189"/>
                <a:gd name="T58" fmla="*/ 14 w 181"/>
                <a:gd name="T59" fmla="*/ 151 h 189"/>
                <a:gd name="T60" fmla="*/ 31 w 181"/>
                <a:gd name="T61" fmla="*/ 157 h 189"/>
                <a:gd name="T62" fmla="*/ 38 w 181"/>
                <a:gd name="T63" fmla="*/ 155 h 189"/>
                <a:gd name="T64" fmla="*/ 45 w 181"/>
                <a:gd name="T65" fmla="*/ 152 h 189"/>
                <a:gd name="T66" fmla="*/ 63 w 181"/>
                <a:gd name="T67" fmla="*/ 162 h 189"/>
                <a:gd name="T68" fmla="*/ 65 w 181"/>
                <a:gd name="T69" fmla="*/ 170 h 189"/>
                <a:gd name="T70" fmla="*/ 66 w 181"/>
                <a:gd name="T71" fmla="*/ 177 h 189"/>
                <a:gd name="T72" fmla="*/ 81 w 181"/>
                <a:gd name="T73" fmla="*/ 189 h 189"/>
                <a:gd name="T74" fmla="*/ 101 w 181"/>
                <a:gd name="T75" fmla="*/ 189 h 189"/>
                <a:gd name="T76" fmla="*/ 106 w 181"/>
                <a:gd name="T77" fmla="*/ 188 h 189"/>
                <a:gd name="T78" fmla="*/ 115 w 181"/>
                <a:gd name="T79" fmla="*/ 177 h 189"/>
                <a:gd name="T80" fmla="*/ 116 w 181"/>
                <a:gd name="T81" fmla="*/ 171 h 189"/>
                <a:gd name="T82" fmla="*/ 116 w 181"/>
                <a:gd name="T83" fmla="*/ 171 h 189"/>
                <a:gd name="T84" fmla="*/ 118 w 181"/>
                <a:gd name="T85" fmla="*/ 162 h 189"/>
                <a:gd name="T86" fmla="*/ 136 w 181"/>
                <a:gd name="T87" fmla="*/ 152 h 189"/>
                <a:gd name="T88" fmla="*/ 146 w 181"/>
                <a:gd name="T89" fmla="*/ 155 h 189"/>
                <a:gd name="T90" fmla="*/ 151 w 181"/>
                <a:gd name="T91" fmla="*/ 157 h 189"/>
                <a:gd name="T92" fmla="*/ 160 w 181"/>
                <a:gd name="T93" fmla="*/ 157 h 189"/>
                <a:gd name="T94" fmla="*/ 168 w 181"/>
                <a:gd name="T95" fmla="*/ 150 h 189"/>
                <a:gd name="T96" fmla="*/ 178 w 181"/>
                <a:gd name="T97" fmla="*/ 133 h 189"/>
                <a:gd name="T98" fmla="*/ 176 w 181"/>
                <a:gd name="T99" fmla="*/ 115 h 189"/>
                <a:gd name="T100" fmla="*/ 163 w 181"/>
                <a:gd name="T101" fmla="*/ 104 h 189"/>
                <a:gd name="T102" fmla="*/ 164 w 181"/>
                <a:gd name="T103" fmla="*/ 94 h 189"/>
                <a:gd name="T104" fmla="*/ 163 w 181"/>
                <a:gd name="T105" fmla="*/ 84 h 189"/>
                <a:gd name="T106" fmla="*/ 170 w 181"/>
                <a:gd name="T107" fmla="*/ 78 h 189"/>
                <a:gd name="T108" fmla="*/ 170 w 181"/>
                <a:gd name="T109" fmla="*/ 78 h 189"/>
                <a:gd name="T110" fmla="*/ 175 w 181"/>
                <a:gd name="T111" fmla="*/ 74 h 189"/>
                <a:gd name="T112" fmla="*/ 178 w 181"/>
                <a:gd name="T113" fmla="*/ 5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 h="189">
                  <a:moveTo>
                    <a:pt x="178" y="56"/>
                  </a:moveTo>
                  <a:cubicBezTo>
                    <a:pt x="168" y="38"/>
                    <a:pt x="168" y="38"/>
                    <a:pt x="168" y="38"/>
                  </a:cubicBezTo>
                  <a:cubicBezTo>
                    <a:pt x="164" y="32"/>
                    <a:pt x="156" y="29"/>
                    <a:pt x="150" y="32"/>
                  </a:cubicBezTo>
                  <a:cubicBezTo>
                    <a:pt x="143" y="34"/>
                    <a:pt x="143" y="34"/>
                    <a:pt x="143" y="34"/>
                  </a:cubicBezTo>
                  <a:cubicBezTo>
                    <a:pt x="136" y="37"/>
                    <a:pt x="136" y="37"/>
                    <a:pt x="136" y="37"/>
                  </a:cubicBezTo>
                  <a:cubicBezTo>
                    <a:pt x="130" y="32"/>
                    <a:pt x="124" y="29"/>
                    <a:pt x="118" y="26"/>
                  </a:cubicBezTo>
                  <a:cubicBezTo>
                    <a:pt x="116" y="18"/>
                    <a:pt x="116" y="18"/>
                    <a:pt x="116" y="18"/>
                  </a:cubicBezTo>
                  <a:cubicBezTo>
                    <a:pt x="116" y="18"/>
                    <a:pt x="116" y="18"/>
                    <a:pt x="116" y="18"/>
                  </a:cubicBezTo>
                  <a:cubicBezTo>
                    <a:pt x="115" y="12"/>
                    <a:pt x="115" y="12"/>
                    <a:pt x="115" y="12"/>
                  </a:cubicBezTo>
                  <a:cubicBezTo>
                    <a:pt x="114" y="5"/>
                    <a:pt x="107" y="0"/>
                    <a:pt x="101" y="0"/>
                  </a:cubicBezTo>
                  <a:cubicBezTo>
                    <a:pt x="80" y="0"/>
                    <a:pt x="80" y="0"/>
                    <a:pt x="80" y="0"/>
                  </a:cubicBezTo>
                  <a:cubicBezTo>
                    <a:pt x="73" y="0"/>
                    <a:pt x="67" y="5"/>
                    <a:pt x="66" y="12"/>
                  </a:cubicBezTo>
                  <a:cubicBezTo>
                    <a:pt x="65" y="19"/>
                    <a:pt x="65" y="19"/>
                    <a:pt x="65" y="19"/>
                  </a:cubicBezTo>
                  <a:cubicBezTo>
                    <a:pt x="65" y="19"/>
                    <a:pt x="65" y="19"/>
                    <a:pt x="65" y="19"/>
                  </a:cubicBezTo>
                  <a:cubicBezTo>
                    <a:pt x="63" y="27"/>
                    <a:pt x="63" y="27"/>
                    <a:pt x="63" y="27"/>
                  </a:cubicBezTo>
                  <a:cubicBezTo>
                    <a:pt x="57" y="29"/>
                    <a:pt x="51" y="33"/>
                    <a:pt x="45" y="37"/>
                  </a:cubicBezTo>
                  <a:cubicBezTo>
                    <a:pt x="37" y="34"/>
                    <a:pt x="37" y="34"/>
                    <a:pt x="37" y="34"/>
                  </a:cubicBezTo>
                  <a:cubicBezTo>
                    <a:pt x="37" y="34"/>
                    <a:pt x="37" y="34"/>
                    <a:pt x="37" y="34"/>
                  </a:cubicBezTo>
                  <a:cubicBezTo>
                    <a:pt x="31" y="32"/>
                    <a:pt x="31" y="32"/>
                    <a:pt x="31" y="32"/>
                  </a:cubicBezTo>
                  <a:cubicBezTo>
                    <a:pt x="25" y="30"/>
                    <a:pt x="17" y="33"/>
                    <a:pt x="14" y="39"/>
                  </a:cubicBezTo>
                  <a:cubicBezTo>
                    <a:pt x="3" y="56"/>
                    <a:pt x="3" y="56"/>
                    <a:pt x="3" y="56"/>
                  </a:cubicBezTo>
                  <a:cubicBezTo>
                    <a:pt x="0" y="62"/>
                    <a:pt x="1" y="70"/>
                    <a:pt x="6" y="74"/>
                  </a:cubicBezTo>
                  <a:cubicBezTo>
                    <a:pt x="10" y="78"/>
                    <a:pt x="10" y="78"/>
                    <a:pt x="10" y="78"/>
                  </a:cubicBezTo>
                  <a:cubicBezTo>
                    <a:pt x="18" y="84"/>
                    <a:pt x="18" y="84"/>
                    <a:pt x="18" y="84"/>
                  </a:cubicBezTo>
                  <a:cubicBezTo>
                    <a:pt x="17" y="88"/>
                    <a:pt x="17" y="91"/>
                    <a:pt x="17" y="95"/>
                  </a:cubicBezTo>
                  <a:cubicBezTo>
                    <a:pt x="17" y="98"/>
                    <a:pt x="17" y="101"/>
                    <a:pt x="18" y="105"/>
                  </a:cubicBezTo>
                  <a:cubicBezTo>
                    <a:pt x="12" y="110"/>
                    <a:pt x="12" y="110"/>
                    <a:pt x="12" y="110"/>
                  </a:cubicBezTo>
                  <a:cubicBezTo>
                    <a:pt x="7" y="115"/>
                    <a:pt x="7" y="115"/>
                    <a:pt x="7" y="115"/>
                  </a:cubicBezTo>
                  <a:cubicBezTo>
                    <a:pt x="1" y="119"/>
                    <a:pt x="0" y="127"/>
                    <a:pt x="3" y="133"/>
                  </a:cubicBezTo>
                  <a:cubicBezTo>
                    <a:pt x="14" y="151"/>
                    <a:pt x="14" y="151"/>
                    <a:pt x="14" y="151"/>
                  </a:cubicBezTo>
                  <a:cubicBezTo>
                    <a:pt x="17" y="157"/>
                    <a:pt x="25" y="159"/>
                    <a:pt x="31" y="157"/>
                  </a:cubicBezTo>
                  <a:cubicBezTo>
                    <a:pt x="38" y="155"/>
                    <a:pt x="38" y="155"/>
                    <a:pt x="38" y="155"/>
                  </a:cubicBezTo>
                  <a:cubicBezTo>
                    <a:pt x="45" y="152"/>
                    <a:pt x="45" y="152"/>
                    <a:pt x="45" y="152"/>
                  </a:cubicBezTo>
                  <a:cubicBezTo>
                    <a:pt x="51" y="156"/>
                    <a:pt x="57" y="160"/>
                    <a:pt x="63" y="162"/>
                  </a:cubicBezTo>
                  <a:cubicBezTo>
                    <a:pt x="65" y="170"/>
                    <a:pt x="65" y="170"/>
                    <a:pt x="65" y="170"/>
                  </a:cubicBezTo>
                  <a:cubicBezTo>
                    <a:pt x="66" y="177"/>
                    <a:pt x="66" y="177"/>
                    <a:pt x="66" y="177"/>
                  </a:cubicBezTo>
                  <a:cubicBezTo>
                    <a:pt x="67" y="184"/>
                    <a:pt x="74" y="189"/>
                    <a:pt x="81" y="189"/>
                  </a:cubicBezTo>
                  <a:cubicBezTo>
                    <a:pt x="101" y="189"/>
                    <a:pt x="101" y="189"/>
                    <a:pt x="101" y="189"/>
                  </a:cubicBezTo>
                  <a:cubicBezTo>
                    <a:pt x="103" y="189"/>
                    <a:pt x="104" y="189"/>
                    <a:pt x="106" y="188"/>
                  </a:cubicBezTo>
                  <a:cubicBezTo>
                    <a:pt x="111" y="186"/>
                    <a:pt x="114" y="182"/>
                    <a:pt x="115" y="177"/>
                  </a:cubicBezTo>
                  <a:cubicBezTo>
                    <a:pt x="116" y="171"/>
                    <a:pt x="116" y="171"/>
                    <a:pt x="116" y="171"/>
                  </a:cubicBezTo>
                  <a:cubicBezTo>
                    <a:pt x="116" y="171"/>
                    <a:pt x="116" y="171"/>
                    <a:pt x="116" y="171"/>
                  </a:cubicBezTo>
                  <a:cubicBezTo>
                    <a:pt x="118" y="162"/>
                    <a:pt x="118" y="162"/>
                    <a:pt x="118" y="162"/>
                  </a:cubicBezTo>
                  <a:cubicBezTo>
                    <a:pt x="125" y="160"/>
                    <a:pt x="130" y="156"/>
                    <a:pt x="136" y="152"/>
                  </a:cubicBezTo>
                  <a:cubicBezTo>
                    <a:pt x="146" y="155"/>
                    <a:pt x="146" y="155"/>
                    <a:pt x="146" y="155"/>
                  </a:cubicBezTo>
                  <a:cubicBezTo>
                    <a:pt x="151" y="157"/>
                    <a:pt x="151" y="157"/>
                    <a:pt x="151" y="157"/>
                  </a:cubicBezTo>
                  <a:cubicBezTo>
                    <a:pt x="154" y="158"/>
                    <a:pt x="157" y="158"/>
                    <a:pt x="160" y="157"/>
                  </a:cubicBezTo>
                  <a:cubicBezTo>
                    <a:pt x="163" y="156"/>
                    <a:pt x="166" y="153"/>
                    <a:pt x="168" y="150"/>
                  </a:cubicBezTo>
                  <a:cubicBezTo>
                    <a:pt x="178" y="133"/>
                    <a:pt x="178" y="133"/>
                    <a:pt x="178" y="133"/>
                  </a:cubicBezTo>
                  <a:cubicBezTo>
                    <a:pt x="181" y="127"/>
                    <a:pt x="180" y="119"/>
                    <a:pt x="176" y="115"/>
                  </a:cubicBezTo>
                  <a:cubicBezTo>
                    <a:pt x="163" y="104"/>
                    <a:pt x="163" y="104"/>
                    <a:pt x="163" y="104"/>
                  </a:cubicBezTo>
                  <a:cubicBezTo>
                    <a:pt x="164" y="101"/>
                    <a:pt x="164" y="98"/>
                    <a:pt x="164" y="94"/>
                  </a:cubicBezTo>
                  <a:cubicBezTo>
                    <a:pt x="164" y="91"/>
                    <a:pt x="164" y="87"/>
                    <a:pt x="163" y="84"/>
                  </a:cubicBezTo>
                  <a:cubicBezTo>
                    <a:pt x="170" y="78"/>
                    <a:pt x="170" y="78"/>
                    <a:pt x="170" y="78"/>
                  </a:cubicBezTo>
                  <a:cubicBezTo>
                    <a:pt x="170" y="78"/>
                    <a:pt x="170" y="78"/>
                    <a:pt x="170" y="78"/>
                  </a:cubicBezTo>
                  <a:cubicBezTo>
                    <a:pt x="175" y="74"/>
                    <a:pt x="175" y="74"/>
                    <a:pt x="175" y="74"/>
                  </a:cubicBezTo>
                  <a:cubicBezTo>
                    <a:pt x="180" y="70"/>
                    <a:pt x="181" y="61"/>
                    <a:pt x="178" y="56"/>
                  </a:cubicBezTo>
                  <a:close/>
                </a:path>
              </a:pathLst>
            </a:custGeom>
            <a:noFill/>
            <a:ln w="47625" cap="flat">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6" name="Shape 742"/>
          <p:cNvSpPr>
            <a:spLocks noChangeArrowheads="1"/>
          </p:cNvSpPr>
          <p:nvPr/>
        </p:nvSpPr>
        <p:spPr bwMode="auto">
          <a:xfrm>
            <a:off x="6883594" y="5657810"/>
            <a:ext cx="19574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increase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profitability</a:t>
            </a:r>
          </a:p>
        </p:txBody>
      </p:sp>
      <p:sp>
        <p:nvSpPr>
          <p:cNvPr id="37" name="Shape 742"/>
          <p:cNvSpPr>
            <a:spLocks noChangeArrowheads="1"/>
          </p:cNvSpPr>
          <p:nvPr/>
        </p:nvSpPr>
        <p:spPr bwMode="auto">
          <a:xfrm>
            <a:off x="9309661" y="5657810"/>
            <a:ext cx="19574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increase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productivity</a:t>
            </a:r>
          </a:p>
        </p:txBody>
      </p:sp>
      <p:sp>
        <p:nvSpPr>
          <p:cNvPr id="38" name="Freeform 37"/>
          <p:cNvSpPr/>
          <p:nvPr/>
        </p:nvSpPr>
        <p:spPr>
          <a:xfrm>
            <a:off x="7574894" y="5251554"/>
            <a:ext cx="574843" cy="282213"/>
          </a:xfrm>
          <a:custGeom>
            <a:avLst/>
            <a:gdLst/>
            <a:ahLst/>
            <a:cxnLst/>
            <a:rect l="l" t="t" r="r" b="b"/>
            <a:pathLst>
              <a:path w="456248" h="223990">
                <a:moveTo>
                  <a:pt x="412685" y="170079"/>
                </a:moveTo>
                <a:cubicBezTo>
                  <a:pt x="415322" y="170073"/>
                  <a:pt x="417958" y="170771"/>
                  <a:pt x="420595" y="172174"/>
                </a:cubicBezTo>
                <a:cubicBezTo>
                  <a:pt x="423231" y="173578"/>
                  <a:pt x="424651" y="175724"/>
                  <a:pt x="424854" y="178613"/>
                </a:cubicBezTo>
                <a:cubicBezTo>
                  <a:pt x="424860" y="182798"/>
                  <a:pt x="424315" y="186544"/>
                  <a:pt x="423218" y="189853"/>
                </a:cubicBezTo>
                <a:cubicBezTo>
                  <a:pt x="422122" y="193161"/>
                  <a:pt x="420436" y="196527"/>
                  <a:pt x="418161" y="199949"/>
                </a:cubicBezTo>
                <a:cubicBezTo>
                  <a:pt x="417908" y="199695"/>
                  <a:pt x="417502" y="199594"/>
                  <a:pt x="416944" y="199644"/>
                </a:cubicBezTo>
                <a:cubicBezTo>
                  <a:pt x="415981" y="199594"/>
                  <a:pt x="415474" y="200000"/>
                  <a:pt x="415423" y="200864"/>
                </a:cubicBezTo>
                <a:lnTo>
                  <a:pt x="415119" y="200254"/>
                </a:lnTo>
                <a:cubicBezTo>
                  <a:pt x="414764" y="200305"/>
                  <a:pt x="414561" y="200813"/>
                  <a:pt x="414511" y="201778"/>
                </a:cubicBezTo>
                <a:cubicBezTo>
                  <a:pt x="414206" y="201422"/>
                  <a:pt x="413902" y="201219"/>
                  <a:pt x="413598" y="201168"/>
                </a:cubicBezTo>
                <a:cubicBezTo>
                  <a:pt x="412990" y="201219"/>
                  <a:pt x="412381" y="201422"/>
                  <a:pt x="411773" y="201778"/>
                </a:cubicBezTo>
                <a:cubicBezTo>
                  <a:pt x="411164" y="202134"/>
                  <a:pt x="410556" y="202337"/>
                  <a:pt x="409947" y="202388"/>
                </a:cubicBezTo>
                <a:cubicBezTo>
                  <a:pt x="407830" y="202356"/>
                  <a:pt x="405749" y="201886"/>
                  <a:pt x="403704" y="200978"/>
                </a:cubicBezTo>
                <a:cubicBezTo>
                  <a:pt x="401659" y="200070"/>
                  <a:pt x="400491" y="198914"/>
                  <a:pt x="400198" y="197511"/>
                </a:cubicBezTo>
                <a:cubicBezTo>
                  <a:pt x="400414" y="193891"/>
                  <a:pt x="401279" y="189929"/>
                  <a:pt x="402791" y="185624"/>
                </a:cubicBezTo>
                <a:cubicBezTo>
                  <a:pt x="404304" y="181318"/>
                  <a:pt x="405168" y="177356"/>
                  <a:pt x="405384" y="173736"/>
                </a:cubicBezTo>
                <a:cubicBezTo>
                  <a:pt x="405460" y="172854"/>
                  <a:pt x="405765" y="172486"/>
                  <a:pt x="406297" y="172632"/>
                </a:cubicBezTo>
                <a:cubicBezTo>
                  <a:pt x="406829" y="172778"/>
                  <a:pt x="407134" y="172333"/>
                  <a:pt x="407210" y="171298"/>
                </a:cubicBezTo>
                <a:cubicBezTo>
                  <a:pt x="407514" y="171552"/>
                  <a:pt x="407818" y="171654"/>
                  <a:pt x="408122" y="171603"/>
                </a:cubicBezTo>
                <a:cubicBezTo>
                  <a:pt x="408807" y="171539"/>
                  <a:pt x="409415" y="171285"/>
                  <a:pt x="409947" y="170841"/>
                </a:cubicBezTo>
                <a:cubicBezTo>
                  <a:pt x="410480" y="170396"/>
                  <a:pt x="411392" y="170142"/>
                  <a:pt x="412685" y="170079"/>
                </a:cubicBezTo>
                <a:close/>
                <a:moveTo>
                  <a:pt x="253594" y="16460"/>
                </a:moveTo>
                <a:lnTo>
                  <a:pt x="256642" y="16460"/>
                </a:lnTo>
                <a:cubicBezTo>
                  <a:pt x="267023" y="16941"/>
                  <a:pt x="275360" y="19932"/>
                  <a:pt x="281655" y="25433"/>
                </a:cubicBezTo>
                <a:cubicBezTo>
                  <a:pt x="287949" y="30934"/>
                  <a:pt x="291181" y="36059"/>
                  <a:pt x="291351" y="40808"/>
                </a:cubicBezTo>
                <a:cubicBezTo>
                  <a:pt x="291339" y="41240"/>
                  <a:pt x="291288" y="41596"/>
                  <a:pt x="291199" y="41875"/>
                </a:cubicBezTo>
                <a:cubicBezTo>
                  <a:pt x="291111" y="42154"/>
                  <a:pt x="291060" y="42510"/>
                  <a:pt x="291047" y="42942"/>
                </a:cubicBezTo>
                <a:cubicBezTo>
                  <a:pt x="290997" y="43247"/>
                  <a:pt x="291098" y="43552"/>
                  <a:pt x="291351" y="43857"/>
                </a:cubicBezTo>
                <a:lnTo>
                  <a:pt x="292266" y="46600"/>
                </a:lnTo>
                <a:lnTo>
                  <a:pt x="292266" y="49345"/>
                </a:lnTo>
                <a:lnTo>
                  <a:pt x="291961" y="49345"/>
                </a:lnTo>
                <a:cubicBezTo>
                  <a:pt x="291923" y="50520"/>
                  <a:pt x="291771" y="51295"/>
                  <a:pt x="291504" y="51670"/>
                </a:cubicBezTo>
                <a:cubicBezTo>
                  <a:pt x="291238" y="52044"/>
                  <a:pt x="291086" y="52286"/>
                  <a:pt x="291047" y="52394"/>
                </a:cubicBezTo>
                <a:lnTo>
                  <a:pt x="290440" y="56357"/>
                </a:lnTo>
                <a:cubicBezTo>
                  <a:pt x="290389" y="56662"/>
                  <a:pt x="290187" y="56967"/>
                  <a:pt x="289832" y="57271"/>
                </a:cubicBezTo>
                <a:lnTo>
                  <a:pt x="289225" y="59101"/>
                </a:lnTo>
                <a:cubicBezTo>
                  <a:pt x="288263" y="61844"/>
                  <a:pt x="287149" y="64588"/>
                  <a:pt x="285883" y="67332"/>
                </a:cubicBezTo>
                <a:lnTo>
                  <a:pt x="281023" y="74344"/>
                </a:lnTo>
                <a:cubicBezTo>
                  <a:pt x="281169" y="74484"/>
                  <a:pt x="281257" y="74661"/>
                  <a:pt x="281289" y="74877"/>
                </a:cubicBezTo>
                <a:cubicBezTo>
                  <a:pt x="281320" y="75093"/>
                  <a:pt x="281333" y="75424"/>
                  <a:pt x="281327" y="75868"/>
                </a:cubicBezTo>
                <a:lnTo>
                  <a:pt x="281327" y="76173"/>
                </a:lnTo>
                <a:cubicBezTo>
                  <a:pt x="280871" y="76338"/>
                  <a:pt x="280415" y="76618"/>
                  <a:pt x="279958" y="77011"/>
                </a:cubicBezTo>
                <a:cubicBezTo>
                  <a:pt x="279502" y="77405"/>
                  <a:pt x="279045" y="77837"/>
                  <a:pt x="278588" y="78307"/>
                </a:cubicBezTo>
                <a:lnTo>
                  <a:pt x="277368" y="80136"/>
                </a:lnTo>
                <a:lnTo>
                  <a:pt x="274930" y="83185"/>
                </a:lnTo>
                <a:lnTo>
                  <a:pt x="275235" y="83795"/>
                </a:lnTo>
                <a:lnTo>
                  <a:pt x="274625" y="83795"/>
                </a:lnTo>
                <a:cubicBezTo>
                  <a:pt x="274174" y="83801"/>
                  <a:pt x="273857" y="83865"/>
                  <a:pt x="273673" y="83985"/>
                </a:cubicBezTo>
                <a:cubicBezTo>
                  <a:pt x="273489" y="84106"/>
                  <a:pt x="273400" y="84246"/>
                  <a:pt x="273406" y="84404"/>
                </a:cubicBezTo>
                <a:lnTo>
                  <a:pt x="273711" y="85014"/>
                </a:lnTo>
                <a:cubicBezTo>
                  <a:pt x="273558" y="85008"/>
                  <a:pt x="273406" y="85021"/>
                  <a:pt x="273254" y="85052"/>
                </a:cubicBezTo>
                <a:cubicBezTo>
                  <a:pt x="273101" y="85084"/>
                  <a:pt x="272949" y="85173"/>
                  <a:pt x="272796" y="85319"/>
                </a:cubicBezTo>
                <a:lnTo>
                  <a:pt x="273101" y="85929"/>
                </a:lnTo>
                <a:cubicBezTo>
                  <a:pt x="272879" y="86049"/>
                  <a:pt x="272333" y="86646"/>
                  <a:pt x="271463" y="87720"/>
                </a:cubicBezTo>
                <a:cubicBezTo>
                  <a:pt x="270593" y="88793"/>
                  <a:pt x="269818" y="89619"/>
                  <a:pt x="269139" y="90197"/>
                </a:cubicBezTo>
                <a:lnTo>
                  <a:pt x="267920" y="91111"/>
                </a:lnTo>
                <a:cubicBezTo>
                  <a:pt x="267310" y="91416"/>
                  <a:pt x="267005" y="92026"/>
                  <a:pt x="267005" y="92941"/>
                </a:cubicBezTo>
                <a:lnTo>
                  <a:pt x="266700" y="93246"/>
                </a:lnTo>
                <a:cubicBezTo>
                  <a:pt x="266402" y="93239"/>
                  <a:pt x="266161" y="93328"/>
                  <a:pt x="265977" y="93512"/>
                </a:cubicBezTo>
                <a:cubicBezTo>
                  <a:pt x="265792" y="93696"/>
                  <a:pt x="265627" y="94014"/>
                  <a:pt x="265481" y="94465"/>
                </a:cubicBezTo>
                <a:lnTo>
                  <a:pt x="263043" y="97514"/>
                </a:lnTo>
                <a:lnTo>
                  <a:pt x="255118" y="104830"/>
                </a:lnTo>
                <a:cubicBezTo>
                  <a:pt x="255372" y="104830"/>
                  <a:pt x="255778" y="104526"/>
                  <a:pt x="256337" y="103916"/>
                </a:cubicBezTo>
                <a:lnTo>
                  <a:pt x="256337" y="104221"/>
                </a:lnTo>
                <a:cubicBezTo>
                  <a:pt x="255728" y="105135"/>
                  <a:pt x="255118" y="105745"/>
                  <a:pt x="254508" y="106050"/>
                </a:cubicBezTo>
                <a:lnTo>
                  <a:pt x="252985" y="107269"/>
                </a:lnTo>
                <a:cubicBezTo>
                  <a:pt x="252629" y="107771"/>
                  <a:pt x="252121" y="108597"/>
                  <a:pt x="251460" y="109746"/>
                </a:cubicBezTo>
                <a:cubicBezTo>
                  <a:pt x="250800" y="110896"/>
                  <a:pt x="249378" y="112103"/>
                  <a:pt x="247193" y="113367"/>
                </a:cubicBezTo>
                <a:lnTo>
                  <a:pt x="243840" y="117025"/>
                </a:lnTo>
                <a:lnTo>
                  <a:pt x="238354" y="123427"/>
                </a:lnTo>
                <a:lnTo>
                  <a:pt x="238354" y="123122"/>
                </a:lnTo>
                <a:lnTo>
                  <a:pt x="236830" y="124342"/>
                </a:lnTo>
                <a:lnTo>
                  <a:pt x="237135" y="124647"/>
                </a:lnTo>
                <a:cubicBezTo>
                  <a:pt x="237135" y="124805"/>
                  <a:pt x="236982" y="125098"/>
                  <a:pt x="236678" y="125523"/>
                </a:cubicBezTo>
                <a:cubicBezTo>
                  <a:pt x="236373" y="125949"/>
                  <a:pt x="235916" y="126469"/>
                  <a:pt x="235306" y="127086"/>
                </a:cubicBezTo>
                <a:lnTo>
                  <a:pt x="231648" y="130744"/>
                </a:lnTo>
                <a:cubicBezTo>
                  <a:pt x="228054" y="134466"/>
                  <a:pt x="225946" y="137006"/>
                  <a:pt x="225324" y="138366"/>
                </a:cubicBezTo>
                <a:cubicBezTo>
                  <a:pt x="224702" y="139725"/>
                  <a:pt x="223355" y="141351"/>
                  <a:pt x="221285" y="143243"/>
                </a:cubicBezTo>
                <a:lnTo>
                  <a:pt x="220676" y="143853"/>
                </a:lnTo>
                <a:cubicBezTo>
                  <a:pt x="219488" y="145092"/>
                  <a:pt x="218434" y="146349"/>
                  <a:pt x="217513" y="147626"/>
                </a:cubicBezTo>
                <a:cubicBezTo>
                  <a:pt x="216593" y="148902"/>
                  <a:pt x="215615" y="150084"/>
                  <a:pt x="214580" y="151170"/>
                </a:cubicBezTo>
                <a:lnTo>
                  <a:pt x="207569" y="159096"/>
                </a:lnTo>
                <a:lnTo>
                  <a:pt x="207874" y="159401"/>
                </a:lnTo>
                <a:cubicBezTo>
                  <a:pt x="207715" y="159852"/>
                  <a:pt x="207499" y="160246"/>
                  <a:pt x="207226" y="160583"/>
                </a:cubicBezTo>
                <a:cubicBezTo>
                  <a:pt x="206953" y="160919"/>
                  <a:pt x="206661" y="161237"/>
                  <a:pt x="206350" y="161535"/>
                </a:cubicBezTo>
                <a:lnTo>
                  <a:pt x="202388" y="165194"/>
                </a:lnTo>
                <a:cubicBezTo>
                  <a:pt x="201778" y="165803"/>
                  <a:pt x="201473" y="166413"/>
                  <a:pt x="201473" y="167023"/>
                </a:cubicBezTo>
                <a:lnTo>
                  <a:pt x="202083" y="166718"/>
                </a:lnTo>
                <a:cubicBezTo>
                  <a:pt x="201937" y="166858"/>
                  <a:pt x="201848" y="166959"/>
                  <a:pt x="201816" y="167023"/>
                </a:cubicBezTo>
                <a:cubicBezTo>
                  <a:pt x="201784" y="167086"/>
                  <a:pt x="201772" y="167188"/>
                  <a:pt x="201778" y="167328"/>
                </a:cubicBezTo>
                <a:lnTo>
                  <a:pt x="195682" y="174035"/>
                </a:lnTo>
                <a:lnTo>
                  <a:pt x="194768" y="175864"/>
                </a:lnTo>
                <a:lnTo>
                  <a:pt x="180747" y="195070"/>
                </a:lnTo>
                <a:cubicBezTo>
                  <a:pt x="180340" y="195604"/>
                  <a:pt x="180086" y="196366"/>
                  <a:pt x="179985" y="197357"/>
                </a:cubicBezTo>
                <a:cubicBezTo>
                  <a:pt x="179883" y="198348"/>
                  <a:pt x="179629" y="199110"/>
                  <a:pt x="179223" y="199643"/>
                </a:cubicBezTo>
                <a:lnTo>
                  <a:pt x="176480" y="204521"/>
                </a:lnTo>
                <a:lnTo>
                  <a:pt x="178613" y="204825"/>
                </a:lnTo>
                <a:cubicBezTo>
                  <a:pt x="179083" y="204832"/>
                  <a:pt x="179515" y="204819"/>
                  <a:pt x="179909" y="204787"/>
                </a:cubicBezTo>
                <a:cubicBezTo>
                  <a:pt x="180302" y="204756"/>
                  <a:pt x="180582" y="204667"/>
                  <a:pt x="180747" y="204521"/>
                </a:cubicBezTo>
                <a:lnTo>
                  <a:pt x="184100" y="204521"/>
                </a:lnTo>
                <a:cubicBezTo>
                  <a:pt x="184849" y="204509"/>
                  <a:pt x="185560" y="204458"/>
                  <a:pt x="186233" y="204369"/>
                </a:cubicBezTo>
                <a:cubicBezTo>
                  <a:pt x="186906" y="204280"/>
                  <a:pt x="187618" y="204229"/>
                  <a:pt x="188367" y="204216"/>
                </a:cubicBezTo>
                <a:lnTo>
                  <a:pt x="192329" y="203302"/>
                </a:lnTo>
                <a:cubicBezTo>
                  <a:pt x="193390" y="203264"/>
                  <a:pt x="194317" y="203111"/>
                  <a:pt x="195111" y="202844"/>
                </a:cubicBezTo>
                <a:cubicBezTo>
                  <a:pt x="195904" y="202577"/>
                  <a:pt x="196603" y="202423"/>
                  <a:pt x="197206" y="202384"/>
                </a:cubicBezTo>
                <a:lnTo>
                  <a:pt x="198120" y="201776"/>
                </a:lnTo>
                <a:cubicBezTo>
                  <a:pt x="198425" y="201522"/>
                  <a:pt x="199035" y="201421"/>
                  <a:pt x="199949" y="201472"/>
                </a:cubicBezTo>
                <a:lnTo>
                  <a:pt x="200864" y="201472"/>
                </a:lnTo>
                <a:cubicBezTo>
                  <a:pt x="201486" y="201453"/>
                  <a:pt x="202146" y="201339"/>
                  <a:pt x="202845" y="201130"/>
                </a:cubicBezTo>
                <a:cubicBezTo>
                  <a:pt x="203543" y="200920"/>
                  <a:pt x="204204" y="200730"/>
                  <a:pt x="204826" y="200559"/>
                </a:cubicBezTo>
                <a:lnTo>
                  <a:pt x="209398" y="200864"/>
                </a:lnTo>
                <a:cubicBezTo>
                  <a:pt x="210738" y="200826"/>
                  <a:pt x="211792" y="200673"/>
                  <a:pt x="212560" y="200406"/>
                </a:cubicBezTo>
                <a:cubicBezTo>
                  <a:pt x="213329" y="200140"/>
                  <a:pt x="214002" y="199987"/>
                  <a:pt x="214580" y="199949"/>
                </a:cubicBezTo>
                <a:lnTo>
                  <a:pt x="216104" y="199949"/>
                </a:lnTo>
                <a:cubicBezTo>
                  <a:pt x="216402" y="199955"/>
                  <a:pt x="216643" y="199943"/>
                  <a:pt x="216828" y="199911"/>
                </a:cubicBezTo>
                <a:cubicBezTo>
                  <a:pt x="217012" y="199879"/>
                  <a:pt x="217177" y="199790"/>
                  <a:pt x="217323" y="199644"/>
                </a:cubicBezTo>
                <a:lnTo>
                  <a:pt x="217628" y="199644"/>
                </a:lnTo>
                <a:cubicBezTo>
                  <a:pt x="218847" y="199593"/>
                  <a:pt x="223724" y="198780"/>
                  <a:pt x="232258" y="197205"/>
                </a:cubicBezTo>
                <a:cubicBezTo>
                  <a:pt x="232423" y="197218"/>
                  <a:pt x="232626" y="197268"/>
                  <a:pt x="232868" y="197357"/>
                </a:cubicBezTo>
                <a:cubicBezTo>
                  <a:pt x="233109" y="197445"/>
                  <a:pt x="233312" y="197496"/>
                  <a:pt x="233477" y="197509"/>
                </a:cubicBezTo>
                <a:cubicBezTo>
                  <a:pt x="234741" y="197445"/>
                  <a:pt x="235947" y="197192"/>
                  <a:pt x="237097" y="196748"/>
                </a:cubicBezTo>
                <a:cubicBezTo>
                  <a:pt x="238246" y="196304"/>
                  <a:pt x="239986" y="196050"/>
                  <a:pt x="242316" y="195987"/>
                </a:cubicBezTo>
                <a:cubicBezTo>
                  <a:pt x="243091" y="195987"/>
                  <a:pt x="244133" y="196063"/>
                  <a:pt x="245441" y="196215"/>
                </a:cubicBezTo>
                <a:cubicBezTo>
                  <a:pt x="246749" y="196368"/>
                  <a:pt x="248247" y="196596"/>
                  <a:pt x="249937" y="196901"/>
                </a:cubicBezTo>
                <a:lnTo>
                  <a:pt x="270358" y="196901"/>
                </a:lnTo>
                <a:cubicBezTo>
                  <a:pt x="270523" y="196895"/>
                  <a:pt x="270726" y="196831"/>
                  <a:pt x="270968" y="196711"/>
                </a:cubicBezTo>
                <a:cubicBezTo>
                  <a:pt x="271209" y="196590"/>
                  <a:pt x="271412" y="196450"/>
                  <a:pt x="271577" y="196292"/>
                </a:cubicBezTo>
                <a:cubicBezTo>
                  <a:pt x="271514" y="195764"/>
                  <a:pt x="271260" y="195523"/>
                  <a:pt x="270815" y="195567"/>
                </a:cubicBezTo>
                <a:cubicBezTo>
                  <a:pt x="270371" y="195612"/>
                  <a:pt x="270117" y="195447"/>
                  <a:pt x="270053" y="195072"/>
                </a:cubicBezTo>
                <a:cubicBezTo>
                  <a:pt x="270053" y="194913"/>
                  <a:pt x="270206" y="194774"/>
                  <a:pt x="270510" y="194653"/>
                </a:cubicBezTo>
                <a:cubicBezTo>
                  <a:pt x="270815" y="194532"/>
                  <a:pt x="271272" y="194469"/>
                  <a:pt x="271882" y="194462"/>
                </a:cubicBezTo>
                <a:lnTo>
                  <a:pt x="274625" y="194462"/>
                </a:lnTo>
                <a:cubicBezTo>
                  <a:pt x="275082" y="194475"/>
                  <a:pt x="275540" y="194526"/>
                  <a:pt x="275997" y="194615"/>
                </a:cubicBezTo>
                <a:cubicBezTo>
                  <a:pt x="276454" y="194704"/>
                  <a:pt x="276911" y="194754"/>
                  <a:pt x="277368" y="194767"/>
                </a:cubicBezTo>
                <a:cubicBezTo>
                  <a:pt x="277521" y="194774"/>
                  <a:pt x="277673" y="194761"/>
                  <a:pt x="277826" y="194729"/>
                </a:cubicBezTo>
                <a:cubicBezTo>
                  <a:pt x="277978" y="194697"/>
                  <a:pt x="278130" y="194608"/>
                  <a:pt x="278283" y="194462"/>
                </a:cubicBezTo>
                <a:lnTo>
                  <a:pt x="278283" y="193853"/>
                </a:lnTo>
                <a:cubicBezTo>
                  <a:pt x="278722" y="193859"/>
                  <a:pt x="279048" y="193846"/>
                  <a:pt x="279261" y="193814"/>
                </a:cubicBezTo>
                <a:cubicBezTo>
                  <a:pt x="279474" y="193783"/>
                  <a:pt x="279650" y="193694"/>
                  <a:pt x="279788" y="193548"/>
                </a:cubicBezTo>
                <a:lnTo>
                  <a:pt x="281293" y="194157"/>
                </a:lnTo>
                <a:cubicBezTo>
                  <a:pt x="281344" y="194462"/>
                  <a:pt x="281547" y="194767"/>
                  <a:pt x="281902" y="195072"/>
                </a:cubicBezTo>
                <a:lnTo>
                  <a:pt x="283426" y="197205"/>
                </a:lnTo>
                <a:cubicBezTo>
                  <a:pt x="283903" y="197977"/>
                  <a:pt x="284322" y="198863"/>
                  <a:pt x="284684" y="199862"/>
                </a:cubicBezTo>
                <a:cubicBezTo>
                  <a:pt x="285046" y="200862"/>
                  <a:pt x="285236" y="201899"/>
                  <a:pt x="285255" y="202975"/>
                </a:cubicBezTo>
                <a:lnTo>
                  <a:pt x="284036" y="203886"/>
                </a:lnTo>
                <a:cubicBezTo>
                  <a:pt x="283058" y="204291"/>
                  <a:pt x="282499" y="204696"/>
                  <a:pt x="282360" y="205101"/>
                </a:cubicBezTo>
                <a:cubicBezTo>
                  <a:pt x="282220" y="205506"/>
                  <a:pt x="281966" y="206214"/>
                  <a:pt x="281598" y="207226"/>
                </a:cubicBezTo>
                <a:lnTo>
                  <a:pt x="281293" y="207226"/>
                </a:lnTo>
                <a:cubicBezTo>
                  <a:pt x="279488" y="206619"/>
                  <a:pt x="277977" y="206315"/>
                  <a:pt x="276759" y="206315"/>
                </a:cubicBezTo>
                <a:cubicBezTo>
                  <a:pt x="275070" y="206353"/>
                  <a:pt x="273266" y="206505"/>
                  <a:pt x="271349" y="206771"/>
                </a:cubicBezTo>
                <a:cubicBezTo>
                  <a:pt x="269431" y="207037"/>
                  <a:pt x="267475" y="207188"/>
                  <a:pt x="265481" y="207226"/>
                </a:cubicBezTo>
                <a:lnTo>
                  <a:pt x="264567" y="207226"/>
                </a:lnTo>
                <a:cubicBezTo>
                  <a:pt x="264148" y="207214"/>
                  <a:pt x="263843" y="207163"/>
                  <a:pt x="263652" y="207075"/>
                </a:cubicBezTo>
                <a:cubicBezTo>
                  <a:pt x="263462" y="206986"/>
                  <a:pt x="263157" y="206935"/>
                  <a:pt x="262738" y="206923"/>
                </a:cubicBezTo>
                <a:cubicBezTo>
                  <a:pt x="262598" y="206935"/>
                  <a:pt x="262421" y="206986"/>
                  <a:pt x="262205" y="207075"/>
                </a:cubicBezTo>
                <a:cubicBezTo>
                  <a:pt x="261989" y="207163"/>
                  <a:pt x="261659" y="207214"/>
                  <a:pt x="261214" y="207226"/>
                </a:cubicBezTo>
                <a:lnTo>
                  <a:pt x="260300" y="206923"/>
                </a:lnTo>
                <a:lnTo>
                  <a:pt x="259080" y="206923"/>
                </a:lnTo>
                <a:cubicBezTo>
                  <a:pt x="258674" y="206935"/>
                  <a:pt x="258420" y="206986"/>
                  <a:pt x="258318" y="207075"/>
                </a:cubicBezTo>
                <a:cubicBezTo>
                  <a:pt x="258217" y="207163"/>
                  <a:pt x="257963" y="207214"/>
                  <a:pt x="257556" y="207226"/>
                </a:cubicBezTo>
                <a:lnTo>
                  <a:pt x="252375" y="207226"/>
                </a:lnTo>
                <a:cubicBezTo>
                  <a:pt x="252019" y="207480"/>
                  <a:pt x="250902" y="207582"/>
                  <a:pt x="249022" y="207531"/>
                </a:cubicBezTo>
                <a:lnTo>
                  <a:pt x="245060" y="208141"/>
                </a:lnTo>
                <a:cubicBezTo>
                  <a:pt x="243358" y="208160"/>
                  <a:pt x="241580" y="208350"/>
                  <a:pt x="239726" y="208712"/>
                </a:cubicBezTo>
                <a:cubicBezTo>
                  <a:pt x="237871" y="209074"/>
                  <a:pt x="236093" y="209493"/>
                  <a:pt x="234392" y="209970"/>
                </a:cubicBezTo>
                <a:lnTo>
                  <a:pt x="233782" y="209970"/>
                </a:lnTo>
                <a:lnTo>
                  <a:pt x="234087" y="209665"/>
                </a:lnTo>
                <a:cubicBezTo>
                  <a:pt x="233941" y="209525"/>
                  <a:pt x="233852" y="209423"/>
                  <a:pt x="233820" y="209360"/>
                </a:cubicBezTo>
                <a:cubicBezTo>
                  <a:pt x="233788" y="209296"/>
                  <a:pt x="233776" y="209195"/>
                  <a:pt x="233782" y="209055"/>
                </a:cubicBezTo>
                <a:lnTo>
                  <a:pt x="233477" y="209055"/>
                </a:lnTo>
                <a:cubicBezTo>
                  <a:pt x="233312" y="209068"/>
                  <a:pt x="233109" y="209119"/>
                  <a:pt x="232868" y="209208"/>
                </a:cubicBezTo>
                <a:cubicBezTo>
                  <a:pt x="232626" y="209296"/>
                  <a:pt x="232423" y="209347"/>
                  <a:pt x="232258" y="209360"/>
                </a:cubicBezTo>
                <a:lnTo>
                  <a:pt x="231344" y="209055"/>
                </a:lnTo>
                <a:cubicBezTo>
                  <a:pt x="231299" y="209493"/>
                  <a:pt x="231083" y="209760"/>
                  <a:pt x="230696" y="209855"/>
                </a:cubicBezTo>
                <a:cubicBezTo>
                  <a:pt x="230309" y="209951"/>
                  <a:pt x="230017" y="209989"/>
                  <a:pt x="229820" y="209970"/>
                </a:cubicBezTo>
                <a:cubicBezTo>
                  <a:pt x="229515" y="210020"/>
                  <a:pt x="229210" y="209919"/>
                  <a:pt x="228905" y="209665"/>
                </a:cubicBezTo>
                <a:lnTo>
                  <a:pt x="227991" y="210274"/>
                </a:lnTo>
                <a:cubicBezTo>
                  <a:pt x="226937" y="210903"/>
                  <a:pt x="225921" y="211551"/>
                  <a:pt x="224943" y="212218"/>
                </a:cubicBezTo>
                <a:cubicBezTo>
                  <a:pt x="223965" y="212885"/>
                  <a:pt x="222949" y="213457"/>
                  <a:pt x="221895" y="213935"/>
                </a:cubicBezTo>
                <a:lnTo>
                  <a:pt x="218237" y="215151"/>
                </a:lnTo>
                <a:lnTo>
                  <a:pt x="216104" y="215151"/>
                </a:lnTo>
                <a:cubicBezTo>
                  <a:pt x="214224" y="215100"/>
                  <a:pt x="213106" y="215202"/>
                  <a:pt x="212751" y="215456"/>
                </a:cubicBezTo>
                <a:lnTo>
                  <a:pt x="212446" y="215456"/>
                </a:lnTo>
                <a:cubicBezTo>
                  <a:pt x="210916" y="216059"/>
                  <a:pt x="208490" y="216682"/>
                  <a:pt x="205169" y="217323"/>
                </a:cubicBezTo>
                <a:cubicBezTo>
                  <a:pt x="201848" y="217965"/>
                  <a:pt x="198584" y="218664"/>
                  <a:pt x="195377" y="219421"/>
                </a:cubicBezTo>
                <a:lnTo>
                  <a:pt x="187757" y="221247"/>
                </a:lnTo>
                <a:cubicBezTo>
                  <a:pt x="186532" y="221628"/>
                  <a:pt x="185325" y="221781"/>
                  <a:pt x="184138" y="221704"/>
                </a:cubicBezTo>
                <a:cubicBezTo>
                  <a:pt x="182950" y="221628"/>
                  <a:pt x="181820" y="221781"/>
                  <a:pt x="180747" y="222162"/>
                </a:cubicBezTo>
                <a:lnTo>
                  <a:pt x="174956" y="223381"/>
                </a:lnTo>
                <a:cubicBezTo>
                  <a:pt x="174206" y="223540"/>
                  <a:pt x="173495" y="223679"/>
                  <a:pt x="172822" y="223800"/>
                </a:cubicBezTo>
                <a:cubicBezTo>
                  <a:pt x="172149" y="223921"/>
                  <a:pt x="171438" y="223984"/>
                  <a:pt x="170689" y="223990"/>
                </a:cubicBezTo>
                <a:cubicBezTo>
                  <a:pt x="168860" y="223940"/>
                  <a:pt x="166726" y="223432"/>
                  <a:pt x="164288" y="222466"/>
                </a:cubicBezTo>
                <a:lnTo>
                  <a:pt x="162459" y="220638"/>
                </a:lnTo>
                <a:lnTo>
                  <a:pt x="162154" y="221857"/>
                </a:lnTo>
                <a:lnTo>
                  <a:pt x="160630" y="220638"/>
                </a:lnTo>
                <a:cubicBezTo>
                  <a:pt x="159347" y="220581"/>
                  <a:pt x="158560" y="220086"/>
                  <a:pt x="158268" y="219155"/>
                </a:cubicBezTo>
                <a:cubicBezTo>
                  <a:pt x="157976" y="218223"/>
                  <a:pt x="157646" y="217197"/>
                  <a:pt x="157277" y="216076"/>
                </a:cubicBezTo>
                <a:lnTo>
                  <a:pt x="156972" y="216076"/>
                </a:lnTo>
                <a:cubicBezTo>
                  <a:pt x="156363" y="215772"/>
                  <a:pt x="155753" y="215164"/>
                  <a:pt x="155144" y="214251"/>
                </a:cubicBezTo>
                <a:lnTo>
                  <a:pt x="154229" y="213035"/>
                </a:lnTo>
                <a:cubicBezTo>
                  <a:pt x="153924" y="211819"/>
                  <a:pt x="153315" y="210603"/>
                  <a:pt x="152400" y="209386"/>
                </a:cubicBezTo>
                <a:cubicBezTo>
                  <a:pt x="152756" y="209032"/>
                  <a:pt x="152959" y="208525"/>
                  <a:pt x="153010" y="207866"/>
                </a:cubicBezTo>
                <a:lnTo>
                  <a:pt x="152705" y="207258"/>
                </a:lnTo>
                <a:cubicBezTo>
                  <a:pt x="152756" y="206663"/>
                  <a:pt x="152959" y="206105"/>
                  <a:pt x="153315" y="205585"/>
                </a:cubicBezTo>
                <a:cubicBezTo>
                  <a:pt x="153671" y="205066"/>
                  <a:pt x="153874" y="204508"/>
                  <a:pt x="153924" y="203912"/>
                </a:cubicBezTo>
                <a:lnTo>
                  <a:pt x="153924" y="203302"/>
                </a:lnTo>
                <a:cubicBezTo>
                  <a:pt x="153988" y="202502"/>
                  <a:pt x="154394" y="201587"/>
                  <a:pt x="155144" y="200558"/>
                </a:cubicBezTo>
                <a:cubicBezTo>
                  <a:pt x="155893" y="199529"/>
                  <a:pt x="156604" y="198615"/>
                  <a:pt x="157277" y="197814"/>
                </a:cubicBezTo>
                <a:lnTo>
                  <a:pt x="167031" y="187145"/>
                </a:lnTo>
                <a:cubicBezTo>
                  <a:pt x="168085" y="186536"/>
                  <a:pt x="169101" y="185316"/>
                  <a:pt x="170079" y="183487"/>
                </a:cubicBezTo>
                <a:cubicBezTo>
                  <a:pt x="171057" y="181658"/>
                  <a:pt x="172073" y="180133"/>
                  <a:pt x="173127" y="178914"/>
                </a:cubicBezTo>
                <a:lnTo>
                  <a:pt x="177394" y="173731"/>
                </a:lnTo>
                <a:cubicBezTo>
                  <a:pt x="182792" y="166973"/>
                  <a:pt x="187084" y="161130"/>
                  <a:pt x="190272" y="156201"/>
                </a:cubicBezTo>
                <a:cubicBezTo>
                  <a:pt x="193460" y="151272"/>
                  <a:pt x="195161" y="148478"/>
                  <a:pt x="195377" y="147817"/>
                </a:cubicBezTo>
                <a:cubicBezTo>
                  <a:pt x="196616" y="146268"/>
                  <a:pt x="198101" y="144489"/>
                  <a:pt x="199835" y="142482"/>
                </a:cubicBezTo>
                <a:cubicBezTo>
                  <a:pt x="201569" y="140475"/>
                  <a:pt x="202521" y="139306"/>
                  <a:pt x="202692" y="138976"/>
                </a:cubicBezTo>
                <a:lnTo>
                  <a:pt x="219761" y="118550"/>
                </a:lnTo>
                <a:lnTo>
                  <a:pt x="224028" y="112757"/>
                </a:lnTo>
                <a:lnTo>
                  <a:pt x="235611" y="100867"/>
                </a:lnTo>
                <a:cubicBezTo>
                  <a:pt x="237325" y="98644"/>
                  <a:pt x="239154" y="96612"/>
                  <a:pt x="241097" y="94770"/>
                </a:cubicBezTo>
                <a:cubicBezTo>
                  <a:pt x="243040" y="92928"/>
                  <a:pt x="244869" y="90896"/>
                  <a:pt x="246584" y="88673"/>
                </a:cubicBezTo>
                <a:lnTo>
                  <a:pt x="249632" y="84404"/>
                </a:lnTo>
                <a:cubicBezTo>
                  <a:pt x="250241" y="83864"/>
                  <a:pt x="250698" y="83572"/>
                  <a:pt x="251003" y="83528"/>
                </a:cubicBezTo>
                <a:cubicBezTo>
                  <a:pt x="251308" y="83483"/>
                  <a:pt x="251460" y="83267"/>
                  <a:pt x="251460" y="82880"/>
                </a:cubicBezTo>
                <a:lnTo>
                  <a:pt x="252375" y="81965"/>
                </a:lnTo>
                <a:cubicBezTo>
                  <a:pt x="253619" y="79457"/>
                  <a:pt x="255702" y="76624"/>
                  <a:pt x="258623" y="73467"/>
                </a:cubicBezTo>
                <a:cubicBezTo>
                  <a:pt x="261544" y="70310"/>
                  <a:pt x="264237" y="67249"/>
                  <a:pt x="266700" y="64283"/>
                </a:cubicBezTo>
                <a:lnTo>
                  <a:pt x="270053" y="60015"/>
                </a:lnTo>
                <a:cubicBezTo>
                  <a:pt x="273787" y="55283"/>
                  <a:pt x="276378" y="51180"/>
                  <a:pt x="277826" y="47706"/>
                </a:cubicBezTo>
                <a:cubicBezTo>
                  <a:pt x="279273" y="44231"/>
                  <a:pt x="280035" y="40509"/>
                  <a:pt x="280112" y="36540"/>
                </a:cubicBezTo>
                <a:lnTo>
                  <a:pt x="279502" y="34711"/>
                </a:lnTo>
                <a:lnTo>
                  <a:pt x="277368" y="32881"/>
                </a:lnTo>
                <a:lnTo>
                  <a:pt x="270968" y="30442"/>
                </a:lnTo>
                <a:lnTo>
                  <a:pt x="263348" y="28918"/>
                </a:lnTo>
                <a:cubicBezTo>
                  <a:pt x="262573" y="28772"/>
                  <a:pt x="261760" y="28683"/>
                  <a:pt x="260909" y="28652"/>
                </a:cubicBezTo>
                <a:cubicBezTo>
                  <a:pt x="260058" y="28620"/>
                  <a:pt x="259246" y="28607"/>
                  <a:pt x="258471" y="28614"/>
                </a:cubicBezTo>
                <a:lnTo>
                  <a:pt x="253594" y="28614"/>
                </a:lnTo>
                <a:cubicBezTo>
                  <a:pt x="252565" y="28639"/>
                  <a:pt x="251727" y="28741"/>
                  <a:pt x="251079" y="28918"/>
                </a:cubicBezTo>
                <a:cubicBezTo>
                  <a:pt x="250432" y="29096"/>
                  <a:pt x="249746" y="29198"/>
                  <a:pt x="249022" y="29223"/>
                </a:cubicBezTo>
                <a:lnTo>
                  <a:pt x="248108" y="28918"/>
                </a:lnTo>
                <a:cubicBezTo>
                  <a:pt x="244292" y="29001"/>
                  <a:pt x="239934" y="29784"/>
                  <a:pt x="235035" y="31267"/>
                </a:cubicBezTo>
                <a:cubicBezTo>
                  <a:pt x="230136" y="32750"/>
                  <a:pt x="225643" y="34436"/>
                  <a:pt x="221556" y="36325"/>
                </a:cubicBezTo>
                <a:cubicBezTo>
                  <a:pt x="217470" y="38215"/>
                  <a:pt x="214738" y="39811"/>
                  <a:pt x="213360" y="41113"/>
                </a:cubicBezTo>
                <a:lnTo>
                  <a:pt x="210617" y="42637"/>
                </a:lnTo>
                <a:lnTo>
                  <a:pt x="205131" y="48430"/>
                </a:lnTo>
                <a:lnTo>
                  <a:pt x="203912" y="51174"/>
                </a:lnTo>
                <a:cubicBezTo>
                  <a:pt x="203493" y="51631"/>
                  <a:pt x="203188" y="52088"/>
                  <a:pt x="202997" y="52545"/>
                </a:cubicBezTo>
                <a:cubicBezTo>
                  <a:pt x="202807" y="53003"/>
                  <a:pt x="202502" y="53460"/>
                  <a:pt x="202083" y="53917"/>
                </a:cubicBezTo>
                <a:lnTo>
                  <a:pt x="200559" y="56356"/>
                </a:lnTo>
                <a:cubicBezTo>
                  <a:pt x="199289" y="57576"/>
                  <a:pt x="198171" y="58186"/>
                  <a:pt x="197206" y="58186"/>
                </a:cubicBezTo>
                <a:cubicBezTo>
                  <a:pt x="196431" y="57728"/>
                  <a:pt x="195695" y="57271"/>
                  <a:pt x="194996" y="56814"/>
                </a:cubicBezTo>
                <a:cubicBezTo>
                  <a:pt x="194298" y="56356"/>
                  <a:pt x="193714" y="55899"/>
                  <a:pt x="193244" y="55442"/>
                </a:cubicBezTo>
                <a:lnTo>
                  <a:pt x="189586" y="51783"/>
                </a:lnTo>
                <a:lnTo>
                  <a:pt x="188367" y="51478"/>
                </a:lnTo>
                <a:cubicBezTo>
                  <a:pt x="188367" y="51015"/>
                  <a:pt x="188291" y="50570"/>
                  <a:pt x="188138" y="50145"/>
                </a:cubicBezTo>
                <a:cubicBezTo>
                  <a:pt x="187986" y="49719"/>
                  <a:pt x="187757" y="49351"/>
                  <a:pt x="187453" y="49039"/>
                </a:cubicBezTo>
                <a:lnTo>
                  <a:pt x="186233" y="46296"/>
                </a:lnTo>
                <a:cubicBezTo>
                  <a:pt x="186227" y="46442"/>
                  <a:pt x="186163" y="46378"/>
                  <a:pt x="186043" y="46105"/>
                </a:cubicBezTo>
                <a:cubicBezTo>
                  <a:pt x="185922" y="45832"/>
                  <a:pt x="185782" y="45387"/>
                  <a:pt x="185624" y="44771"/>
                </a:cubicBezTo>
                <a:lnTo>
                  <a:pt x="183490" y="41723"/>
                </a:lnTo>
                <a:lnTo>
                  <a:pt x="185928" y="40503"/>
                </a:lnTo>
                <a:cubicBezTo>
                  <a:pt x="185935" y="40357"/>
                  <a:pt x="185998" y="40268"/>
                  <a:pt x="186119" y="40236"/>
                </a:cubicBezTo>
                <a:cubicBezTo>
                  <a:pt x="186240" y="40205"/>
                  <a:pt x="186379" y="40192"/>
                  <a:pt x="186538" y="40198"/>
                </a:cubicBezTo>
                <a:lnTo>
                  <a:pt x="188062" y="39589"/>
                </a:lnTo>
                <a:lnTo>
                  <a:pt x="193548" y="35015"/>
                </a:lnTo>
                <a:lnTo>
                  <a:pt x="203607" y="29833"/>
                </a:lnTo>
                <a:cubicBezTo>
                  <a:pt x="204210" y="29668"/>
                  <a:pt x="204756" y="29464"/>
                  <a:pt x="205245" y="29223"/>
                </a:cubicBezTo>
                <a:cubicBezTo>
                  <a:pt x="205734" y="28982"/>
                  <a:pt x="206204" y="28779"/>
                  <a:pt x="206655" y="28614"/>
                </a:cubicBezTo>
                <a:lnTo>
                  <a:pt x="207874" y="27398"/>
                </a:lnTo>
                <a:cubicBezTo>
                  <a:pt x="208503" y="26980"/>
                  <a:pt x="209150" y="26677"/>
                  <a:pt x="209817" y="26487"/>
                </a:cubicBezTo>
                <a:cubicBezTo>
                  <a:pt x="210484" y="26297"/>
                  <a:pt x="211055" y="25993"/>
                  <a:pt x="211532" y="25575"/>
                </a:cubicBezTo>
                <a:lnTo>
                  <a:pt x="228905" y="19802"/>
                </a:lnTo>
                <a:lnTo>
                  <a:pt x="235611" y="18587"/>
                </a:lnTo>
                <a:cubicBezTo>
                  <a:pt x="236068" y="18574"/>
                  <a:pt x="236525" y="18523"/>
                  <a:pt x="236982" y="18435"/>
                </a:cubicBezTo>
                <a:cubicBezTo>
                  <a:pt x="237440" y="18346"/>
                  <a:pt x="237897" y="18295"/>
                  <a:pt x="238354" y="18283"/>
                </a:cubicBezTo>
                <a:lnTo>
                  <a:pt x="242621" y="17675"/>
                </a:lnTo>
                <a:cubicBezTo>
                  <a:pt x="244336" y="17226"/>
                  <a:pt x="246165" y="16909"/>
                  <a:pt x="248108" y="16726"/>
                </a:cubicBezTo>
                <a:cubicBezTo>
                  <a:pt x="250051" y="16542"/>
                  <a:pt x="251880" y="16453"/>
                  <a:pt x="253594" y="16460"/>
                </a:cubicBezTo>
                <a:close/>
                <a:moveTo>
                  <a:pt x="101194" y="16460"/>
                </a:moveTo>
                <a:lnTo>
                  <a:pt x="104242" y="16460"/>
                </a:lnTo>
                <a:cubicBezTo>
                  <a:pt x="114623" y="16941"/>
                  <a:pt x="122960" y="19932"/>
                  <a:pt x="129255" y="25433"/>
                </a:cubicBezTo>
                <a:cubicBezTo>
                  <a:pt x="135549" y="30934"/>
                  <a:pt x="138781" y="36059"/>
                  <a:pt x="138951" y="40808"/>
                </a:cubicBezTo>
                <a:cubicBezTo>
                  <a:pt x="138938" y="41240"/>
                  <a:pt x="138888" y="41596"/>
                  <a:pt x="138799" y="41875"/>
                </a:cubicBezTo>
                <a:cubicBezTo>
                  <a:pt x="138711" y="42154"/>
                  <a:pt x="138660" y="42510"/>
                  <a:pt x="138647" y="42942"/>
                </a:cubicBezTo>
                <a:cubicBezTo>
                  <a:pt x="138597" y="43247"/>
                  <a:pt x="138698" y="43552"/>
                  <a:pt x="138951" y="43857"/>
                </a:cubicBezTo>
                <a:lnTo>
                  <a:pt x="139866" y="46600"/>
                </a:lnTo>
                <a:lnTo>
                  <a:pt x="139866" y="49345"/>
                </a:lnTo>
                <a:lnTo>
                  <a:pt x="139561" y="49345"/>
                </a:lnTo>
                <a:cubicBezTo>
                  <a:pt x="139523" y="50520"/>
                  <a:pt x="139371" y="51295"/>
                  <a:pt x="139104" y="51670"/>
                </a:cubicBezTo>
                <a:cubicBezTo>
                  <a:pt x="138838" y="52044"/>
                  <a:pt x="138686" y="52286"/>
                  <a:pt x="138647" y="52394"/>
                </a:cubicBezTo>
                <a:lnTo>
                  <a:pt x="138040" y="56357"/>
                </a:lnTo>
                <a:cubicBezTo>
                  <a:pt x="137989" y="56662"/>
                  <a:pt x="137787" y="56967"/>
                  <a:pt x="137432" y="57271"/>
                </a:cubicBezTo>
                <a:lnTo>
                  <a:pt x="136825" y="59101"/>
                </a:lnTo>
                <a:cubicBezTo>
                  <a:pt x="135863" y="61844"/>
                  <a:pt x="134749" y="64588"/>
                  <a:pt x="133483" y="67332"/>
                </a:cubicBezTo>
                <a:lnTo>
                  <a:pt x="128623" y="74344"/>
                </a:lnTo>
                <a:cubicBezTo>
                  <a:pt x="128769" y="74484"/>
                  <a:pt x="128857" y="74661"/>
                  <a:pt x="128889" y="74877"/>
                </a:cubicBezTo>
                <a:cubicBezTo>
                  <a:pt x="128920" y="75093"/>
                  <a:pt x="128933" y="75424"/>
                  <a:pt x="128927" y="75868"/>
                </a:cubicBezTo>
                <a:lnTo>
                  <a:pt x="128927" y="76173"/>
                </a:lnTo>
                <a:cubicBezTo>
                  <a:pt x="128471" y="76338"/>
                  <a:pt x="128015" y="76618"/>
                  <a:pt x="127558" y="77011"/>
                </a:cubicBezTo>
                <a:cubicBezTo>
                  <a:pt x="127102" y="77405"/>
                  <a:pt x="126645" y="77837"/>
                  <a:pt x="126188" y="78307"/>
                </a:cubicBezTo>
                <a:lnTo>
                  <a:pt x="124968" y="80136"/>
                </a:lnTo>
                <a:lnTo>
                  <a:pt x="122530" y="83185"/>
                </a:lnTo>
                <a:lnTo>
                  <a:pt x="122835" y="83795"/>
                </a:lnTo>
                <a:lnTo>
                  <a:pt x="122225" y="83795"/>
                </a:lnTo>
                <a:cubicBezTo>
                  <a:pt x="121774" y="83801"/>
                  <a:pt x="121457" y="83865"/>
                  <a:pt x="121273" y="83985"/>
                </a:cubicBezTo>
                <a:cubicBezTo>
                  <a:pt x="121089" y="84106"/>
                  <a:pt x="121000" y="84246"/>
                  <a:pt x="121006" y="84404"/>
                </a:cubicBezTo>
                <a:lnTo>
                  <a:pt x="121311" y="85014"/>
                </a:lnTo>
                <a:cubicBezTo>
                  <a:pt x="121158" y="85008"/>
                  <a:pt x="121006" y="85021"/>
                  <a:pt x="120854" y="85052"/>
                </a:cubicBezTo>
                <a:cubicBezTo>
                  <a:pt x="120701" y="85084"/>
                  <a:pt x="120549" y="85173"/>
                  <a:pt x="120396" y="85319"/>
                </a:cubicBezTo>
                <a:lnTo>
                  <a:pt x="120701" y="85929"/>
                </a:lnTo>
                <a:cubicBezTo>
                  <a:pt x="120479" y="86049"/>
                  <a:pt x="119933" y="86646"/>
                  <a:pt x="119063" y="87720"/>
                </a:cubicBezTo>
                <a:cubicBezTo>
                  <a:pt x="118193" y="88793"/>
                  <a:pt x="117418" y="89619"/>
                  <a:pt x="116739" y="90197"/>
                </a:cubicBezTo>
                <a:lnTo>
                  <a:pt x="115520" y="91111"/>
                </a:lnTo>
                <a:cubicBezTo>
                  <a:pt x="114910" y="91416"/>
                  <a:pt x="114605" y="92026"/>
                  <a:pt x="114605" y="92941"/>
                </a:cubicBezTo>
                <a:lnTo>
                  <a:pt x="114300" y="93246"/>
                </a:lnTo>
                <a:cubicBezTo>
                  <a:pt x="114002" y="93239"/>
                  <a:pt x="113761" y="93328"/>
                  <a:pt x="113577" y="93512"/>
                </a:cubicBezTo>
                <a:cubicBezTo>
                  <a:pt x="113392" y="93696"/>
                  <a:pt x="113227" y="94014"/>
                  <a:pt x="113081" y="94465"/>
                </a:cubicBezTo>
                <a:lnTo>
                  <a:pt x="110643" y="97514"/>
                </a:lnTo>
                <a:lnTo>
                  <a:pt x="102718" y="104830"/>
                </a:lnTo>
                <a:cubicBezTo>
                  <a:pt x="102972" y="104830"/>
                  <a:pt x="103378" y="104526"/>
                  <a:pt x="103937" y="103916"/>
                </a:cubicBezTo>
                <a:lnTo>
                  <a:pt x="103937" y="104221"/>
                </a:lnTo>
                <a:cubicBezTo>
                  <a:pt x="103328" y="105135"/>
                  <a:pt x="102718" y="105745"/>
                  <a:pt x="102108" y="106050"/>
                </a:cubicBezTo>
                <a:lnTo>
                  <a:pt x="100585" y="107269"/>
                </a:lnTo>
                <a:cubicBezTo>
                  <a:pt x="100229" y="107771"/>
                  <a:pt x="99721" y="108597"/>
                  <a:pt x="99060" y="109746"/>
                </a:cubicBezTo>
                <a:cubicBezTo>
                  <a:pt x="98400" y="110896"/>
                  <a:pt x="96978" y="112103"/>
                  <a:pt x="94793" y="113367"/>
                </a:cubicBezTo>
                <a:lnTo>
                  <a:pt x="91441" y="117025"/>
                </a:lnTo>
                <a:lnTo>
                  <a:pt x="85954" y="123427"/>
                </a:lnTo>
                <a:lnTo>
                  <a:pt x="85954" y="123122"/>
                </a:lnTo>
                <a:lnTo>
                  <a:pt x="84430" y="124342"/>
                </a:lnTo>
                <a:lnTo>
                  <a:pt x="84735" y="124647"/>
                </a:lnTo>
                <a:cubicBezTo>
                  <a:pt x="84735" y="124805"/>
                  <a:pt x="84582" y="125098"/>
                  <a:pt x="84278" y="125523"/>
                </a:cubicBezTo>
                <a:cubicBezTo>
                  <a:pt x="83973" y="125949"/>
                  <a:pt x="83516" y="126469"/>
                  <a:pt x="82906" y="127086"/>
                </a:cubicBezTo>
                <a:lnTo>
                  <a:pt x="79248" y="130744"/>
                </a:lnTo>
                <a:cubicBezTo>
                  <a:pt x="75654" y="134466"/>
                  <a:pt x="73546" y="137006"/>
                  <a:pt x="72924" y="138366"/>
                </a:cubicBezTo>
                <a:cubicBezTo>
                  <a:pt x="72302" y="139725"/>
                  <a:pt x="70955" y="141351"/>
                  <a:pt x="68885" y="143243"/>
                </a:cubicBezTo>
                <a:lnTo>
                  <a:pt x="68276" y="143853"/>
                </a:lnTo>
                <a:cubicBezTo>
                  <a:pt x="67088" y="145092"/>
                  <a:pt x="66034" y="146349"/>
                  <a:pt x="65113" y="147626"/>
                </a:cubicBezTo>
                <a:cubicBezTo>
                  <a:pt x="64193" y="148902"/>
                  <a:pt x="63215" y="150084"/>
                  <a:pt x="62180" y="151170"/>
                </a:cubicBezTo>
                <a:lnTo>
                  <a:pt x="55169" y="159096"/>
                </a:lnTo>
                <a:lnTo>
                  <a:pt x="55474" y="159401"/>
                </a:lnTo>
                <a:cubicBezTo>
                  <a:pt x="55315" y="159852"/>
                  <a:pt x="55099" y="160246"/>
                  <a:pt x="54826" y="160583"/>
                </a:cubicBezTo>
                <a:cubicBezTo>
                  <a:pt x="54553" y="160919"/>
                  <a:pt x="54261" y="161237"/>
                  <a:pt x="53950" y="161535"/>
                </a:cubicBezTo>
                <a:lnTo>
                  <a:pt x="49988" y="165194"/>
                </a:lnTo>
                <a:cubicBezTo>
                  <a:pt x="49378" y="165803"/>
                  <a:pt x="49073" y="166413"/>
                  <a:pt x="49073" y="167023"/>
                </a:cubicBezTo>
                <a:lnTo>
                  <a:pt x="49683" y="166718"/>
                </a:lnTo>
                <a:cubicBezTo>
                  <a:pt x="49537" y="166858"/>
                  <a:pt x="49448" y="166959"/>
                  <a:pt x="49416" y="167023"/>
                </a:cubicBezTo>
                <a:cubicBezTo>
                  <a:pt x="49384" y="167086"/>
                  <a:pt x="49372" y="167188"/>
                  <a:pt x="49378" y="167328"/>
                </a:cubicBezTo>
                <a:lnTo>
                  <a:pt x="43282" y="174035"/>
                </a:lnTo>
                <a:lnTo>
                  <a:pt x="42368" y="175864"/>
                </a:lnTo>
                <a:lnTo>
                  <a:pt x="28347" y="195070"/>
                </a:lnTo>
                <a:cubicBezTo>
                  <a:pt x="27940" y="195604"/>
                  <a:pt x="27686" y="196366"/>
                  <a:pt x="27585" y="197357"/>
                </a:cubicBezTo>
                <a:cubicBezTo>
                  <a:pt x="27483" y="198348"/>
                  <a:pt x="27229" y="199110"/>
                  <a:pt x="26823" y="199643"/>
                </a:cubicBezTo>
                <a:lnTo>
                  <a:pt x="24080" y="204521"/>
                </a:lnTo>
                <a:lnTo>
                  <a:pt x="26213" y="204825"/>
                </a:lnTo>
                <a:cubicBezTo>
                  <a:pt x="26683" y="204832"/>
                  <a:pt x="27115" y="204819"/>
                  <a:pt x="27509" y="204787"/>
                </a:cubicBezTo>
                <a:cubicBezTo>
                  <a:pt x="27902" y="204756"/>
                  <a:pt x="28182" y="204667"/>
                  <a:pt x="28347" y="204521"/>
                </a:cubicBezTo>
                <a:lnTo>
                  <a:pt x="31700" y="204521"/>
                </a:lnTo>
                <a:cubicBezTo>
                  <a:pt x="32449" y="204509"/>
                  <a:pt x="33160" y="204458"/>
                  <a:pt x="33833" y="204369"/>
                </a:cubicBezTo>
                <a:cubicBezTo>
                  <a:pt x="34506" y="204280"/>
                  <a:pt x="35218" y="204229"/>
                  <a:pt x="35967" y="204216"/>
                </a:cubicBezTo>
                <a:lnTo>
                  <a:pt x="39929" y="203302"/>
                </a:lnTo>
                <a:cubicBezTo>
                  <a:pt x="40990" y="203264"/>
                  <a:pt x="41917" y="203111"/>
                  <a:pt x="42711" y="202844"/>
                </a:cubicBezTo>
                <a:cubicBezTo>
                  <a:pt x="43504" y="202577"/>
                  <a:pt x="44203" y="202423"/>
                  <a:pt x="44806" y="202384"/>
                </a:cubicBezTo>
                <a:lnTo>
                  <a:pt x="45720" y="201776"/>
                </a:lnTo>
                <a:cubicBezTo>
                  <a:pt x="46025" y="201522"/>
                  <a:pt x="46635" y="201421"/>
                  <a:pt x="47549" y="201472"/>
                </a:cubicBezTo>
                <a:lnTo>
                  <a:pt x="48464" y="201472"/>
                </a:lnTo>
                <a:cubicBezTo>
                  <a:pt x="49086" y="201453"/>
                  <a:pt x="49746" y="201339"/>
                  <a:pt x="50445" y="201130"/>
                </a:cubicBezTo>
                <a:cubicBezTo>
                  <a:pt x="51143" y="200920"/>
                  <a:pt x="51804" y="200730"/>
                  <a:pt x="52426" y="200559"/>
                </a:cubicBezTo>
                <a:lnTo>
                  <a:pt x="56998" y="200864"/>
                </a:lnTo>
                <a:cubicBezTo>
                  <a:pt x="58338" y="200826"/>
                  <a:pt x="59392" y="200673"/>
                  <a:pt x="60160" y="200406"/>
                </a:cubicBezTo>
                <a:cubicBezTo>
                  <a:pt x="60929" y="200140"/>
                  <a:pt x="61602" y="199987"/>
                  <a:pt x="62180" y="199949"/>
                </a:cubicBezTo>
                <a:lnTo>
                  <a:pt x="63704" y="199949"/>
                </a:lnTo>
                <a:cubicBezTo>
                  <a:pt x="64002" y="199955"/>
                  <a:pt x="64243" y="199943"/>
                  <a:pt x="64428" y="199911"/>
                </a:cubicBezTo>
                <a:cubicBezTo>
                  <a:pt x="64612" y="199879"/>
                  <a:pt x="64777" y="199790"/>
                  <a:pt x="64923" y="199644"/>
                </a:cubicBezTo>
                <a:lnTo>
                  <a:pt x="65228" y="199644"/>
                </a:lnTo>
                <a:cubicBezTo>
                  <a:pt x="66447" y="199593"/>
                  <a:pt x="71324" y="198780"/>
                  <a:pt x="79858" y="197205"/>
                </a:cubicBezTo>
                <a:cubicBezTo>
                  <a:pt x="80023" y="197218"/>
                  <a:pt x="80226" y="197268"/>
                  <a:pt x="80468" y="197357"/>
                </a:cubicBezTo>
                <a:cubicBezTo>
                  <a:pt x="80709" y="197445"/>
                  <a:pt x="80912" y="197496"/>
                  <a:pt x="81077" y="197509"/>
                </a:cubicBezTo>
                <a:cubicBezTo>
                  <a:pt x="82341" y="197445"/>
                  <a:pt x="83547" y="197192"/>
                  <a:pt x="84697" y="196748"/>
                </a:cubicBezTo>
                <a:cubicBezTo>
                  <a:pt x="85846" y="196304"/>
                  <a:pt x="87586" y="196050"/>
                  <a:pt x="89916" y="195987"/>
                </a:cubicBezTo>
                <a:cubicBezTo>
                  <a:pt x="90691" y="195987"/>
                  <a:pt x="91733" y="196063"/>
                  <a:pt x="93041" y="196215"/>
                </a:cubicBezTo>
                <a:cubicBezTo>
                  <a:pt x="94349" y="196368"/>
                  <a:pt x="95847" y="196596"/>
                  <a:pt x="97537" y="196901"/>
                </a:cubicBezTo>
                <a:lnTo>
                  <a:pt x="117958" y="196901"/>
                </a:lnTo>
                <a:cubicBezTo>
                  <a:pt x="118123" y="196895"/>
                  <a:pt x="118326" y="196831"/>
                  <a:pt x="118568" y="196711"/>
                </a:cubicBezTo>
                <a:cubicBezTo>
                  <a:pt x="118809" y="196590"/>
                  <a:pt x="119012" y="196450"/>
                  <a:pt x="119177" y="196292"/>
                </a:cubicBezTo>
                <a:cubicBezTo>
                  <a:pt x="119114" y="195764"/>
                  <a:pt x="118860" y="195523"/>
                  <a:pt x="118415" y="195567"/>
                </a:cubicBezTo>
                <a:cubicBezTo>
                  <a:pt x="117971" y="195612"/>
                  <a:pt x="117717" y="195447"/>
                  <a:pt x="117653" y="195072"/>
                </a:cubicBezTo>
                <a:cubicBezTo>
                  <a:pt x="117653" y="194913"/>
                  <a:pt x="117806" y="194774"/>
                  <a:pt x="118110" y="194653"/>
                </a:cubicBezTo>
                <a:cubicBezTo>
                  <a:pt x="118415" y="194532"/>
                  <a:pt x="118872" y="194469"/>
                  <a:pt x="119482" y="194462"/>
                </a:cubicBezTo>
                <a:lnTo>
                  <a:pt x="122225" y="194462"/>
                </a:lnTo>
                <a:cubicBezTo>
                  <a:pt x="122682" y="194475"/>
                  <a:pt x="123140" y="194526"/>
                  <a:pt x="123597" y="194615"/>
                </a:cubicBezTo>
                <a:cubicBezTo>
                  <a:pt x="124054" y="194704"/>
                  <a:pt x="124511" y="194754"/>
                  <a:pt x="124968" y="194767"/>
                </a:cubicBezTo>
                <a:cubicBezTo>
                  <a:pt x="125121" y="194774"/>
                  <a:pt x="125273" y="194761"/>
                  <a:pt x="125426" y="194729"/>
                </a:cubicBezTo>
                <a:cubicBezTo>
                  <a:pt x="125578" y="194697"/>
                  <a:pt x="125730" y="194608"/>
                  <a:pt x="125883" y="194462"/>
                </a:cubicBezTo>
                <a:lnTo>
                  <a:pt x="125883" y="193853"/>
                </a:lnTo>
                <a:cubicBezTo>
                  <a:pt x="126322" y="193859"/>
                  <a:pt x="126648" y="193846"/>
                  <a:pt x="126861" y="193814"/>
                </a:cubicBezTo>
                <a:cubicBezTo>
                  <a:pt x="127074" y="193783"/>
                  <a:pt x="127250" y="193694"/>
                  <a:pt x="127388" y="193548"/>
                </a:cubicBezTo>
                <a:lnTo>
                  <a:pt x="128893" y="194157"/>
                </a:lnTo>
                <a:cubicBezTo>
                  <a:pt x="128944" y="194462"/>
                  <a:pt x="129147" y="194767"/>
                  <a:pt x="129502" y="195072"/>
                </a:cubicBezTo>
                <a:lnTo>
                  <a:pt x="131026" y="197205"/>
                </a:lnTo>
                <a:cubicBezTo>
                  <a:pt x="131503" y="197977"/>
                  <a:pt x="131922" y="198863"/>
                  <a:pt x="132284" y="199862"/>
                </a:cubicBezTo>
                <a:cubicBezTo>
                  <a:pt x="132646" y="200862"/>
                  <a:pt x="132836" y="201899"/>
                  <a:pt x="132855" y="202975"/>
                </a:cubicBezTo>
                <a:lnTo>
                  <a:pt x="131636" y="203886"/>
                </a:lnTo>
                <a:cubicBezTo>
                  <a:pt x="130658" y="204291"/>
                  <a:pt x="130099" y="204696"/>
                  <a:pt x="129960" y="205101"/>
                </a:cubicBezTo>
                <a:cubicBezTo>
                  <a:pt x="129820" y="205506"/>
                  <a:pt x="129566" y="206214"/>
                  <a:pt x="129198" y="207226"/>
                </a:cubicBezTo>
                <a:lnTo>
                  <a:pt x="128893" y="207226"/>
                </a:lnTo>
                <a:cubicBezTo>
                  <a:pt x="127088" y="206619"/>
                  <a:pt x="125577" y="206315"/>
                  <a:pt x="124359" y="206315"/>
                </a:cubicBezTo>
                <a:cubicBezTo>
                  <a:pt x="122670" y="206353"/>
                  <a:pt x="120866" y="206505"/>
                  <a:pt x="118949" y="206771"/>
                </a:cubicBezTo>
                <a:cubicBezTo>
                  <a:pt x="117031" y="207037"/>
                  <a:pt x="115075" y="207188"/>
                  <a:pt x="113081" y="207226"/>
                </a:cubicBezTo>
                <a:lnTo>
                  <a:pt x="112167" y="207226"/>
                </a:lnTo>
                <a:cubicBezTo>
                  <a:pt x="111748" y="207214"/>
                  <a:pt x="111443" y="207163"/>
                  <a:pt x="111252" y="207075"/>
                </a:cubicBezTo>
                <a:cubicBezTo>
                  <a:pt x="111062" y="206986"/>
                  <a:pt x="110757" y="206935"/>
                  <a:pt x="110338" y="206923"/>
                </a:cubicBezTo>
                <a:cubicBezTo>
                  <a:pt x="110198" y="206935"/>
                  <a:pt x="110021" y="206986"/>
                  <a:pt x="109805" y="207075"/>
                </a:cubicBezTo>
                <a:cubicBezTo>
                  <a:pt x="109589" y="207163"/>
                  <a:pt x="109259" y="207214"/>
                  <a:pt x="108814" y="207226"/>
                </a:cubicBezTo>
                <a:lnTo>
                  <a:pt x="107900" y="206923"/>
                </a:lnTo>
                <a:lnTo>
                  <a:pt x="106680" y="206923"/>
                </a:lnTo>
                <a:cubicBezTo>
                  <a:pt x="106274" y="206935"/>
                  <a:pt x="106020" y="206986"/>
                  <a:pt x="105918" y="207075"/>
                </a:cubicBezTo>
                <a:cubicBezTo>
                  <a:pt x="105817" y="207163"/>
                  <a:pt x="105563" y="207214"/>
                  <a:pt x="105156" y="207226"/>
                </a:cubicBezTo>
                <a:lnTo>
                  <a:pt x="99975" y="207226"/>
                </a:lnTo>
                <a:cubicBezTo>
                  <a:pt x="99619" y="207480"/>
                  <a:pt x="98502" y="207582"/>
                  <a:pt x="96622" y="207531"/>
                </a:cubicBezTo>
                <a:lnTo>
                  <a:pt x="92660" y="208141"/>
                </a:lnTo>
                <a:cubicBezTo>
                  <a:pt x="90958" y="208160"/>
                  <a:pt x="89180" y="208350"/>
                  <a:pt x="87326" y="208712"/>
                </a:cubicBezTo>
                <a:cubicBezTo>
                  <a:pt x="85471" y="209074"/>
                  <a:pt x="83693" y="209493"/>
                  <a:pt x="81992" y="209970"/>
                </a:cubicBezTo>
                <a:lnTo>
                  <a:pt x="81382" y="209970"/>
                </a:lnTo>
                <a:lnTo>
                  <a:pt x="81687" y="209665"/>
                </a:lnTo>
                <a:cubicBezTo>
                  <a:pt x="81541" y="209525"/>
                  <a:pt x="81452" y="209423"/>
                  <a:pt x="81420" y="209360"/>
                </a:cubicBezTo>
                <a:cubicBezTo>
                  <a:pt x="81388" y="209296"/>
                  <a:pt x="81376" y="209195"/>
                  <a:pt x="81382" y="209055"/>
                </a:cubicBezTo>
                <a:lnTo>
                  <a:pt x="81077" y="209055"/>
                </a:lnTo>
                <a:cubicBezTo>
                  <a:pt x="80912" y="209068"/>
                  <a:pt x="80709" y="209119"/>
                  <a:pt x="80468" y="209208"/>
                </a:cubicBezTo>
                <a:cubicBezTo>
                  <a:pt x="80226" y="209296"/>
                  <a:pt x="80023" y="209347"/>
                  <a:pt x="79858" y="209360"/>
                </a:cubicBezTo>
                <a:lnTo>
                  <a:pt x="78944" y="209055"/>
                </a:lnTo>
                <a:cubicBezTo>
                  <a:pt x="78899" y="209493"/>
                  <a:pt x="78683" y="209760"/>
                  <a:pt x="78296" y="209855"/>
                </a:cubicBezTo>
                <a:cubicBezTo>
                  <a:pt x="77909" y="209951"/>
                  <a:pt x="77616" y="209989"/>
                  <a:pt x="77420" y="209970"/>
                </a:cubicBezTo>
                <a:cubicBezTo>
                  <a:pt x="77115" y="210020"/>
                  <a:pt x="76810" y="209919"/>
                  <a:pt x="76505" y="209665"/>
                </a:cubicBezTo>
                <a:lnTo>
                  <a:pt x="75591" y="210274"/>
                </a:lnTo>
                <a:cubicBezTo>
                  <a:pt x="74537" y="210903"/>
                  <a:pt x="73521" y="211551"/>
                  <a:pt x="72543" y="212218"/>
                </a:cubicBezTo>
                <a:cubicBezTo>
                  <a:pt x="71565" y="212885"/>
                  <a:pt x="70549" y="213457"/>
                  <a:pt x="69495" y="213935"/>
                </a:cubicBezTo>
                <a:lnTo>
                  <a:pt x="65837" y="215151"/>
                </a:lnTo>
                <a:lnTo>
                  <a:pt x="63704" y="215151"/>
                </a:lnTo>
                <a:cubicBezTo>
                  <a:pt x="61824" y="215100"/>
                  <a:pt x="60706" y="215202"/>
                  <a:pt x="60351" y="215456"/>
                </a:cubicBezTo>
                <a:lnTo>
                  <a:pt x="60046" y="215456"/>
                </a:lnTo>
                <a:cubicBezTo>
                  <a:pt x="58516" y="216059"/>
                  <a:pt x="56090" y="216682"/>
                  <a:pt x="52769" y="217323"/>
                </a:cubicBezTo>
                <a:cubicBezTo>
                  <a:pt x="49448" y="217965"/>
                  <a:pt x="46184" y="218664"/>
                  <a:pt x="42977" y="219421"/>
                </a:cubicBezTo>
                <a:lnTo>
                  <a:pt x="35357" y="221247"/>
                </a:lnTo>
                <a:cubicBezTo>
                  <a:pt x="34132" y="221628"/>
                  <a:pt x="32925" y="221781"/>
                  <a:pt x="31738" y="221704"/>
                </a:cubicBezTo>
                <a:cubicBezTo>
                  <a:pt x="30550" y="221628"/>
                  <a:pt x="29420" y="221781"/>
                  <a:pt x="28347" y="222162"/>
                </a:cubicBezTo>
                <a:lnTo>
                  <a:pt x="22556" y="223381"/>
                </a:lnTo>
                <a:cubicBezTo>
                  <a:pt x="21806" y="223540"/>
                  <a:pt x="21095" y="223679"/>
                  <a:pt x="20422" y="223800"/>
                </a:cubicBezTo>
                <a:cubicBezTo>
                  <a:pt x="19749" y="223921"/>
                  <a:pt x="19038" y="223984"/>
                  <a:pt x="18289" y="223990"/>
                </a:cubicBezTo>
                <a:cubicBezTo>
                  <a:pt x="16460" y="223940"/>
                  <a:pt x="14326" y="223432"/>
                  <a:pt x="11888" y="222466"/>
                </a:cubicBezTo>
                <a:lnTo>
                  <a:pt x="10059" y="220638"/>
                </a:lnTo>
                <a:lnTo>
                  <a:pt x="9754" y="221857"/>
                </a:lnTo>
                <a:lnTo>
                  <a:pt x="8230" y="220638"/>
                </a:lnTo>
                <a:cubicBezTo>
                  <a:pt x="6947" y="220581"/>
                  <a:pt x="6160" y="220086"/>
                  <a:pt x="5868" y="219155"/>
                </a:cubicBezTo>
                <a:cubicBezTo>
                  <a:pt x="5576" y="218223"/>
                  <a:pt x="5246" y="217197"/>
                  <a:pt x="4877" y="216076"/>
                </a:cubicBezTo>
                <a:lnTo>
                  <a:pt x="4572" y="216076"/>
                </a:lnTo>
                <a:cubicBezTo>
                  <a:pt x="3963" y="215772"/>
                  <a:pt x="3353" y="215164"/>
                  <a:pt x="2744" y="214251"/>
                </a:cubicBezTo>
                <a:lnTo>
                  <a:pt x="1829" y="213035"/>
                </a:lnTo>
                <a:cubicBezTo>
                  <a:pt x="1524" y="211819"/>
                  <a:pt x="915" y="210603"/>
                  <a:pt x="0" y="209386"/>
                </a:cubicBezTo>
                <a:cubicBezTo>
                  <a:pt x="356" y="209032"/>
                  <a:pt x="559" y="208525"/>
                  <a:pt x="610" y="207866"/>
                </a:cubicBezTo>
                <a:lnTo>
                  <a:pt x="305" y="207258"/>
                </a:lnTo>
                <a:cubicBezTo>
                  <a:pt x="356" y="206663"/>
                  <a:pt x="559" y="206105"/>
                  <a:pt x="915" y="205585"/>
                </a:cubicBezTo>
                <a:cubicBezTo>
                  <a:pt x="1271" y="205066"/>
                  <a:pt x="1474" y="204508"/>
                  <a:pt x="1524" y="203912"/>
                </a:cubicBezTo>
                <a:lnTo>
                  <a:pt x="1524" y="203302"/>
                </a:lnTo>
                <a:cubicBezTo>
                  <a:pt x="1588" y="202502"/>
                  <a:pt x="1994" y="201587"/>
                  <a:pt x="2744" y="200558"/>
                </a:cubicBezTo>
                <a:cubicBezTo>
                  <a:pt x="3493" y="199529"/>
                  <a:pt x="4204" y="198615"/>
                  <a:pt x="4877" y="197814"/>
                </a:cubicBezTo>
                <a:lnTo>
                  <a:pt x="14631" y="187145"/>
                </a:lnTo>
                <a:cubicBezTo>
                  <a:pt x="15685" y="186536"/>
                  <a:pt x="16701" y="185316"/>
                  <a:pt x="17679" y="183487"/>
                </a:cubicBezTo>
                <a:cubicBezTo>
                  <a:pt x="18657" y="181658"/>
                  <a:pt x="19673" y="180133"/>
                  <a:pt x="20727" y="178914"/>
                </a:cubicBezTo>
                <a:lnTo>
                  <a:pt x="24994" y="173731"/>
                </a:lnTo>
                <a:cubicBezTo>
                  <a:pt x="30392" y="166973"/>
                  <a:pt x="34684" y="161130"/>
                  <a:pt x="37872" y="156201"/>
                </a:cubicBezTo>
                <a:cubicBezTo>
                  <a:pt x="41060" y="151272"/>
                  <a:pt x="42761" y="148478"/>
                  <a:pt x="42977" y="147817"/>
                </a:cubicBezTo>
                <a:cubicBezTo>
                  <a:pt x="44216" y="146268"/>
                  <a:pt x="45701" y="144489"/>
                  <a:pt x="47435" y="142482"/>
                </a:cubicBezTo>
                <a:cubicBezTo>
                  <a:pt x="49169" y="140475"/>
                  <a:pt x="50121" y="139306"/>
                  <a:pt x="50292" y="138976"/>
                </a:cubicBezTo>
                <a:lnTo>
                  <a:pt x="67361" y="118550"/>
                </a:lnTo>
                <a:lnTo>
                  <a:pt x="71628" y="112757"/>
                </a:lnTo>
                <a:lnTo>
                  <a:pt x="83211" y="100867"/>
                </a:lnTo>
                <a:cubicBezTo>
                  <a:pt x="84925" y="98644"/>
                  <a:pt x="86754" y="96612"/>
                  <a:pt x="88697" y="94770"/>
                </a:cubicBezTo>
                <a:cubicBezTo>
                  <a:pt x="90640" y="92928"/>
                  <a:pt x="92469" y="90896"/>
                  <a:pt x="94184" y="88673"/>
                </a:cubicBezTo>
                <a:lnTo>
                  <a:pt x="97232" y="84404"/>
                </a:lnTo>
                <a:cubicBezTo>
                  <a:pt x="97841" y="83864"/>
                  <a:pt x="98298" y="83572"/>
                  <a:pt x="98603" y="83528"/>
                </a:cubicBezTo>
                <a:cubicBezTo>
                  <a:pt x="98908" y="83483"/>
                  <a:pt x="99060" y="83267"/>
                  <a:pt x="99060" y="82880"/>
                </a:cubicBezTo>
                <a:lnTo>
                  <a:pt x="99975" y="81965"/>
                </a:lnTo>
                <a:cubicBezTo>
                  <a:pt x="101219" y="79457"/>
                  <a:pt x="103302" y="76624"/>
                  <a:pt x="106223" y="73467"/>
                </a:cubicBezTo>
                <a:cubicBezTo>
                  <a:pt x="109144" y="70310"/>
                  <a:pt x="111837" y="67249"/>
                  <a:pt x="114300" y="64283"/>
                </a:cubicBezTo>
                <a:lnTo>
                  <a:pt x="117653" y="60015"/>
                </a:lnTo>
                <a:cubicBezTo>
                  <a:pt x="121387" y="55283"/>
                  <a:pt x="123978" y="51180"/>
                  <a:pt x="125426" y="47706"/>
                </a:cubicBezTo>
                <a:cubicBezTo>
                  <a:pt x="126873" y="44231"/>
                  <a:pt x="127635" y="40509"/>
                  <a:pt x="127712" y="36540"/>
                </a:cubicBezTo>
                <a:lnTo>
                  <a:pt x="127102" y="34711"/>
                </a:lnTo>
                <a:lnTo>
                  <a:pt x="124968" y="32881"/>
                </a:lnTo>
                <a:lnTo>
                  <a:pt x="118568" y="30442"/>
                </a:lnTo>
                <a:lnTo>
                  <a:pt x="110948" y="28918"/>
                </a:lnTo>
                <a:cubicBezTo>
                  <a:pt x="110173" y="28772"/>
                  <a:pt x="109360" y="28683"/>
                  <a:pt x="108509" y="28652"/>
                </a:cubicBezTo>
                <a:cubicBezTo>
                  <a:pt x="107658" y="28620"/>
                  <a:pt x="106846" y="28607"/>
                  <a:pt x="106071" y="28614"/>
                </a:cubicBezTo>
                <a:lnTo>
                  <a:pt x="101194" y="28614"/>
                </a:lnTo>
                <a:cubicBezTo>
                  <a:pt x="100165" y="28639"/>
                  <a:pt x="99327" y="28741"/>
                  <a:pt x="98679" y="28918"/>
                </a:cubicBezTo>
                <a:cubicBezTo>
                  <a:pt x="98032" y="29096"/>
                  <a:pt x="97346" y="29198"/>
                  <a:pt x="96622" y="29223"/>
                </a:cubicBezTo>
                <a:lnTo>
                  <a:pt x="95708" y="28918"/>
                </a:lnTo>
                <a:cubicBezTo>
                  <a:pt x="91892" y="29001"/>
                  <a:pt x="87534" y="29784"/>
                  <a:pt x="82635" y="31267"/>
                </a:cubicBezTo>
                <a:cubicBezTo>
                  <a:pt x="77736" y="32750"/>
                  <a:pt x="73243" y="34436"/>
                  <a:pt x="69156" y="36325"/>
                </a:cubicBezTo>
                <a:cubicBezTo>
                  <a:pt x="65070" y="38215"/>
                  <a:pt x="62338" y="39811"/>
                  <a:pt x="60960" y="41113"/>
                </a:cubicBezTo>
                <a:lnTo>
                  <a:pt x="58217" y="42637"/>
                </a:lnTo>
                <a:lnTo>
                  <a:pt x="52731" y="48430"/>
                </a:lnTo>
                <a:lnTo>
                  <a:pt x="51512" y="51174"/>
                </a:lnTo>
                <a:cubicBezTo>
                  <a:pt x="51093" y="51631"/>
                  <a:pt x="50788" y="52088"/>
                  <a:pt x="50597" y="52545"/>
                </a:cubicBezTo>
                <a:cubicBezTo>
                  <a:pt x="50407" y="53003"/>
                  <a:pt x="50102" y="53460"/>
                  <a:pt x="49683" y="53917"/>
                </a:cubicBezTo>
                <a:lnTo>
                  <a:pt x="48159" y="56356"/>
                </a:lnTo>
                <a:cubicBezTo>
                  <a:pt x="46889" y="57576"/>
                  <a:pt x="45771" y="58186"/>
                  <a:pt x="44806" y="58186"/>
                </a:cubicBezTo>
                <a:cubicBezTo>
                  <a:pt x="44031" y="57728"/>
                  <a:pt x="43295" y="57271"/>
                  <a:pt x="42596" y="56814"/>
                </a:cubicBezTo>
                <a:cubicBezTo>
                  <a:pt x="41898" y="56356"/>
                  <a:pt x="41314" y="55899"/>
                  <a:pt x="40844" y="55442"/>
                </a:cubicBezTo>
                <a:lnTo>
                  <a:pt x="37186" y="51783"/>
                </a:lnTo>
                <a:lnTo>
                  <a:pt x="35967" y="51478"/>
                </a:lnTo>
                <a:cubicBezTo>
                  <a:pt x="35967" y="51015"/>
                  <a:pt x="35891" y="50570"/>
                  <a:pt x="35738" y="50145"/>
                </a:cubicBezTo>
                <a:cubicBezTo>
                  <a:pt x="35586" y="49719"/>
                  <a:pt x="35357" y="49351"/>
                  <a:pt x="35052" y="49039"/>
                </a:cubicBezTo>
                <a:lnTo>
                  <a:pt x="33833" y="46296"/>
                </a:lnTo>
                <a:cubicBezTo>
                  <a:pt x="33827" y="46442"/>
                  <a:pt x="33763" y="46378"/>
                  <a:pt x="33643" y="46105"/>
                </a:cubicBezTo>
                <a:cubicBezTo>
                  <a:pt x="33522" y="45832"/>
                  <a:pt x="33382" y="45387"/>
                  <a:pt x="33224" y="44771"/>
                </a:cubicBezTo>
                <a:lnTo>
                  <a:pt x="31090" y="41723"/>
                </a:lnTo>
                <a:lnTo>
                  <a:pt x="33528" y="40503"/>
                </a:lnTo>
                <a:cubicBezTo>
                  <a:pt x="33535" y="40357"/>
                  <a:pt x="33598" y="40268"/>
                  <a:pt x="33719" y="40236"/>
                </a:cubicBezTo>
                <a:cubicBezTo>
                  <a:pt x="33840" y="40205"/>
                  <a:pt x="33979" y="40192"/>
                  <a:pt x="34138" y="40198"/>
                </a:cubicBezTo>
                <a:lnTo>
                  <a:pt x="35662" y="39589"/>
                </a:lnTo>
                <a:lnTo>
                  <a:pt x="41148" y="35015"/>
                </a:lnTo>
                <a:lnTo>
                  <a:pt x="51207" y="29833"/>
                </a:lnTo>
                <a:cubicBezTo>
                  <a:pt x="51810" y="29668"/>
                  <a:pt x="52356" y="29464"/>
                  <a:pt x="52845" y="29223"/>
                </a:cubicBezTo>
                <a:cubicBezTo>
                  <a:pt x="53334" y="28982"/>
                  <a:pt x="53804" y="28779"/>
                  <a:pt x="54255" y="28614"/>
                </a:cubicBezTo>
                <a:lnTo>
                  <a:pt x="55474" y="27398"/>
                </a:lnTo>
                <a:cubicBezTo>
                  <a:pt x="56103" y="26980"/>
                  <a:pt x="56750" y="26677"/>
                  <a:pt x="57417" y="26487"/>
                </a:cubicBezTo>
                <a:cubicBezTo>
                  <a:pt x="58084" y="26297"/>
                  <a:pt x="58655" y="25993"/>
                  <a:pt x="59132" y="25575"/>
                </a:cubicBezTo>
                <a:lnTo>
                  <a:pt x="76505" y="19802"/>
                </a:lnTo>
                <a:lnTo>
                  <a:pt x="83211" y="18587"/>
                </a:lnTo>
                <a:cubicBezTo>
                  <a:pt x="83668" y="18574"/>
                  <a:pt x="84125" y="18523"/>
                  <a:pt x="84582" y="18435"/>
                </a:cubicBezTo>
                <a:cubicBezTo>
                  <a:pt x="85040" y="18346"/>
                  <a:pt x="85497" y="18295"/>
                  <a:pt x="85954" y="18283"/>
                </a:cubicBezTo>
                <a:lnTo>
                  <a:pt x="90221" y="17675"/>
                </a:lnTo>
                <a:cubicBezTo>
                  <a:pt x="91936" y="17226"/>
                  <a:pt x="93765" y="16909"/>
                  <a:pt x="95708" y="16726"/>
                </a:cubicBezTo>
                <a:cubicBezTo>
                  <a:pt x="97651" y="16542"/>
                  <a:pt x="99480" y="16453"/>
                  <a:pt x="101194" y="16460"/>
                </a:cubicBezTo>
                <a:close/>
                <a:moveTo>
                  <a:pt x="368470" y="2134"/>
                </a:moveTo>
                <a:cubicBezTo>
                  <a:pt x="371539" y="2185"/>
                  <a:pt x="374400" y="2998"/>
                  <a:pt x="377050" y="4572"/>
                </a:cubicBezTo>
                <a:cubicBezTo>
                  <a:pt x="379700" y="6147"/>
                  <a:pt x="381111" y="8179"/>
                  <a:pt x="381283" y="10669"/>
                </a:cubicBezTo>
                <a:cubicBezTo>
                  <a:pt x="381264" y="13342"/>
                  <a:pt x="380921" y="16225"/>
                  <a:pt x="380253" y="19317"/>
                </a:cubicBezTo>
                <a:cubicBezTo>
                  <a:pt x="379586" y="22410"/>
                  <a:pt x="378709" y="25216"/>
                  <a:pt x="377622" y="27737"/>
                </a:cubicBezTo>
                <a:lnTo>
                  <a:pt x="374571" y="32309"/>
                </a:lnTo>
                <a:cubicBezTo>
                  <a:pt x="374266" y="32055"/>
                  <a:pt x="373961" y="31954"/>
                  <a:pt x="373656" y="32004"/>
                </a:cubicBezTo>
                <a:cubicBezTo>
                  <a:pt x="373192" y="31998"/>
                  <a:pt x="372823" y="32087"/>
                  <a:pt x="372550" y="32271"/>
                </a:cubicBezTo>
                <a:cubicBezTo>
                  <a:pt x="372277" y="32455"/>
                  <a:pt x="372137" y="32773"/>
                  <a:pt x="372130" y="33224"/>
                </a:cubicBezTo>
                <a:lnTo>
                  <a:pt x="371825" y="32614"/>
                </a:lnTo>
                <a:cubicBezTo>
                  <a:pt x="371667" y="32608"/>
                  <a:pt x="371527" y="32697"/>
                  <a:pt x="371406" y="32881"/>
                </a:cubicBezTo>
                <a:cubicBezTo>
                  <a:pt x="371285" y="33065"/>
                  <a:pt x="371222" y="33382"/>
                  <a:pt x="371215" y="33833"/>
                </a:cubicBezTo>
                <a:cubicBezTo>
                  <a:pt x="371050" y="33675"/>
                  <a:pt x="370847" y="33535"/>
                  <a:pt x="370605" y="33414"/>
                </a:cubicBezTo>
                <a:cubicBezTo>
                  <a:pt x="370364" y="33294"/>
                  <a:pt x="370160" y="33230"/>
                  <a:pt x="369995" y="33224"/>
                </a:cubicBezTo>
                <a:cubicBezTo>
                  <a:pt x="369232" y="33274"/>
                  <a:pt x="368546" y="33478"/>
                  <a:pt x="367936" y="33833"/>
                </a:cubicBezTo>
                <a:cubicBezTo>
                  <a:pt x="367325" y="34189"/>
                  <a:pt x="366792" y="34392"/>
                  <a:pt x="366334" y="34443"/>
                </a:cubicBezTo>
                <a:cubicBezTo>
                  <a:pt x="363409" y="34411"/>
                  <a:pt x="361068" y="33865"/>
                  <a:pt x="359309" y="32805"/>
                </a:cubicBezTo>
                <a:cubicBezTo>
                  <a:pt x="357550" y="31744"/>
                  <a:pt x="356648" y="30360"/>
                  <a:pt x="356602" y="28652"/>
                </a:cubicBezTo>
                <a:cubicBezTo>
                  <a:pt x="356806" y="25058"/>
                  <a:pt x="357621" y="21273"/>
                  <a:pt x="359048" y="17298"/>
                </a:cubicBezTo>
                <a:cubicBezTo>
                  <a:pt x="360474" y="13323"/>
                  <a:pt x="361289" y="9691"/>
                  <a:pt x="361493" y="6401"/>
                </a:cubicBezTo>
                <a:cubicBezTo>
                  <a:pt x="361606" y="5112"/>
                  <a:pt x="362057" y="4566"/>
                  <a:pt x="362846" y="4763"/>
                </a:cubicBezTo>
                <a:cubicBezTo>
                  <a:pt x="363635" y="4960"/>
                  <a:pt x="364086" y="4490"/>
                  <a:pt x="364198" y="3353"/>
                </a:cubicBezTo>
                <a:cubicBezTo>
                  <a:pt x="364338" y="3499"/>
                  <a:pt x="364440" y="3588"/>
                  <a:pt x="364503" y="3620"/>
                </a:cubicBezTo>
                <a:cubicBezTo>
                  <a:pt x="364567" y="3652"/>
                  <a:pt x="364669" y="3664"/>
                  <a:pt x="364808" y="3658"/>
                </a:cubicBezTo>
                <a:cubicBezTo>
                  <a:pt x="365152" y="3595"/>
                  <a:pt x="365457" y="3341"/>
                  <a:pt x="365724" y="2896"/>
                </a:cubicBezTo>
                <a:cubicBezTo>
                  <a:pt x="365991" y="2452"/>
                  <a:pt x="366906" y="2198"/>
                  <a:pt x="368470" y="2134"/>
                </a:cubicBezTo>
                <a:close/>
                <a:moveTo>
                  <a:pt x="446494" y="0"/>
                </a:moveTo>
                <a:cubicBezTo>
                  <a:pt x="447085" y="458"/>
                  <a:pt x="447580" y="1067"/>
                  <a:pt x="447980" y="1829"/>
                </a:cubicBezTo>
                <a:cubicBezTo>
                  <a:pt x="448380" y="2591"/>
                  <a:pt x="448799" y="3506"/>
                  <a:pt x="449238" y="4572"/>
                </a:cubicBezTo>
                <a:cubicBezTo>
                  <a:pt x="451530" y="5715"/>
                  <a:pt x="453270" y="6935"/>
                  <a:pt x="454457" y="8230"/>
                </a:cubicBezTo>
                <a:cubicBezTo>
                  <a:pt x="455645" y="9525"/>
                  <a:pt x="456242" y="11354"/>
                  <a:pt x="456248" y="13716"/>
                </a:cubicBezTo>
                <a:cubicBezTo>
                  <a:pt x="456223" y="15291"/>
                  <a:pt x="455816" y="16561"/>
                  <a:pt x="455029" y="17526"/>
                </a:cubicBezTo>
                <a:cubicBezTo>
                  <a:pt x="454241" y="18492"/>
                  <a:pt x="453225" y="19762"/>
                  <a:pt x="451981" y="21336"/>
                </a:cubicBezTo>
                <a:cubicBezTo>
                  <a:pt x="448228" y="28893"/>
                  <a:pt x="444151" y="35573"/>
                  <a:pt x="439751" y="41377"/>
                </a:cubicBezTo>
                <a:cubicBezTo>
                  <a:pt x="435350" y="47181"/>
                  <a:pt x="431197" y="53404"/>
                  <a:pt x="427292" y="60046"/>
                </a:cubicBezTo>
                <a:cubicBezTo>
                  <a:pt x="426130" y="62421"/>
                  <a:pt x="424874" y="64834"/>
                  <a:pt x="423523" y="67285"/>
                </a:cubicBezTo>
                <a:cubicBezTo>
                  <a:pt x="422173" y="69736"/>
                  <a:pt x="420385" y="71692"/>
                  <a:pt x="418161" y="73152"/>
                </a:cubicBezTo>
                <a:cubicBezTo>
                  <a:pt x="417936" y="74214"/>
                  <a:pt x="417203" y="75207"/>
                  <a:pt x="415964" y="76133"/>
                </a:cubicBezTo>
                <a:cubicBezTo>
                  <a:pt x="414724" y="77058"/>
                  <a:pt x="413113" y="78865"/>
                  <a:pt x="411130" y="81551"/>
                </a:cubicBezTo>
                <a:cubicBezTo>
                  <a:pt x="409146" y="84238"/>
                  <a:pt x="406926" y="88754"/>
                  <a:pt x="404469" y="95098"/>
                </a:cubicBezTo>
                <a:cubicBezTo>
                  <a:pt x="403745" y="95587"/>
                  <a:pt x="402143" y="97733"/>
                  <a:pt x="399664" y="101537"/>
                </a:cubicBezTo>
                <a:cubicBezTo>
                  <a:pt x="397185" y="105341"/>
                  <a:pt x="395431" y="107868"/>
                  <a:pt x="394402" y="109119"/>
                </a:cubicBezTo>
                <a:lnTo>
                  <a:pt x="394707" y="109424"/>
                </a:lnTo>
                <a:cubicBezTo>
                  <a:pt x="393677" y="111684"/>
                  <a:pt x="392609" y="113716"/>
                  <a:pt x="391503" y="115520"/>
                </a:cubicBezTo>
                <a:cubicBezTo>
                  <a:pt x="390397" y="117323"/>
                  <a:pt x="389024" y="119050"/>
                  <a:pt x="387385" y="120701"/>
                </a:cubicBezTo>
                <a:lnTo>
                  <a:pt x="386164" y="120701"/>
                </a:lnTo>
                <a:lnTo>
                  <a:pt x="384639" y="123749"/>
                </a:lnTo>
                <a:lnTo>
                  <a:pt x="384639" y="124664"/>
                </a:lnTo>
                <a:cubicBezTo>
                  <a:pt x="384029" y="126188"/>
                  <a:pt x="383114" y="127712"/>
                  <a:pt x="381893" y="129236"/>
                </a:cubicBezTo>
                <a:lnTo>
                  <a:pt x="377317" y="134722"/>
                </a:lnTo>
                <a:cubicBezTo>
                  <a:pt x="375486" y="136665"/>
                  <a:pt x="373351" y="139180"/>
                  <a:pt x="370913" y="142266"/>
                </a:cubicBezTo>
                <a:cubicBezTo>
                  <a:pt x="368475" y="145352"/>
                  <a:pt x="365736" y="149238"/>
                  <a:pt x="362696" y="153924"/>
                </a:cubicBezTo>
                <a:cubicBezTo>
                  <a:pt x="363165" y="152870"/>
                  <a:pt x="363579" y="151931"/>
                  <a:pt x="363938" y="151105"/>
                </a:cubicBezTo>
                <a:cubicBezTo>
                  <a:pt x="364296" y="150280"/>
                  <a:pt x="364484" y="149492"/>
                  <a:pt x="364503" y="148743"/>
                </a:cubicBezTo>
                <a:lnTo>
                  <a:pt x="364808" y="149048"/>
                </a:lnTo>
                <a:cubicBezTo>
                  <a:pt x="364828" y="148857"/>
                  <a:pt x="365018" y="148324"/>
                  <a:pt x="365381" y="147447"/>
                </a:cubicBezTo>
                <a:cubicBezTo>
                  <a:pt x="365743" y="146571"/>
                  <a:pt x="366162" y="145581"/>
                  <a:pt x="366639" y="144476"/>
                </a:cubicBezTo>
                <a:lnTo>
                  <a:pt x="368470" y="140513"/>
                </a:lnTo>
                <a:lnTo>
                  <a:pt x="368164" y="140208"/>
                </a:lnTo>
                <a:lnTo>
                  <a:pt x="363297" y="148133"/>
                </a:lnTo>
                <a:cubicBezTo>
                  <a:pt x="362254" y="149664"/>
                  <a:pt x="361244" y="151251"/>
                  <a:pt x="360267" y="152896"/>
                </a:cubicBezTo>
                <a:cubicBezTo>
                  <a:pt x="359289" y="154540"/>
                  <a:pt x="358272" y="156204"/>
                  <a:pt x="357214" y="157887"/>
                </a:cubicBezTo>
                <a:lnTo>
                  <a:pt x="357519" y="158192"/>
                </a:lnTo>
                <a:cubicBezTo>
                  <a:pt x="356278" y="159474"/>
                  <a:pt x="355017" y="161100"/>
                  <a:pt x="353737" y="163068"/>
                </a:cubicBezTo>
                <a:cubicBezTo>
                  <a:pt x="352456" y="165037"/>
                  <a:pt x="351272" y="166967"/>
                  <a:pt x="350183" y="168860"/>
                </a:cubicBezTo>
                <a:cubicBezTo>
                  <a:pt x="350489" y="168809"/>
                  <a:pt x="349877" y="169825"/>
                  <a:pt x="348349" y="171908"/>
                </a:cubicBezTo>
                <a:cubicBezTo>
                  <a:pt x="348305" y="173571"/>
                  <a:pt x="347866" y="175045"/>
                  <a:pt x="347031" y="176327"/>
                </a:cubicBezTo>
                <a:cubicBezTo>
                  <a:pt x="346195" y="177610"/>
                  <a:pt x="345224" y="178778"/>
                  <a:pt x="344117" y="179832"/>
                </a:cubicBezTo>
                <a:cubicBezTo>
                  <a:pt x="344562" y="179070"/>
                  <a:pt x="344893" y="178385"/>
                  <a:pt x="345109" y="177775"/>
                </a:cubicBezTo>
                <a:cubicBezTo>
                  <a:pt x="345326" y="177165"/>
                  <a:pt x="345504" y="176632"/>
                  <a:pt x="345644" y="176175"/>
                </a:cubicBezTo>
                <a:cubicBezTo>
                  <a:pt x="344874" y="177242"/>
                  <a:pt x="344123" y="178308"/>
                  <a:pt x="343392" y="179375"/>
                </a:cubicBezTo>
                <a:cubicBezTo>
                  <a:pt x="342660" y="180442"/>
                  <a:pt x="341986" y="181509"/>
                  <a:pt x="341369" y="182576"/>
                </a:cubicBezTo>
                <a:cubicBezTo>
                  <a:pt x="340148" y="184100"/>
                  <a:pt x="339232" y="185624"/>
                  <a:pt x="338621" y="187148"/>
                </a:cubicBezTo>
                <a:cubicBezTo>
                  <a:pt x="338926" y="187198"/>
                  <a:pt x="339232" y="187097"/>
                  <a:pt x="339537" y="186843"/>
                </a:cubicBezTo>
                <a:cubicBezTo>
                  <a:pt x="338627" y="187903"/>
                  <a:pt x="337699" y="189135"/>
                  <a:pt x="336751" y="190539"/>
                </a:cubicBezTo>
                <a:cubicBezTo>
                  <a:pt x="335803" y="191942"/>
                  <a:pt x="334798" y="193555"/>
                  <a:pt x="333736" y="195377"/>
                </a:cubicBezTo>
                <a:cubicBezTo>
                  <a:pt x="332069" y="198260"/>
                  <a:pt x="330517" y="201029"/>
                  <a:pt x="329080" y="203683"/>
                </a:cubicBezTo>
                <a:cubicBezTo>
                  <a:pt x="327642" y="206337"/>
                  <a:pt x="326242" y="208954"/>
                  <a:pt x="324881" y="211532"/>
                </a:cubicBezTo>
                <a:cubicBezTo>
                  <a:pt x="325645" y="210782"/>
                  <a:pt x="326408" y="209919"/>
                  <a:pt x="327171" y="208941"/>
                </a:cubicBezTo>
                <a:cubicBezTo>
                  <a:pt x="327935" y="207963"/>
                  <a:pt x="328698" y="206795"/>
                  <a:pt x="329461" y="205436"/>
                </a:cubicBezTo>
                <a:cubicBezTo>
                  <a:pt x="329480" y="205061"/>
                  <a:pt x="329442" y="205048"/>
                  <a:pt x="329347" y="205398"/>
                </a:cubicBezTo>
                <a:cubicBezTo>
                  <a:pt x="329251" y="205747"/>
                  <a:pt x="328984" y="205963"/>
                  <a:pt x="328545" y="206045"/>
                </a:cubicBezTo>
                <a:cubicBezTo>
                  <a:pt x="328965" y="205245"/>
                  <a:pt x="329423" y="204255"/>
                  <a:pt x="329919" y="203073"/>
                </a:cubicBezTo>
                <a:cubicBezTo>
                  <a:pt x="330415" y="201892"/>
                  <a:pt x="331179" y="200749"/>
                  <a:pt x="332209" y="199644"/>
                </a:cubicBezTo>
                <a:lnTo>
                  <a:pt x="332820" y="199644"/>
                </a:lnTo>
                <a:cubicBezTo>
                  <a:pt x="333908" y="197625"/>
                  <a:pt x="335243" y="195415"/>
                  <a:pt x="336827" y="193015"/>
                </a:cubicBezTo>
                <a:cubicBezTo>
                  <a:pt x="338411" y="190615"/>
                  <a:pt x="340129" y="188253"/>
                  <a:pt x="341980" y="185928"/>
                </a:cubicBezTo>
                <a:cubicBezTo>
                  <a:pt x="342647" y="184658"/>
                  <a:pt x="343750" y="182626"/>
                  <a:pt x="345288" y="179832"/>
                </a:cubicBezTo>
                <a:cubicBezTo>
                  <a:pt x="346826" y="177038"/>
                  <a:pt x="348457" y="174702"/>
                  <a:pt x="350183" y="172822"/>
                </a:cubicBezTo>
                <a:lnTo>
                  <a:pt x="353545" y="167031"/>
                </a:lnTo>
                <a:lnTo>
                  <a:pt x="358131" y="160935"/>
                </a:lnTo>
                <a:cubicBezTo>
                  <a:pt x="354817" y="166116"/>
                  <a:pt x="351356" y="172212"/>
                  <a:pt x="347748" y="179223"/>
                </a:cubicBezTo>
                <a:cubicBezTo>
                  <a:pt x="348774" y="178385"/>
                  <a:pt x="349688" y="177318"/>
                  <a:pt x="350490" y="176022"/>
                </a:cubicBezTo>
                <a:cubicBezTo>
                  <a:pt x="351291" y="174727"/>
                  <a:pt x="352208" y="173660"/>
                  <a:pt x="353240" y="172822"/>
                </a:cubicBezTo>
                <a:lnTo>
                  <a:pt x="352017" y="175260"/>
                </a:lnTo>
                <a:cubicBezTo>
                  <a:pt x="351005" y="177242"/>
                  <a:pt x="349902" y="179223"/>
                  <a:pt x="348706" y="181204"/>
                </a:cubicBezTo>
                <a:cubicBezTo>
                  <a:pt x="347510" y="183185"/>
                  <a:pt x="346790" y="184252"/>
                  <a:pt x="346545" y="184404"/>
                </a:cubicBezTo>
                <a:lnTo>
                  <a:pt x="345944" y="183795"/>
                </a:lnTo>
                <a:cubicBezTo>
                  <a:pt x="344719" y="186024"/>
                  <a:pt x="343512" y="188119"/>
                  <a:pt x="342323" y="190081"/>
                </a:cubicBezTo>
                <a:cubicBezTo>
                  <a:pt x="341134" y="192044"/>
                  <a:pt x="340002" y="194215"/>
                  <a:pt x="338926" y="196596"/>
                </a:cubicBezTo>
                <a:lnTo>
                  <a:pt x="337705" y="198730"/>
                </a:lnTo>
                <a:cubicBezTo>
                  <a:pt x="336541" y="200826"/>
                  <a:pt x="334824" y="203493"/>
                  <a:pt x="332553" y="206731"/>
                </a:cubicBezTo>
                <a:cubicBezTo>
                  <a:pt x="330282" y="209970"/>
                  <a:pt x="328030" y="213094"/>
                  <a:pt x="325797" y="216104"/>
                </a:cubicBezTo>
                <a:lnTo>
                  <a:pt x="325492" y="215799"/>
                </a:lnTo>
                <a:cubicBezTo>
                  <a:pt x="324881" y="216154"/>
                  <a:pt x="324271" y="217272"/>
                  <a:pt x="323660" y="219152"/>
                </a:cubicBezTo>
                <a:lnTo>
                  <a:pt x="323660" y="220066"/>
                </a:lnTo>
                <a:cubicBezTo>
                  <a:pt x="321352" y="220231"/>
                  <a:pt x="319990" y="220511"/>
                  <a:pt x="319574" y="220904"/>
                </a:cubicBezTo>
                <a:cubicBezTo>
                  <a:pt x="319158" y="221298"/>
                  <a:pt x="319006" y="221730"/>
                  <a:pt x="319120" y="222200"/>
                </a:cubicBezTo>
                <a:cubicBezTo>
                  <a:pt x="318571" y="221692"/>
                  <a:pt x="318304" y="220955"/>
                  <a:pt x="318320" y="219990"/>
                </a:cubicBezTo>
                <a:cubicBezTo>
                  <a:pt x="318335" y="219025"/>
                  <a:pt x="318286" y="218136"/>
                  <a:pt x="318174" y="217323"/>
                </a:cubicBezTo>
                <a:cubicBezTo>
                  <a:pt x="318054" y="217913"/>
                  <a:pt x="317915" y="218409"/>
                  <a:pt x="317757" y="218809"/>
                </a:cubicBezTo>
                <a:cubicBezTo>
                  <a:pt x="317599" y="219209"/>
                  <a:pt x="317233" y="219628"/>
                  <a:pt x="316658" y="220066"/>
                </a:cubicBezTo>
                <a:lnTo>
                  <a:pt x="316961" y="220371"/>
                </a:lnTo>
                <a:cubicBezTo>
                  <a:pt x="316886" y="220422"/>
                  <a:pt x="316810" y="220625"/>
                  <a:pt x="316734" y="220980"/>
                </a:cubicBezTo>
                <a:cubicBezTo>
                  <a:pt x="316658" y="221336"/>
                  <a:pt x="316128" y="221539"/>
                  <a:pt x="315143" y="221590"/>
                </a:cubicBezTo>
                <a:cubicBezTo>
                  <a:pt x="313329" y="220853"/>
                  <a:pt x="312102" y="218974"/>
                  <a:pt x="311460" y="215951"/>
                </a:cubicBezTo>
                <a:cubicBezTo>
                  <a:pt x="310819" y="212929"/>
                  <a:pt x="312551" y="208611"/>
                  <a:pt x="316658" y="202997"/>
                </a:cubicBezTo>
                <a:lnTo>
                  <a:pt x="316658" y="202388"/>
                </a:lnTo>
                <a:cubicBezTo>
                  <a:pt x="316798" y="202096"/>
                  <a:pt x="317813" y="200546"/>
                  <a:pt x="319705" y="197739"/>
                </a:cubicBezTo>
                <a:cubicBezTo>
                  <a:pt x="321597" y="194933"/>
                  <a:pt x="323528" y="191707"/>
                  <a:pt x="325499" y="188062"/>
                </a:cubicBezTo>
                <a:lnTo>
                  <a:pt x="325499" y="188367"/>
                </a:lnTo>
                <a:cubicBezTo>
                  <a:pt x="325798" y="186843"/>
                  <a:pt x="326192" y="185471"/>
                  <a:pt x="326682" y="184252"/>
                </a:cubicBezTo>
                <a:cubicBezTo>
                  <a:pt x="327171" y="183033"/>
                  <a:pt x="327794" y="181966"/>
                  <a:pt x="328551" y="181052"/>
                </a:cubicBezTo>
                <a:cubicBezTo>
                  <a:pt x="328856" y="181306"/>
                  <a:pt x="329162" y="181407"/>
                  <a:pt x="329467" y="181356"/>
                </a:cubicBezTo>
                <a:cubicBezTo>
                  <a:pt x="329728" y="179070"/>
                  <a:pt x="330808" y="176937"/>
                  <a:pt x="332710" y="174956"/>
                </a:cubicBezTo>
                <a:cubicBezTo>
                  <a:pt x="334611" y="172974"/>
                  <a:pt x="335768" y="171146"/>
                  <a:pt x="336182" y="169469"/>
                </a:cubicBezTo>
                <a:lnTo>
                  <a:pt x="336182" y="169164"/>
                </a:lnTo>
                <a:cubicBezTo>
                  <a:pt x="336487" y="168199"/>
                  <a:pt x="337403" y="166777"/>
                  <a:pt x="338929" y="164897"/>
                </a:cubicBezTo>
                <a:cubicBezTo>
                  <a:pt x="343263" y="157223"/>
                  <a:pt x="346194" y="152184"/>
                  <a:pt x="347720" y="149781"/>
                </a:cubicBezTo>
                <a:cubicBezTo>
                  <a:pt x="349246" y="147379"/>
                  <a:pt x="350147" y="146111"/>
                  <a:pt x="350423" y="145977"/>
                </a:cubicBezTo>
                <a:cubicBezTo>
                  <a:pt x="350698" y="145844"/>
                  <a:pt x="351128" y="145343"/>
                  <a:pt x="351711" y="144476"/>
                </a:cubicBezTo>
                <a:cubicBezTo>
                  <a:pt x="352316" y="143841"/>
                  <a:pt x="352864" y="143129"/>
                  <a:pt x="353354" y="142342"/>
                </a:cubicBezTo>
                <a:cubicBezTo>
                  <a:pt x="353845" y="141555"/>
                  <a:pt x="354316" y="140843"/>
                  <a:pt x="354768" y="140208"/>
                </a:cubicBezTo>
                <a:lnTo>
                  <a:pt x="354463" y="140208"/>
                </a:lnTo>
                <a:cubicBezTo>
                  <a:pt x="356995" y="135770"/>
                  <a:pt x="359636" y="131465"/>
                  <a:pt x="362385" y="127293"/>
                </a:cubicBezTo>
                <a:cubicBezTo>
                  <a:pt x="365134" y="123121"/>
                  <a:pt x="367467" y="119196"/>
                  <a:pt x="369385" y="115520"/>
                </a:cubicBezTo>
                <a:lnTo>
                  <a:pt x="369690" y="115824"/>
                </a:lnTo>
                <a:cubicBezTo>
                  <a:pt x="370408" y="114707"/>
                  <a:pt x="371336" y="113437"/>
                  <a:pt x="372474" y="112014"/>
                </a:cubicBezTo>
                <a:cubicBezTo>
                  <a:pt x="373611" y="110592"/>
                  <a:pt x="374311" y="109322"/>
                  <a:pt x="374571" y="108204"/>
                </a:cubicBezTo>
                <a:lnTo>
                  <a:pt x="374876" y="107900"/>
                </a:lnTo>
                <a:lnTo>
                  <a:pt x="374876" y="107595"/>
                </a:lnTo>
                <a:cubicBezTo>
                  <a:pt x="374978" y="106928"/>
                  <a:pt x="375537" y="105747"/>
                  <a:pt x="376554" y="104052"/>
                </a:cubicBezTo>
                <a:cubicBezTo>
                  <a:pt x="377571" y="102356"/>
                  <a:pt x="378436" y="101404"/>
                  <a:pt x="379147" y="101194"/>
                </a:cubicBezTo>
                <a:cubicBezTo>
                  <a:pt x="388394" y="85598"/>
                  <a:pt x="397959" y="70536"/>
                  <a:pt x="407841" y="56008"/>
                </a:cubicBezTo>
                <a:cubicBezTo>
                  <a:pt x="417723" y="41479"/>
                  <a:pt x="427356" y="26874"/>
                  <a:pt x="436741" y="12193"/>
                </a:cubicBezTo>
                <a:lnTo>
                  <a:pt x="441313" y="4572"/>
                </a:lnTo>
                <a:cubicBezTo>
                  <a:pt x="443192" y="1524"/>
                  <a:pt x="444920" y="0"/>
                  <a:pt x="44649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Freeform 38"/>
          <p:cNvSpPr/>
          <p:nvPr/>
        </p:nvSpPr>
        <p:spPr>
          <a:xfrm>
            <a:off x="10054965" y="5251554"/>
            <a:ext cx="466835" cy="291819"/>
          </a:xfrm>
          <a:custGeom>
            <a:avLst/>
            <a:gdLst/>
            <a:ahLst/>
            <a:cxnLst/>
            <a:rect l="l" t="t" r="r" b="b"/>
            <a:pathLst>
              <a:path w="370523" h="231614">
                <a:moveTo>
                  <a:pt x="326960" y="170079"/>
                </a:moveTo>
                <a:cubicBezTo>
                  <a:pt x="329597" y="170073"/>
                  <a:pt x="332233" y="170771"/>
                  <a:pt x="334870" y="172174"/>
                </a:cubicBezTo>
                <a:cubicBezTo>
                  <a:pt x="337506" y="173578"/>
                  <a:pt x="338926" y="175724"/>
                  <a:pt x="339128" y="178613"/>
                </a:cubicBezTo>
                <a:cubicBezTo>
                  <a:pt x="339135" y="182798"/>
                  <a:pt x="338590" y="186544"/>
                  <a:pt x="337493" y="189853"/>
                </a:cubicBezTo>
                <a:cubicBezTo>
                  <a:pt x="336397" y="193161"/>
                  <a:pt x="334711" y="196527"/>
                  <a:pt x="332436" y="199949"/>
                </a:cubicBezTo>
                <a:cubicBezTo>
                  <a:pt x="332182" y="199695"/>
                  <a:pt x="331777" y="199594"/>
                  <a:pt x="331219" y="199644"/>
                </a:cubicBezTo>
                <a:cubicBezTo>
                  <a:pt x="330256" y="199594"/>
                  <a:pt x="329749" y="200000"/>
                  <a:pt x="329698" y="200864"/>
                </a:cubicBezTo>
                <a:lnTo>
                  <a:pt x="329394" y="200254"/>
                </a:lnTo>
                <a:cubicBezTo>
                  <a:pt x="329039" y="200305"/>
                  <a:pt x="328836" y="200813"/>
                  <a:pt x="328785" y="201778"/>
                </a:cubicBezTo>
                <a:cubicBezTo>
                  <a:pt x="328481" y="201422"/>
                  <a:pt x="328177" y="201219"/>
                  <a:pt x="327873" y="201168"/>
                </a:cubicBezTo>
                <a:cubicBezTo>
                  <a:pt x="327264" y="201219"/>
                  <a:pt x="326656" y="201422"/>
                  <a:pt x="326048" y="201778"/>
                </a:cubicBezTo>
                <a:cubicBezTo>
                  <a:pt x="325439" y="202134"/>
                  <a:pt x="324831" y="202337"/>
                  <a:pt x="324222" y="202388"/>
                </a:cubicBezTo>
                <a:cubicBezTo>
                  <a:pt x="322105" y="202356"/>
                  <a:pt x="320024" y="201886"/>
                  <a:pt x="317979" y="200978"/>
                </a:cubicBezTo>
                <a:cubicBezTo>
                  <a:pt x="315934" y="200070"/>
                  <a:pt x="314766" y="198914"/>
                  <a:pt x="314473" y="197511"/>
                </a:cubicBezTo>
                <a:cubicBezTo>
                  <a:pt x="314689" y="193891"/>
                  <a:pt x="315554" y="189929"/>
                  <a:pt x="317066" y="185624"/>
                </a:cubicBezTo>
                <a:cubicBezTo>
                  <a:pt x="318579" y="181318"/>
                  <a:pt x="319443" y="177356"/>
                  <a:pt x="319659" y="173736"/>
                </a:cubicBezTo>
                <a:cubicBezTo>
                  <a:pt x="319735" y="172854"/>
                  <a:pt x="320040" y="172486"/>
                  <a:pt x="320572" y="172632"/>
                </a:cubicBezTo>
                <a:cubicBezTo>
                  <a:pt x="321104" y="172778"/>
                  <a:pt x="321408" y="172333"/>
                  <a:pt x="321484" y="171298"/>
                </a:cubicBezTo>
                <a:cubicBezTo>
                  <a:pt x="321789" y="171552"/>
                  <a:pt x="322093" y="171654"/>
                  <a:pt x="322397" y="171603"/>
                </a:cubicBezTo>
                <a:cubicBezTo>
                  <a:pt x="323082" y="171539"/>
                  <a:pt x="323690" y="171285"/>
                  <a:pt x="324222" y="170841"/>
                </a:cubicBezTo>
                <a:cubicBezTo>
                  <a:pt x="324755" y="170396"/>
                  <a:pt x="325667" y="170142"/>
                  <a:pt x="326960" y="170079"/>
                </a:cubicBezTo>
                <a:close/>
                <a:moveTo>
                  <a:pt x="208750" y="16764"/>
                </a:moveTo>
                <a:cubicBezTo>
                  <a:pt x="210020" y="17375"/>
                  <a:pt x="211443" y="17680"/>
                  <a:pt x="213017" y="17680"/>
                </a:cubicBezTo>
                <a:lnTo>
                  <a:pt x="217894" y="17680"/>
                </a:lnTo>
                <a:cubicBezTo>
                  <a:pt x="219742" y="17648"/>
                  <a:pt x="221380" y="17864"/>
                  <a:pt x="222809" y="18328"/>
                </a:cubicBezTo>
                <a:cubicBezTo>
                  <a:pt x="224238" y="18791"/>
                  <a:pt x="225343" y="19693"/>
                  <a:pt x="226124" y="21032"/>
                </a:cubicBezTo>
                <a:cubicBezTo>
                  <a:pt x="225921" y="23826"/>
                  <a:pt x="225108" y="26314"/>
                  <a:pt x="223685" y="28498"/>
                </a:cubicBezTo>
                <a:cubicBezTo>
                  <a:pt x="222263" y="30682"/>
                  <a:pt x="221450" y="33171"/>
                  <a:pt x="221247" y="35965"/>
                </a:cubicBezTo>
                <a:cubicBezTo>
                  <a:pt x="219234" y="38276"/>
                  <a:pt x="217316" y="42110"/>
                  <a:pt x="215494" y="47469"/>
                </a:cubicBezTo>
                <a:cubicBezTo>
                  <a:pt x="213671" y="52827"/>
                  <a:pt x="212135" y="57728"/>
                  <a:pt x="210884" y="62173"/>
                </a:cubicBezTo>
                <a:lnTo>
                  <a:pt x="210274" y="63392"/>
                </a:lnTo>
                <a:cubicBezTo>
                  <a:pt x="209804" y="64712"/>
                  <a:pt x="209298" y="65957"/>
                  <a:pt x="208755" y="67125"/>
                </a:cubicBezTo>
                <a:cubicBezTo>
                  <a:pt x="208213" y="68293"/>
                  <a:pt x="207709" y="69690"/>
                  <a:pt x="207245" y="71315"/>
                </a:cubicBezTo>
                <a:cubicBezTo>
                  <a:pt x="205647" y="74870"/>
                  <a:pt x="204064" y="78807"/>
                  <a:pt x="202497" y="83124"/>
                </a:cubicBezTo>
                <a:cubicBezTo>
                  <a:pt x="200929" y="87441"/>
                  <a:pt x="198960" y="91834"/>
                  <a:pt x="196589" y="96304"/>
                </a:cubicBezTo>
                <a:cubicBezTo>
                  <a:pt x="196303" y="98863"/>
                  <a:pt x="194740" y="103192"/>
                  <a:pt x="191900" y="109294"/>
                </a:cubicBezTo>
                <a:cubicBezTo>
                  <a:pt x="189059" y="115395"/>
                  <a:pt x="186657" y="121629"/>
                  <a:pt x="184694" y="127997"/>
                </a:cubicBezTo>
                <a:lnTo>
                  <a:pt x="184084" y="131045"/>
                </a:lnTo>
                <a:cubicBezTo>
                  <a:pt x="183607" y="131800"/>
                  <a:pt x="183187" y="132499"/>
                  <a:pt x="182825" y="133140"/>
                </a:cubicBezTo>
                <a:cubicBezTo>
                  <a:pt x="182463" y="133781"/>
                  <a:pt x="182272" y="134403"/>
                  <a:pt x="182253" y="135006"/>
                </a:cubicBezTo>
                <a:lnTo>
                  <a:pt x="182558" y="135616"/>
                </a:lnTo>
                <a:cubicBezTo>
                  <a:pt x="182164" y="135654"/>
                  <a:pt x="181961" y="135806"/>
                  <a:pt x="181948" y="136073"/>
                </a:cubicBezTo>
                <a:cubicBezTo>
                  <a:pt x="181936" y="136340"/>
                  <a:pt x="181732" y="136492"/>
                  <a:pt x="181338" y="136530"/>
                </a:cubicBezTo>
                <a:lnTo>
                  <a:pt x="177678" y="151463"/>
                </a:lnTo>
                <a:cubicBezTo>
                  <a:pt x="178212" y="151380"/>
                  <a:pt x="178517" y="150936"/>
                  <a:pt x="178593" y="150129"/>
                </a:cubicBezTo>
                <a:cubicBezTo>
                  <a:pt x="178669" y="149323"/>
                  <a:pt x="178974" y="148650"/>
                  <a:pt x="179508" y="148110"/>
                </a:cubicBezTo>
                <a:cubicBezTo>
                  <a:pt x="179381" y="150256"/>
                  <a:pt x="178873" y="151831"/>
                  <a:pt x="177983" y="152834"/>
                </a:cubicBezTo>
                <a:cubicBezTo>
                  <a:pt x="177093" y="153837"/>
                  <a:pt x="176585" y="155107"/>
                  <a:pt x="176458" y="156643"/>
                </a:cubicBezTo>
                <a:lnTo>
                  <a:pt x="176763" y="156034"/>
                </a:lnTo>
                <a:lnTo>
                  <a:pt x="177068" y="156339"/>
                </a:lnTo>
                <a:cubicBezTo>
                  <a:pt x="176941" y="158135"/>
                  <a:pt x="176280" y="160332"/>
                  <a:pt x="175085" y="162929"/>
                </a:cubicBezTo>
                <a:cubicBezTo>
                  <a:pt x="173891" y="165525"/>
                  <a:pt x="172925" y="167798"/>
                  <a:pt x="172188" y="169747"/>
                </a:cubicBezTo>
                <a:cubicBezTo>
                  <a:pt x="172575" y="169690"/>
                  <a:pt x="172791" y="169424"/>
                  <a:pt x="172836" y="168947"/>
                </a:cubicBezTo>
                <a:cubicBezTo>
                  <a:pt x="172880" y="168471"/>
                  <a:pt x="173172" y="168128"/>
                  <a:pt x="173713" y="167919"/>
                </a:cubicBezTo>
                <a:cubicBezTo>
                  <a:pt x="173077" y="170357"/>
                  <a:pt x="171755" y="173557"/>
                  <a:pt x="169747" y="177518"/>
                </a:cubicBezTo>
                <a:cubicBezTo>
                  <a:pt x="167739" y="181480"/>
                  <a:pt x="166112" y="185289"/>
                  <a:pt x="164867" y="188946"/>
                </a:cubicBezTo>
                <a:cubicBezTo>
                  <a:pt x="163571" y="193225"/>
                  <a:pt x="162427" y="197390"/>
                  <a:pt x="161436" y="201441"/>
                </a:cubicBezTo>
                <a:cubicBezTo>
                  <a:pt x="160444" y="205491"/>
                  <a:pt x="159148" y="208437"/>
                  <a:pt x="157546" y="210278"/>
                </a:cubicBezTo>
                <a:cubicBezTo>
                  <a:pt x="157553" y="210424"/>
                  <a:pt x="157616" y="210513"/>
                  <a:pt x="157737" y="210545"/>
                </a:cubicBezTo>
                <a:cubicBezTo>
                  <a:pt x="157858" y="210577"/>
                  <a:pt x="157998" y="210589"/>
                  <a:pt x="158156" y="210583"/>
                </a:cubicBezTo>
                <a:cubicBezTo>
                  <a:pt x="157998" y="211199"/>
                  <a:pt x="157858" y="211719"/>
                  <a:pt x="157737" y="212145"/>
                </a:cubicBezTo>
                <a:cubicBezTo>
                  <a:pt x="157616" y="212570"/>
                  <a:pt x="157553" y="212862"/>
                  <a:pt x="157546" y="213021"/>
                </a:cubicBezTo>
                <a:cubicBezTo>
                  <a:pt x="157559" y="213453"/>
                  <a:pt x="157610" y="213808"/>
                  <a:pt x="157699" y="214088"/>
                </a:cubicBezTo>
                <a:cubicBezTo>
                  <a:pt x="157788" y="214367"/>
                  <a:pt x="157839" y="214722"/>
                  <a:pt x="157851" y="215154"/>
                </a:cubicBezTo>
                <a:cubicBezTo>
                  <a:pt x="157782" y="216170"/>
                  <a:pt x="157388" y="217872"/>
                  <a:pt x="156670" y="220259"/>
                </a:cubicBezTo>
                <a:cubicBezTo>
                  <a:pt x="155951" y="222646"/>
                  <a:pt x="155329" y="224195"/>
                  <a:pt x="154801" y="224906"/>
                </a:cubicBezTo>
                <a:lnTo>
                  <a:pt x="154496" y="224601"/>
                </a:lnTo>
                <a:cubicBezTo>
                  <a:pt x="154337" y="224754"/>
                  <a:pt x="154198" y="225135"/>
                  <a:pt x="154077" y="225744"/>
                </a:cubicBezTo>
                <a:cubicBezTo>
                  <a:pt x="153956" y="226354"/>
                  <a:pt x="153892" y="227192"/>
                  <a:pt x="153886" y="228258"/>
                </a:cubicBezTo>
                <a:lnTo>
                  <a:pt x="153583" y="227953"/>
                </a:lnTo>
                <a:lnTo>
                  <a:pt x="153279" y="227953"/>
                </a:lnTo>
                <a:cubicBezTo>
                  <a:pt x="152894" y="228385"/>
                  <a:pt x="152679" y="228741"/>
                  <a:pt x="152635" y="229020"/>
                </a:cubicBezTo>
                <a:cubicBezTo>
                  <a:pt x="152590" y="229299"/>
                  <a:pt x="152300" y="229655"/>
                  <a:pt x="151762" y="230087"/>
                </a:cubicBezTo>
                <a:cubicBezTo>
                  <a:pt x="151156" y="230747"/>
                  <a:pt x="150852" y="230950"/>
                  <a:pt x="150852" y="230696"/>
                </a:cubicBezTo>
                <a:lnTo>
                  <a:pt x="151156" y="231001"/>
                </a:lnTo>
                <a:cubicBezTo>
                  <a:pt x="150764" y="230975"/>
                  <a:pt x="150562" y="230874"/>
                  <a:pt x="150549" y="230696"/>
                </a:cubicBezTo>
                <a:cubicBezTo>
                  <a:pt x="150536" y="230518"/>
                  <a:pt x="150334" y="230417"/>
                  <a:pt x="149942" y="230391"/>
                </a:cubicBezTo>
                <a:cubicBezTo>
                  <a:pt x="149335" y="231255"/>
                  <a:pt x="148729" y="231661"/>
                  <a:pt x="148122" y="231610"/>
                </a:cubicBezTo>
                <a:cubicBezTo>
                  <a:pt x="147679" y="231617"/>
                  <a:pt x="147275" y="231528"/>
                  <a:pt x="146908" y="231344"/>
                </a:cubicBezTo>
                <a:cubicBezTo>
                  <a:pt x="146542" y="231160"/>
                  <a:pt x="146137" y="230842"/>
                  <a:pt x="145695" y="230391"/>
                </a:cubicBezTo>
                <a:cubicBezTo>
                  <a:pt x="145733" y="224798"/>
                  <a:pt x="146264" y="218691"/>
                  <a:pt x="147287" y="212069"/>
                </a:cubicBezTo>
                <a:cubicBezTo>
                  <a:pt x="148311" y="205447"/>
                  <a:pt x="149601" y="200787"/>
                  <a:pt x="151156" y="198089"/>
                </a:cubicBezTo>
                <a:lnTo>
                  <a:pt x="155106" y="181328"/>
                </a:lnTo>
                <a:cubicBezTo>
                  <a:pt x="155170" y="180496"/>
                  <a:pt x="155424" y="179493"/>
                  <a:pt x="155869" y="178318"/>
                </a:cubicBezTo>
                <a:cubicBezTo>
                  <a:pt x="156314" y="177144"/>
                  <a:pt x="156568" y="176217"/>
                  <a:pt x="156631" y="175537"/>
                </a:cubicBezTo>
                <a:lnTo>
                  <a:pt x="156326" y="174928"/>
                </a:lnTo>
                <a:cubicBezTo>
                  <a:pt x="159332" y="165157"/>
                  <a:pt x="162319" y="155520"/>
                  <a:pt x="165286" y="146015"/>
                </a:cubicBezTo>
                <a:cubicBezTo>
                  <a:pt x="168254" y="136511"/>
                  <a:pt x="171470" y="127255"/>
                  <a:pt x="174933" y="118246"/>
                </a:cubicBezTo>
                <a:cubicBezTo>
                  <a:pt x="176191" y="112754"/>
                  <a:pt x="177869" y="107053"/>
                  <a:pt x="179966" y="101142"/>
                </a:cubicBezTo>
                <a:cubicBezTo>
                  <a:pt x="182063" y="95231"/>
                  <a:pt x="184350" y="90063"/>
                  <a:pt x="186829" y="85638"/>
                </a:cubicBezTo>
                <a:lnTo>
                  <a:pt x="198725" y="49069"/>
                </a:lnTo>
                <a:lnTo>
                  <a:pt x="200555" y="42974"/>
                </a:lnTo>
                <a:cubicBezTo>
                  <a:pt x="200853" y="41913"/>
                  <a:pt x="201171" y="40910"/>
                  <a:pt x="201508" y="39964"/>
                </a:cubicBezTo>
                <a:cubicBezTo>
                  <a:pt x="201845" y="39018"/>
                  <a:pt x="202239" y="38091"/>
                  <a:pt x="202690" y="37184"/>
                </a:cubicBezTo>
                <a:lnTo>
                  <a:pt x="204520" y="27432"/>
                </a:lnTo>
                <a:cubicBezTo>
                  <a:pt x="204971" y="26435"/>
                  <a:pt x="205289" y="25610"/>
                  <a:pt x="205473" y="24956"/>
                </a:cubicBezTo>
                <a:cubicBezTo>
                  <a:pt x="205658" y="24302"/>
                  <a:pt x="205747" y="23400"/>
                  <a:pt x="205740" y="22251"/>
                </a:cubicBezTo>
                <a:lnTo>
                  <a:pt x="205435" y="21337"/>
                </a:lnTo>
                <a:cubicBezTo>
                  <a:pt x="205479" y="20289"/>
                  <a:pt x="205844" y="19413"/>
                  <a:pt x="206528" y="18708"/>
                </a:cubicBezTo>
                <a:cubicBezTo>
                  <a:pt x="207213" y="18004"/>
                  <a:pt x="207954" y="17356"/>
                  <a:pt x="208750" y="16764"/>
                </a:cubicBezTo>
                <a:close/>
                <a:moveTo>
                  <a:pt x="101194" y="16460"/>
                </a:moveTo>
                <a:lnTo>
                  <a:pt x="104242" y="16460"/>
                </a:lnTo>
                <a:cubicBezTo>
                  <a:pt x="114622" y="16941"/>
                  <a:pt x="122960" y="19932"/>
                  <a:pt x="129254" y="25433"/>
                </a:cubicBezTo>
                <a:cubicBezTo>
                  <a:pt x="135549" y="30934"/>
                  <a:pt x="138781" y="36059"/>
                  <a:pt x="138951" y="40808"/>
                </a:cubicBezTo>
                <a:cubicBezTo>
                  <a:pt x="138938" y="41240"/>
                  <a:pt x="138888" y="41596"/>
                  <a:pt x="138799" y="41875"/>
                </a:cubicBezTo>
                <a:cubicBezTo>
                  <a:pt x="138710" y="42154"/>
                  <a:pt x="138660" y="42510"/>
                  <a:pt x="138647" y="42942"/>
                </a:cubicBezTo>
                <a:cubicBezTo>
                  <a:pt x="138597" y="43247"/>
                  <a:pt x="138698" y="43552"/>
                  <a:pt x="138951" y="43857"/>
                </a:cubicBezTo>
                <a:lnTo>
                  <a:pt x="139865" y="46600"/>
                </a:lnTo>
                <a:lnTo>
                  <a:pt x="139865" y="49345"/>
                </a:lnTo>
                <a:lnTo>
                  <a:pt x="139561" y="49345"/>
                </a:lnTo>
                <a:cubicBezTo>
                  <a:pt x="139523" y="50520"/>
                  <a:pt x="139370" y="51295"/>
                  <a:pt x="139104" y="51670"/>
                </a:cubicBezTo>
                <a:cubicBezTo>
                  <a:pt x="138838" y="52044"/>
                  <a:pt x="138685" y="52286"/>
                  <a:pt x="138647" y="52394"/>
                </a:cubicBezTo>
                <a:lnTo>
                  <a:pt x="138040" y="56357"/>
                </a:lnTo>
                <a:cubicBezTo>
                  <a:pt x="137989" y="56662"/>
                  <a:pt x="137787" y="56967"/>
                  <a:pt x="137432" y="57271"/>
                </a:cubicBezTo>
                <a:lnTo>
                  <a:pt x="136825" y="59101"/>
                </a:lnTo>
                <a:cubicBezTo>
                  <a:pt x="135863" y="61844"/>
                  <a:pt x="134749" y="64588"/>
                  <a:pt x="133483" y="67332"/>
                </a:cubicBezTo>
                <a:lnTo>
                  <a:pt x="128623" y="74344"/>
                </a:lnTo>
                <a:cubicBezTo>
                  <a:pt x="128768" y="74484"/>
                  <a:pt x="128857" y="74661"/>
                  <a:pt x="128889" y="74877"/>
                </a:cubicBezTo>
                <a:cubicBezTo>
                  <a:pt x="128920" y="75093"/>
                  <a:pt x="128933" y="75424"/>
                  <a:pt x="128926" y="75868"/>
                </a:cubicBezTo>
                <a:lnTo>
                  <a:pt x="128926" y="76173"/>
                </a:lnTo>
                <a:cubicBezTo>
                  <a:pt x="128471" y="76338"/>
                  <a:pt x="128015" y="76618"/>
                  <a:pt x="127558" y="77011"/>
                </a:cubicBezTo>
                <a:cubicBezTo>
                  <a:pt x="127102" y="77405"/>
                  <a:pt x="126645" y="77837"/>
                  <a:pt x="126187" y="78307"/>
                </a:cubicBezTo>
                <a:lnTo>
                  <a:pt x="124968" y="80136"/>
                </a:lnTo>
                <a:lnTo>
                  <a:pt x="122530" y="83185"/>
                </a:lnTo>
                <a:lnTo>
                  <a:pt x="122835" y="83795"/>
                </a:lnTo>
                <a:lnTo>
                  <a:pt x="122225" y="83795"/>
                </a:lnTo>
                <a:cubicBezTo>
                  <a:pt x="121774" y="83801"/>
                  <a:pt x="121457" y="83865"/>
                  <a:pt x="121273" y="83985"/>
                </a:cubicBezTo>
                <a:cubicBezTo>
                  <a:pt x="121088" y="84106"/>
                  <a:pt x="121000" y="84246"/>
                  <a:pt x="121006" y="84404"/>
                </a:cubicBezTo>
                <a:lnTo>
                  <a:pt x="121311" y="85014"/>
                </a:lnTo>
                <a:cubicBezTo>
                  <a:pt x="121158" y="85008"/>
                  <a:pt x="121006" y="85021"/>
                  <a:pt x="120853" y="85052"/>
                </a:cubicBezTo>
                <a:cubicBezTo>
                  <a:pt x="120701" y="85084"/>
                  <a:pt x="120549" y="85173"/>
                  <a:pt x="120396" y="85319"/>
                </a:cubicBezTo>
                <a:lnTo>
                  <a:pt x="120701" y="85929"/>
                </a:lnTo>
                <a:cubicBezTo>
                  <a:pt x="120479" y="86049"/>
                  <a:pt x="119933" y="86646"/>
                  <a:pt x="119063" y="87720"/>
                </a:cubicBezTo>
                <a:cubicBezTo>
                  <a:pt x="118193" y="88793"/>
                  <a:pt x="117418" y="89619"/>
                  <a:pt x="116739" y="90197"/>
                </a:cubicBezTo>
                <a:lnTo>
                  <a:pt x="115520" y="91111"/>
                </a:lnTo>
                <a:cubicBezTo>
                  <a:pt x="114910" y="91416"/>
                  <a:pt x="114605" y="92026"/>
                  <a:pt x="114605" y="92941"/>
                </a:cubicBezTo>
                <a:lnTo>
                  <a:pt x="114300" y="93246"/>
                </a:lnTo>
                <a:cubicBezTo>
                  <a:pt x="114002" y="93239"/>
                  <a:pt x="113760" y="93328"/>
                  <a:pt x="113576" y="93512"/>
                </a:cubicBezTo>
                <a:cubicBezTo>
                  <a:pt x="113392" y="93696"/>
                  <a:pt x="113227" y="94014"/>
                  <a:pt x="113081" y="94465"/>
                </a:cubicBezTo>
                <a:lnTo>
                  <a:pt x="110643" y="97514"/>
                </a:lnTo>
                <a:lnTo>
                  <a:pt x="102718" y="104830"/>
                </a:lnTo>
                <a:cubicBezTo>
                  <a:pt x="102972" y="104830"/>
                  <a:pt x="103378" y="104526"/>
                  <a:pt x="103937" y="103916"/>
                </a:cubicBezTo>
                <a:lnTo>
                  <a:pt x="103937" y="104221"/>
                </a:lnTo>
                <a:cubicBezTo>
                  <a:pt x="103327" y="105135"/>
                  <a:pt x="102718" y="105745"/>
                  <a:pt x="102108" y="106050"/>
                </a:cubicBezTo>
                <a:lnTo>
                  <a:pt x="100584" y="107269"/>
                </a:lnTo>
                <a:cubicBezTo>
                  <a:pt x="100229" y="107771"/>
                  <a:pt x="99721" y="108597"/>
                  <a:pt x="99060" y="109746"/>
                </a:cubicBezTo>
                <a:cubicBezTo>
                  <a:pt x="98400" y="110896"/>
                  <a:pt x="96977" y="112103"/>
                  <a:pt x="94793" y="113367"/>
                </a:cubicBezTo>
                <a:lnTo>
                  <a:pt x="91440" y="117025"/>
                </a:lnTo>
                <a:lnTo>
                  <a:pt x="85954" y="123427"/>
                </a:lnTo>
                <a:lnTo>
                  <a:pt x="85954" y="123122"/>
                </a:lnTo>
                <a:lnTo>
                  <a:pt x="84430" y="124342"/>
                </a:lnTo>
                <a:lnTo>
                  <a:pt x="84735" y="124647"/>
                </a:lnTo>
                <a:cubicBezTo>
                  <a:pt x="84735" y="124805"/>
                  <a:pt x="84582" y="125098"/>
                  <a:pt x="84277" y="125523"/>
                </a:cubicBezTo>
                <a:cubicBezTo>
                  <a:pt x="83973" y="125949"/>
                  <a:pt x="83516" y="126469"/>
                  <a:pt x="82906" y="127086"/>
                </a:cubicBezTo>
                <a:lnTo>
                  <a:pt x="79248" y="130744"/>
                </a:lnTo>
                <a:cubicBezTo>
                  <a:pt x="75654" y="134466"/>
                  <a:pt x="73546" y="137006"/>
                  <a:pt x="72924" y="138366"/>
                </a:cubicBezTo>
                <a:cubicBezTo>
                  <a:pt x="72301" y="139725"/>
                  <a:pt x="70955" y="141351"/>
                  <a:pt x="68885" y="143243"/>
                </a:cubicBezTo>
                <a:lnTo>
                  <a:pt x="68275" y="143853"/>
                </a:lnTo>
                <a:cubicBezTo>
                  <a:pt x="67088" y="145092"/>
                  <a:pt x="66034" y="146349"/>
                  <a:pt x="65113" y="147626"/>
                </a:cubicBezTo>
                <a:cubicBezTo>
                  <a:pt x="64192" y="148902"/>
                  <a:pt x="63214" y="150084"/>
                  <a:pt x="62179" y="151170"/>
                </a:cubicBezTo>
                <a:lnTo>
                  <a:pt x="55169" y="159096"/>
                </a:lnTo>
                <a:lnTo>
                  <a:pt x="55474" y="159401"/>
                </a:lnTo>
                <a:cubicBezTo>
                  <a:pt x="55315" y="159852"/>
                  <a:pt x="55099" y="160246"/>
                  <a:pt x="54826" y="160583"/>
                </a:cubicBezTo>
                <a:cubicBezTo>
                  <a:pt x="54553" y="160919"/>
                  <a:pt x="54261" y="161237"/>
                  <a:pt x="53950" y="161535"/>
                </a:cubicBezTo>
                <a:lnTo>
                  <a:pt x="49987" y="165194"/>
                </a:lnTo>
                <a:cubicBezTo>
                  <a:pt x="49378" y="165803"/>
                  <a:pt x="49073" y="166413"/>
                  <a:pt x="49073" y="167023"/>
                </a:cubicBezTo>
                <a:lnTo>
                  <a:pt x="49683" y="166718"/>
                </a:lnTo>
                <a:cubicBezTo>
                  <a:pt x="49537" y="166858"/>
                  <a:pt x="49448" y="166959"/>
                  <a:pt x="49416" y="167023"/>
                </a:cubicBezTo>
                <a:cubicBezTo>
                  <a:pt x="49384" y="167086"/>
                  <a:pt x="49372" y="167188"/>
                  <a:pt x="49378" y="167328"/>
                </a:cubicBezTo>
                <a:lnTo>
                  <a:pt x="43282" y="174035"/>
                </a:lnTo>
                <a:lnTo>
                  <a:pt x="42368" y="175864"/>
                </a:lnTo>
                <a:lnTo>
                  <a:pt x="28347" y="195070"/>
                </a:lnTo>
                <a:cubicBezTo>
                  <a:pt x="27940" y="195604"/>
                  <a:pt x="27686" y="196366"/>
                  <a:pt x="27585" y="197357"/>
                </a:cubicBezTo>
                <a:cubicBezTo>
                  <a:pt x="27483" y="198348"/>
                  <a:pt x="27229" y="199110"/>
                  <a:pt x="26823" y="199643"/>
                </a:cubicBezTo>
                <a:lnTo>
                  <a:pt x="24079" y="204521"/>
                </a:lnTo>
                <a:lnTo>
                  <a:pt x="26213" y="204825"/>
                </a:lnTo>
                <a:cubicBezTo>
                  <a:pt x="26683" y="204832"/>
                  <a:pt x="27115" y="204819"/>
                  <a:pt x="27508" y="204787"/>
                </a:cubicBezTo>
                <a:cubicBezTo>
                  <a:pt x="27902" y="204756"/>
                  <a:pt x="28182" y="204667"/>
                  <a:pt x="28347" y="204521"/>
                </a:cubicBezTo>
                <a:lnTo>
                  <a:pt x="31699" y="204521"/>
                </a:lnTo>
                <a:cubicBezTo>
                  <a:pt x="32449" y="204509"/>
                  <a:pt x="33160" y="204458"/>
                  <a:pt x="33833" y="204369"/>
                </a:cubicBezTo>
                <a:cubicBezTo>
                  <a:pt x="34506" y="204280"/>
                  <a:pt x="35217" y="204229"/>
                  <a:pt x="35967" y="204216"/>
                </a:cubicBezTo>
                <a:lnTo>
                  <a:pt x="39929" y="203302"/>
                </a:lnTo>
                <a:cubicBezTo>
                  <a:pt x="40990" y="203264"/>
                  <a:pt x="41917" y="203111"/>
                  <a:pt x="42710" y="202844"/>
                </a:cubicBezTo>
                <a:cubicBezTo>
                  <a:pt x="43504" y="202577"/>
                  <a:pt x="44203" y="202423"/>
                  <a:pt x="44806" y="202384"/>
                </a:cubicBezTo>
                <a:lnTo>
                  <a:pt x="45720" y="201776"/>
                </a:lnTo>
                <a:cubicBezTo>
                  <a:pt x="46025" y="201522"/>
                  <a:pt x="46635" y="201421"/>
                  <a:pt x="47549" y="201472"/>
                </a:cubicBezTo>
                <a:lnTo>
                  <a:pt x="48464" y="201472"/>
                </a:lnTo>
                <a:cubicBezTo>
                  <a:pt x="49086" y="201453"/>
                  <a:pt x="49746" y="201339"/>
                  <a:pt x="50445" y="201130"/>
                </a:cubicBezTo>
                <a:cubicBezTo>
                  <a:pt x="51143" y="200920"/>
                  <a:pt x="51804" y="200730"/>
                  <a:pt x="52426" y="200559"/>
                </a:cubicBezTo>
                <a:lnTo>
                  <a:pt x="56998" y="200864"/>
                </a:lnTo>
                <a:cubicBezTo>
                  <a:pt x="58338" y="200826"/>
                  <a:pt x="59392" y="200673"/>
                  <a:pt x="60160" y="200406"/>
                </a:cubicBezTo>
                <a:cubicBezTo>
                  <a:pt x="60928" y="200140"/>
                  <a:pt x="61602" y="199987"/>
                  <a:pt x="62179" y="199949"/>
                </a:cubicBezTo>
                <a:lnTo>
                  <a:pt x="63703" y="199949"/>
                </a:lnTo>
                <a:cubicBezTo>
                  <a:pt x="64002" y="199955"/>
                  <a:pt x="64243" y="199943"/>
                  <a:pt x="64427" y="199911"/>
                </a:cubicBezTo>
                <a:cubicBezTo>
                  <a:pt x="64612" y="199879"/>
                  <a:pt x="64777" y="199790"/>
                  <a:pt x="64923" y="199644"/>
                </a:cubicBezTo>
                <a:lnTo>
                  <a:pt x="65227" y="199644"/>
                </a:lnTo>
                <a:cubicBezTo>
                  <a:pt x="66447" y="199593"/>
                  <a:pt x="71323" y="198780"/>
                  <a:pt x="79858" y="197205"/>
                </a:cubicBezTo>
                <a:cubicBezTo>
                  <a:pt x="80023" y="197218"/>
                  <a:pt x="80226" y="197268"/>
                  <a:pt x="80468" y="197357"/>
                </a:cubicBezTo>
                <a:cubicBezTo>
                  <a:pt x="80709" y="197445"/>
                  <a:pt x="80912" y="197496"/>
                  <a:pt x="81077" y="197509"/>
                </a:cubicBezTo>
                <a:cubicBezTo>
                  <a:pt x="82341" y="197445"/>
                  <a:pt x="83547" y="197192"/>
                  <a:pt x="84697" y="196748"/>
                </a:cubicBezTo>
                <a:cubicBezTo>
                  <a:pt x="85846" y="196304"/>
                  <a:pt x="87586" y="196050"/>
                  <a:pt x="89916" y="195987"/>
                </a:cubicBezTo>
                <a:cubicBezTo>
                  <a:pt x="90691" y="195987"/>
                  <a:pt x="91732" y="196063"/>
                  <a:pt x="93040" y="196215"/>
                </a:cubicBezTo>
                <a:cubicBezTo>
                  <a:pt x="94349" y="196368"/>
                  <a:pt x="95847" y="196596"/>
                  <a:pt x="97536" y="196901"/>
                </a:cubicBezTo>
                <a:lnTo>
                  <a:pt x="117958" y="196901"/>
                </a:lnTo>
                <a:cubicBezTo>
                  <a:pt x="118123" y="196895"/>
                  <a:pt x="118326" y="196831"/>
                  <a:pt x="118568" y="196711"/>
                </a:cubicBezTo>
                <a:cubicBezTo>
                  <a:pt x="118809" y="196590"/>
                  <a:pt x="119012" y="196450"/>
                  <a:pt x="119177" y="196292"/>
                </a:cubicBezTo>
                <a:cubicBezTo>
                  <a:pt x="119114" y="195764"/>
                  <a:pt x="118860" y="195523"/>
                  <a:pt x="118415" y="195567"/>
                </a:cubicBezTo>
                <a:cubicBezTo>
                  <a:pt x="117971" y="195612"/>
                  <a:pt x="117716" y="195447"/>
                  <a:pt x="117653" y="195072"/>
                </a:cubicBezTo>
                <a:cubicBezTo>
                  <a:pt x="117653" y="194913"/>
                  <a:pt x="117806" y="194774"/>
                  <a:pt x="118110" y="194653"/>
                </a:cubicBezTo>
                <a:cubicBezTo>
                  <a:pt x="118415" y="194532"/>
                  <a:pt x="118872" y="194469"/>
                  <a:pt x="119482" y="194462"/>
                </a:cubicBezTo>
                <a:lnTo>
                  <a:pt x="122225" y="194462"/>
                </a:lnTo>
                <a:cubicBezTo>
                  <a:pt x="122682" y="194475"/>
                  <a:pt x="123139" y="194526"/>
                  <a:pt x="123597" y="194615"/>
                </a:cubicBezTo>
                <a:cubicBezTo>
                  <a:pt x="124054" y="194704"/>
                  <a:pt x="124511" y="194754"/>
                  <a:pt x="124968" y="194767"/>
                </a:cubicBezTo>
                <a:cubicBezTo>
                  <a:pt x="125121" y="194774"/>
                  <a:pt x="125273" y="194761"/>
                  <a:pt x="125425" y="194729"/>
                </a:cubicBezTo>
                <a:cubicBezTo>
                  <a:pt x="125578" y="194697"/>
                  <a:pt x="125730" y="194608"/>
                  <a:pt x="125883" y="194462"/>
                </a:cubicBezTo>
                <a:lnTo>
                  <a:pt x="125883" y="193853"/>
                </a:lnTo>
                <a:cubicBezTo>
                  <a:pt x="126322" y="193859"/>
                  <a:pt x="126648" y="193846"/>
                  <a:pt x="126861" y="193814"/>
                </a:cubicBezTo>
                <a:cubicBezTo>
                  <a:pt x="127074" y="193783"/>
                  <a:pt x="127250" y="193694"/>
                  <a:pt x="127388" y="193548"/>
                </a:cubicBezTo>
                <a:lnTo>
                  <a:pt x="128893" y="194157"/>
                </a:lnTo>
                <a:cubicBezTo>
                  <a:pt x="128943" y="194462"/>
                  <a:pt x="129147" y="194767"/>
                  <a:pt x="129502" y="195072"/>
                </a:cubicBezTo>
                <a:lnTo>
                  <a:pt x="131026" y="197205"/>
                </a:lnTo>
                <a:cubicBezTo>
                  <a:pt x="131502" y="197977"/>
                  <a:pt x="131922" y="198863"/>
                  <a:pt x="132283" y="199862"/>
                </a:cubicBezTo>
                <a:cubicBezTo>
                  <a:pt x="132645" y="200862"/>
                  <a:pt x="132836" y="201899"/>
                  <a:pt x="132855" y="202975"/>
                </a:cubicBezTo>
                <a:lnTo>
                  <a:pt x="131636" y="203886"/>
                </a:lnTo>
                <a:cubicBezTo>
                  <a:pt x="130658" y="204291"/>
                  <a:pt x="130099" y="204696"/>
                  <a:pt x="129959" y="205101"/>
                </a:cubicBezTo>
                <a:cubicBezTo>
                  <a:pt x="129820" y="205506"/>
                  <a:pt x="129566" y="206214"/>
                  <a:pt x="129197" y="207226"/>
                </a:cubicBezTo>
                <a:lnTo>
                  <a:pt x="128893" y="207226"/>
                </a:lnTo>
                <a:cubicBezTo>
                  <a:pt x="127088" y="206619"/>
                  <a:pt x="125577" y="206315"/>
                  <a:pt x="124359" y="206315"/>
                </a:cubicBezTo>
                <a:cubicBezTo>
                  <a:pt x="122670" y="206353"/>
                  <a:pt x="120866" y="206505"/>
                  <a:pt x="118948" y="206771"/>
                </a:cubicBezTo>
                <a:cubicBezTo>
                  <a:pt x="117031" y="207037"/>
                  <a:pt x="115075" y="207188"/>
                  <a:pt x="113081" y="207226"/>
                </a:cubicBezTo>
                <a:lnTo>
                  <a:pt x="112167" y="207226"/>
                </a:lnTo>
                <a:cubicBezTo>
                  <a:pt x="111748" y="207214"/>
                  <a:pt x="111443" y="207163"/>
                  <a:pt x="111252" y="207075"/>
                </a:cubicBezTo>
                <a:cubicBezTo>
                  <a:pt x="111062" y="206986"/>
                  <a:pt x="110757" y="206935"/>
                  <a:pt x="110338" y="206923"/>
                </a:cubicBezTo>
                <a:cubicBezTo>
                  <a:pt x="110198" y="206935"/>
                  <a:pt x="110020" y="206986"/>
                  <a:pt x="109804" y="207075"/>
                </a:cubicBezTo>
                <a:cubicBezTo>
                  <a:pt x="109588" y="207163"/>
                  <a:pt x="109258" y="207214"/>
                  <a:pt x="108814" y="207226"/>
                </a:cubicBezTo>
                <a:lnTo>
                  <a:pt x="107899" y="206923"/>
                </a:lnTo>
                <a:lnTo>
                  <a:pt x="106680" y="206923"/>
                </a:lnTo>
                <a:cubicBezTo>
                  <a:pt x="106274" y="206935"/>
                  <a:pt x="106020" y="206986"/>
                  <a:pt x="105918" y="207075"/>
                </a:cubicBezTo>
                <a:cubicBezTo>
                  <a:pt x="105817" y="207163"/>
                  <a:pt x="105563" y="207214"/>
                  <a:pt x="105156" y="207226"/>
                </a:cubicBezTo>
                <a:lnTo>
                  <a:pt x="99975" y="207226"/>
                </a:lnTo>
                <a:cubicBezTo>
                  <a:pt x="99619" y="207480"/>
                  <a:pt x="98502" y="207582"/>
                  <a:pt x="96622" y="207531"/>
                </a:cubicBezTo>
                <a:lnTo>
                  <a:pt x="92660" y="208141"/>
                </a:lnTo>
                <a:cubicBezTo>
                  <a:pt x="90958" y="208160"/>
                  <a:pt x="89180" y="208350"/>
                  <a:pt x="87325" y="208712"/>
                </a:cubicBezTo>
                <a:cubicBezTo>
                  <a:pt x="85471" y="209074"/>
                  <a:pt x="83693" y="209493"/>
                  <a:pt x="81991" y="209970"/>
                </a:cubicBezTo>
                <a:lnTo>
                  <a:pt x="81382" y="209970"/>
                </a:lnTo>
                <a:lnTo>
                  <a:pt x="81687" y="209665"/>
                </a:lnTo>
                <a:cubicBezTo>
                  <a:pt x="81541" y="209525"/>
                  <a:pt x="81452" y="209423"/>
                  <a:pt x="81420" y="209360"/>
                </a:cubicBezTo>
                <a:cubicBezTo>
                  <a:pt x="81388" y="209296"/>
                  <a:pt x="81376" y="209195"/>
                  <a:pt x="81382" y="209055"/>
                </a:cubicBezTo>
                <a:lnTo>
                  <a:pt x="81077" y="209055"/>
                </a:lnTo>
                <a:cubicBezTo>
                  <a:pt x="80912" y="209068"/>
                  <a:pt x="80709" y="209119"/>
                  <a:pt x="80468" y="209208"/>
                </a:cubicBezTo>
                <a:cubicBezTo>
                  <a:pt x="80226" y="209296"/>
                  <a:pt x="80023" y="209347"/>
                  <a:pt x="79858" y="209360"/>
                </a:cubicBezTo>
                <a:lnTo>
                  <a:pt x="78943" y="209055"/>
                </a:lnTo>
                <a:cubicBezTo>
                  <a:pt x="78899" y="209493"/>
                  <a:pt x="78683" y="209760"/>
                  <a:pt x="78296" y="209855"/>
                </a:cubicBezTo>
                <a:cubicBezTo>
                  <a:pt x="77908" y="209951"/>
                  <a:pt x="77616" y="209989"/>
                  <a:pt x="77420" y="209970"/>
                </a:cubicBezTo>
                <a:cubicBezTo>
                  <a:pt x="77115" y="210020"/>
                  <a:pt x="76810" y="209919"/>
                  <a:pt x="76505" y="209665"/>
                </a:cubicBezTo>
                <a:lnTo>
                  <a:pt x="75591" y="210274"/>
                </a:lnTo>
                <a:cubicBezTo>
                  <a:pt x="74536" y="210903"/>
                  <a:pt x="73520" y="211551"/>
                  <a:pt x="72543" y="212218"/>
                </a:cubicBezTo>
                <a:cubicBezTo>
                  <a:pt x="71565" y="212885"/>
                  <a:pt x="70549" y="213457"/>
                  <a:pt x="69495" y="213935"/>
                </a:cubicBezTo>
                <a:lnTo>
                  <a:pt x="65837" y="215151"/>
                </a:lnTo>
                <a:lnTo>
                  <a:pt x="63703" y="215151"/>
                </a:lnTo>
                <a:cubicBezTo>
                  <a:pt x="61824" y="215100"/>
                  <a:pt x="60706" y="215202"/>
                  <a:pt x="60351" y="215456"/>
                </a:cubicBezTo>
                <a:lnTo>
                  <a:pt x="60046" y="215456"/>
                </a:lnTo>
                <a:cubicBezTo>
                  <a:pt x="58516" y="216059"/>
                  <a:pt x="56090" y="216682"/>
                  <a:pt x="52769" y="217323"/>
                </a:cubicBezTo>
                <a:cubicBezTo>
                  <a:pt x="49448" y="217965"/>
                  <a:pt x="46184" y="218664"/>
                  <a:pt x="42977" y="219421"/>
                </a:cubicBezTo>
                <a:lnTo>
                  <a:pt x="35357" y="221247"/>
                </a:lnTo>
                <a:cubicBezTo>
                  <a:pt x="34132" y="221628"/>
                  <a:pt x="32925" y="221781"/>
                  <a:pt x="31738" y="221704"/>
                </a:cubicBezTo>
                <a:cubicBezTo>
                  <a:pt x="30550" y="221628"/>
                  <a:pt x="29420" y="221781"/>
                  <a:pt x="28347" y="222162"/>
                </a:cubicBezTo>
                <a:lnTo>
                  <a:pt x="22556" y="223381"/>
                </a:lnTo>
                <a:cubicBezTo>
                  <a:pt x="21806" y="223540"/>
                  <a:pt x="21095" y="223679"/>
                  <a:pt x="20422" y="223800"/>
                </a:cubicBezTo>
                <a:cubicBezTo>
                  <a:pt x="19749" y="223921"/>
                  <a:pt x="19038" y="223984"/>
                  <a:pt x="18288" y="223990"/>
                </a:cubicBezTo>
                <a:cubicBezTo>
                  <a:pt x="16460" y="223940"/>
                  <a:pt x="14326" y="223432"/>
                  <a:pt x="11887" y="222466"/>
                </a:cubicBezTo>
                <a:lnTo>
                  <a:pt x="10059" y="220638"/>
                </a:lnTo>
                <a:lnTo>
                  <a:pt x="9754" y="221857"/>
                </a:lnTo>
                <a:lnTo>
                  <a:pt x="8230" y="220638"/>
                </a:lnTo>
                <a:cubicBezTo>
                  <a:pt x="6947" y="220581"/>
                  <a:pt x="6160" y="220086"/>
                  <a:pt x="5868" y="219155"/>
                </a:cubicBezTo>
                <a:cubicBezTo>
                  <a:pt x="5576" y="218223"/>
                  <a:pt x="5245" y="217197"/>
                  <a:pt x="4877" y="216076"/>
                </a:cubicBezTo>
                <a:lnTo>
                  <a:pt x="4572" y="216076"/>
                </a:lnTo>
                <a:cubicBezTo>
                  <a:pt x="3963" y="215772"/>
                  <a:pt x="3353" y="215164"/>
                  <a:pt x="2743" y="214251"/>
                </a:cubicBezTo>
                <a:lnTo>
                  <a:pt x="1829" y="213035"/>
                </a:lnTo>
                <a:cubicBezTo>
                  <a:pt x="1524" y="211819"/>
                  <a:pt x="915" y="210603"/>
                  <a:pt x="0" y="209386"/>
                </a:cubicBezTo>
                <a:cubicBezTo>
                  <a:pt x="356" y="209032"/>
                  <a:pt x="559" y="208525"/>
                  <a:pt x="610" y="207866"/>
                </a:cubicBezTo>
                <a:lnTo>
                  <a:pt x="305" y="207258"/>
                </a:lnTo>
                <a:cubicBezTo>
                  <a:pt x="356" y="206663"/>
                  <a:pt x="559" y="206105"/>
                  <a:pt x="915" y="205585"/>
                </a:cubicBezTo>
                <a:cubicBezTo>
                  <a:pt x="1270" y="205066"/>
                  <a:pt x="1474" y="204508"/>
                  <a:pt x="1524" y="203912"/>
                </a:cubicBezTo>
                <a:lnTo>
                  <a:pt x="1524" y="203302"/>
                </a:lnTo>
                <a:cubicBezTo>
                  <a:pt x="1588" y="202502"/>
                  <a:pt x="1994" y="201587"/>
                  <a:pt x="2743" y="200558"/>
                </a:cubicBezTo>
                <a:cubicBezTo>
                  <a:pt x="3493" y="199529"/>
                  <a:pt x="4204" y="198615"/>
                  <a:pt x="4877" y="197814"/>
                </a:cubicBezTo>
                <a:lnTo>
                  <a:pt x="14631" y="187145"/>
                </a:lnTo>
                <a:cubicBezTo>
                  <a:pt x="15685" y="186536"/>
                  <a:pt x="16701" y="185316"/>
                  <a:pt x="17679" y="183487"/>
                </a:cubicBezTo>
                <a:cubicBezTo>
                  <a:pt x="18657" y="181658"/>
                  <a:pt x="19673" y="180133"/>
                  <a:pt x="20727" y="178914"/>
                </a:cubicBezTo>
                <a:lnTo>
                  <a:pt x="24994" y="173731"/>
                </a:lnTo>
                <a:cubicBezTo>
                  <a:pt x="30391" y="166973"/>
                  <a:pt x="34684" y="161130"/>
                  <a:pt x="37872" y="156201"/>
                </a:cubicBezTo>
                <a:cubicBezTo>
                  <a:pt x="41059" y="151272"/>
                  <a:pt x="42761" y="148478"/>
                  <a:pt x="42977" y="147817"/>
                </a:cubicBezTo>
                <a:cubicBezTo>
                  <a:pt x="44215" y="146268"/>
                  <a:pt x="45701" y="144489"/>
                  <a:pt x="47435" y="142482"/>
                </a:cubicBezTo>
                <a:cubicBezTo>
                  <a:pt x="49168" y="140475"/>
                  <a:pt x="50121" y="139306"/>
                  <a:pt x="50292" y="138976"/>
                </a:cubicBezTo>
                <a:lnTo>
                  <a:pt x="67361" y="118550"/>
                </a:lnTo>
                <a:lnTo>
                  <a:pt x="71628" y="112757"/>
                </a:lnTo>
                <a:lnTo>
                  <a:pt x="83211" y="100867"/>
                </a:lnTo>
                <a:cubicBezTo>
                  <a:pt x="84925" y="98644"/>
                  <a:pt x="86754" y="96612"/>
                  <a:pt x="88697" y="94770"/>
                </a:cubicBezTo>
                <a:cubicBezTo>
                  <a:pt x="90640" y="92928"/>
                  <a:pt x="92469" y="90896"/>
                  <a:pt x="94183" y="88673"/>
                </a:cubicBezTo>
                <a:lnTo>
                  <a:pt x="97231" y="84404"/>
                </a:lnTo>
                <a:cubicBezTo>
                  <a:pt x="97841" y="83864"/>
                  <a:pt x="98298" y="83572"/>
                  <a:pt x="98603" y="83528"/>
                </a:cubicBezTo>
                <a:cubicBezTo>
                  <a:pt x="98908" y="83483"/>
                  <a:pt x="99060" y="83267"/>
                  <a:pt x="99060" y="82880"/>
                </a:cubicBezTo>
                <a:lnTo>
                  <a:pt x="99975" y="81965"/>
                </a:lnTo>
                <a:cubicBezTo>
                  <a:pt x="101219" y="79457"/>
                  <a:pt x="103302" y="76624"/>
                  <a:pt x="106223" y="73467"/>
                </a:cubicBezTo>
                <a:cubicBezTo>
                  <a:pt x="109144" y="70310"/>
                  <a:pt x="111836" y="67249"/>
                  <a:pt x="114300" y="64283"/>
                </a:cubicBezTo>
                <a:lnTo>
                  <a:pt x="117653" y="60015"/>
                </a:lnTo>
                <a:cubicBezTo>
                  <a:pt x="121387" y="55283"/>
                  <a:pt x="123978" y="51180"/>
                  <a:pt x="125425" y="47706"/>
                </a:cubicBezTo>
                <a:cubicBezTo>
                  <a:pt x="126873" y="44231"/>
                  <a:pt x="127635" y="40509"/>
                  <a:pt x="127712" y="36540"/>
                </a:cubicBezTo>
                <a:lnTo>
                  <a:pt x="127102" y="34711"/>
                </a:lnTo>
                <a:lnTo>
                  <a:pt x="124968" y="32881"/>
                </a:lnTo>
                <a:lnTo>
                  <a:pt x="118568" y="30442"/>
                </a:lnTo>
                <a:lnTo>
                  <a:pt x="110947" y="28918"/>
                </a:lnTo>
                <a:cubicBezTo>
                  <a:pt x="110173" y="28772"/>
                  <a:pt x="109360" y="28683"/>
                  <a:pt x="108509" y="28652"/>
                </a:cubicBezTo>
                <a:cubicBezTo>
                  <a:pt x="107658" y="28620"/>
                  <a:pt x="106845" y="28607"/>
                  <a:pt x="106071" y="28614"/>
                </a:cubicBezTo>
                <a:lnTo>
                  <a:pt x="101194" y="28614"/>
                </a:lnTo>
                <a:cubicBezTo>
                  <a:pt x="100165" y="28639"/>
                  <a:pt x="99327" y="28741"/>
                  <a:pt x="98679" y="28918"/>
                </a:cubicBezTo>
                <a:cubicBezTo>
                  <a:pt x="98032" y="29096"/>
                  <a:pt x="97346" y="29198"/>
                  <a:pt x="96622" y="29223"/>
                </a:cubicBezTo>
                <a:lnTo>
                  <a:pt x="95708" y="28918"/>
                </a:lnTo>
                <a:cubicBezTo>
                  <a:pt x="91892" y="29001"/>
                  <a:pt x="87534" y="29784"/>
                  <a:pt x="82635" y="31267"/>
                </a:cubicBezTo>
                <a:cubicBezTo>
                  <a:pt x="77736" y="32750"/>
                  <a:pt x="73243" y="34436"/>
                  <a:pt x="69156" y="36325"/>
                </a:cubicBezTo>
                <a:cubicBezTo>
                  <a:pt x="65069" y="38215"/>
                  <a:pt x="62338" y="39811"/>
                  <a:pt x="60960" y="41113"/>
                </a:cubicBezTo>
                <a:lnTo>
                  <a:pt x="58217" y="42637"/>
                </a:lnTo>
                <a:lnTo>
                  <a:pt x="52731" y="48430"/>
                </a:lnTo>
                <a:lnTo>
                  <a:pt x="51512" y="51174"/>
                </a:lnTo>
                <a:cubicBezTo>
                  <a:pt x="51092" y="51631"/>
                  <a:pt x="50788" y="52088"/>
                  <a:pt x="50597" y="52545"/>
                </a:cubicBezTo>
                <a:cubicBezTo>
                  <a:pt x="50407" y="53003"/>
                  <a:pt x="50102" y="53460"/>
                  <a:pt x="49683" y="53917"/>
                </a:cubicBezTo>
                <a:lnTo>
                  <a:pt x="48159" y="56356"/>
                </a:lnTo>
                <a:cubicBezTo>
                  <a:pt x="46889" y="57576"/>
                  <a:pt x="45771" y="58186"/>
                  <a:pt x="44806" y="58186"/>
                </a:cubicBezTo>
                <a:cubicBezTo>
                  <a:pt x="44031" y="57728"/>
                  <a:pt x="43295" y="57271"/>
                  <a:pt x="42596" y="56814"/>
                </a:cubicBezTo>
                <a:cubicBezTo>
                  <a:pt x="41898" y="56356"/>
                  <a:pt x="41313" y="55899"/>
                  <a:pt x="40843" y="55442"/>
                </a:cubicBezTo>
                <a:lnTo>
                  <a:pt x="37186" y="51783"/>
                </a:lnTo>
                <a:lnTo>
                  <a:pt x="35967" y="51478"/>
                </a:lnTo>
                <a:cubicBezTo>
                  <a:pt x="35967" y="51015"/>
                  <a:pt x="35890" y="50570"/>
                  <a:pt x="35738" y="50145"/>
                </a:cubicBezTo>
                <a:cubicBezTo>
                  <a:pt x="35586" y="49719"/>
                  <a:pt x="35357" y="49351"/>
                  <a:pt x="35052" y="49039"/>
                </a:cubicBezTo>
                <a:lnTo>
                  <a:pt x="33833" y="46296"/>
                </a:lnTo>
                <a:cubicBezTo>
                  <a:pt x="33827" y="46442"/>
                  <a:pt x="33763" y="46378"/>
                  <a:pt x="33643" y="46105"/>
                </a:cubicBezTo>
                <a:cubicBezTo>
                  <a:pt x="33522" y="45832"/>
                  <a:pt x="33382" y="45387"/>
                  <a:pt x="33223" y="44771"/>
                </a:cubicBezTo>
                <a:lnTo>
                  <a:pt x="31090" y="41723"/>
                </a:lnTo>
                <a:lnTo>
                  <a:pt x="33528" y="40503"/>
                </a:lnTo>
                <a:cubicBezTo>
                  <a:pt x="33535" y="40357"/>
                  <a:pt x="33598" y="40268"/>
                  <a:pt x="33719" y="40236"/>
                </a:cubicBezTo>
                <a:cubicBezTo>
                  <a:pt x="33839" y="40205"/>
                  <a:pt x="33979" y="40192"/>
                  <a:pt x="34138" y="40198"/>
                </a:cubicBezTo>
                <a:lnTo>
                  <a:pt x="35662" y="39589"/>
                </a:lnTo>
                <a:lnTo>
                  <a:pt x="41148" y="35015"/>
                </a:lnTo>
                <a:lnTo>
                  <a:pt x="51207" y="29833"/>
                </a:lnTo>
                <a:cubicBezTo>
                  <a:pt x="51810" y="29668"/>
                  <a:pt x="52356" y="29464"/>
                  <a:pt x="52845" y="29223"/>
                </a:cubicBezTo>
                <a:cubicBezTo>
                  <a:pt x="53334" y="28982"/>
                  <a:pt x="53804" y="28779"/>
                  <a:pt x="54255" y="28614"/>
                </a:cubicBezTo>
                <a:lnTo>
                  <a:pt x="55474" y="27398"/>
                </a:lnTo>
                <a:cubicBezTo>
                  <a:pt x="56102" y="26980"/>
                  <a:pt x="56750" y="26677"/>
                  <a:pt x="57417" y="26487"/>
                </a:cubicBezTo>
                <a:cubicBezTo>
                  <a:pt x="58084" y="26297"/>
                  <a:pt x="58655" y="25993"/>
                  <a:pt x="59131" y="25575"/>
                </a:cubicBezTo>
                <a:lnTo>
                  <a:pt x="76505" y="19802"/>
                </a:lnTo>
                <a:lnTo>
                  <a:pt x="83211" y="18587"/>
                </a:lnTo>
                <a:cubicBezTo>
                  <a:pt x="83668" y="18574"/>
                  <a:pt x="84125" y="18523"/>
                  <a:pt x="84582" y="18435"/>
                </a:cubicBezTo>
                <a:cubicBezTo>
                  <a:pt x="85039" y="18346"/>
                  <a:pt x="85497" y="18295"/>
                  <a:pt x="85954" y="18283"/>
                </a:cubicBezTo>
                <a:lnTo>
                  <a:pt x="90221" y="17675"/>
                </a:lnTo>
                <a:cubicBezTo>
                  <a:pt x="91936" y="17226"/>
                  <a:pt x="93764" y="16909"/>
                  <a:pt x="95708" y="16726"/>
                </a:cubicBezTo>
                <a:cubicBezTo>
                  <a:pt x="97651" y="16542"/>
                  <a:pt x="99479" y="16453"/>
                  <a:pt x="101194" y="16460"/>
                </a:cubicBezTo>
                <a:close/>
                <a:moveTo>
                  <a:pt x="282744" y="2134"/>
                </a:moveTo>
                <a:cubicBezTo>
                  <a:pt x="285814" y="2185"/>
                  <a:pt x="288674" y="2998"/>
                  <a:pt x="291325" y="4572"/>
                </a:cubicBezTo>
                <a:cubicBezTo>
                  <a:pt x="293975" y="6147"/>
                  <a:pt x="295386" y="8179"/>
                  <a:pt x="295558" y="10669"/>
                </a:cubicBezTo>
                <a:cubicBezTo>
                  <a:pt x="295539" y="13342"/>
                  <a:pt x="295196" y="16225"/>
                  <a:pt x="294528" y="19317"/>
                </a:cubicBezTo>
                <a:cubicBezTo>
                  <a:pt x="293861" y="22410"/>
                  <a:pt x="292984" y="25216"/>
                  <a:pt x="291897" y="27737"/>
                </a:cubicBezTo>
                <a:lnTo>
                  <a:pt x="288846" y="32309"/>
                </a:lnTo>
                <a:cubicBezTo>
                  <a:pt x="288541" y="32055"/>
                  <a:pt x="288236" y="31954"/>
                  <a:pt x="287931" y="32004"/>
                </a:cubicBezTo>
                <a:cubicBezTo>
                  <a:pt x="287467" y="31998"/>
                  <a:pt x="287098" y="32087"/>
                  <a:pt x="286825" y="32271"/>
                </a:cubicBezTo>
                <a:cubicBezTo>
                  <a:pt x="286552" y="32455"/>
                  <a:pt x="286412" y="32773"/>
                  <a:pt x="286405" y="33224"/>
                </a:cubicBezTo>
                <a:lnTo>
                  <a:pt x="286100" y="32614"/>
                </a:lnTo>
                <a:cubicBezTo>
                  <a:pt x="285941" y="32608"/>
                  <a:pt x="285802" y="32697"/>
                  <a:pt x="285681" y="32881"/>
                </a:cubicBezTo>
                <a:cubicBezTo>
                  <a:pt x="285560" y="33065"/>
                  <a:pt x="285496" y="33382"/>
                  <a:pt x="285490" y="33833"/>
                </a:cubicBezTo>
                <a:cubicBezTo>
                  <a:pt x="285325" y="33675"/>
                  <a:pt x="285121" y="33535"/>
                  <a:pt x="284880" y="33414"/>
                </a:cubicBezTo>
                <a:cubicBezTo>
                  <a:pt x="284638" y="33294"/>
                  <a:pt x="284435" y="33230"/>
                  <a:pt x="284270" y="33224"/>
                </a:cubicBezTo>
                <a:cubicBezTo>
                  <a:pt x="283507" y="33274"/>
                  <a:pt x="282821" y="33478"/>
                  <a:pt x="282210" y="33833"/>
                </a:cubicBezTo>
                <a:cubicBezTo>
                  <a:pt x="281600" y="34189"/>
                  <a:pt x="281066" y="34392"/>
                  <a:pt x="280609" y="34443"/>
                </a:cubicBezTo>
                <a:cubicBezTo>
                  <a:pt x="277684" y="34411"/>
                  <a:pt x="275343" y="33865"/>
                  <a:pt x="273584" y="32805"/>
                </a:cubicBezTo>
                <a:cubicBezTo>
                  <a:pt x="271825" y="31744"/>
                  <a:pt x="270923" y="30360"/>
                  <a:pt x="270877" y="28652"/>
                </a:cubicBezTo>
                <a:cubicBezTo>
                  <a:pt x="271081" y="25058"/>
                  <a:pt x="271896" y="21273"/>
                  <a:pt x="273323" y="17298"/>
                </a:cubicBezTo>
                <a:cubicBezTo>
                  <a:pt x="274749" y="13323"/>
                  <a:pt x="275564" y="9691"/>
                  <a:pt x="275768" y="6401"/>
                </a:cubicBezTo>
                <a:cubicBezTo>
                  <a:pt x="275881" y="5112"/>
                  <a:pt x="276332" y="4566"/>
                  <a:pt x="277121" y="4763"/>
                </a:cubicBezTo>
                <a:cubicBezTo>
                  <a:pt x="277910" y="4960"/>
                  <a:pt x="278360" y="4490"/>
                  <a:pt x="278473" y="3353"/>
                </a:cubicBezTo>
                <a:cubicBezTo>
                  <a:pt x="278613" y="3499"/>
                  <a:pt x="278715" y="3588"/>
                  <a:pt x="278778" y="3620"/>
                </a:cubicBezTo>
                <a:cubicBezTo>
                  <a:pt x="278842" y="3652"/>
                  <a:pt x="278944" y="3664"/>
                  <a:pt x="279083" y="3658"/>
                </a:cubicBezTo>
                <a:cubicBezTo>
                  <a:pt x="279427" y="3595"/>
                  <a:pt x="279732" y="3341"/>
                  <a:pt x="279998" y="2896"/>
                </a:cubicBezTo>
                <a:cubicBezTo>
                  <a:pt x="280266" y="2452"/>
                  <a:pt x="281181" y="2198"/>
                  <a:pt x="282744" y="2134"/>
                </a:cubicBezTo>
                <a:close/>
                <a:moveTo>
                  <a:pt x="360769" y="0"/>
                </a:moveTo>
                <a:cubicBezTo>
                  <a:pt x="361360" y="458"/>
                  <a:pt x="361855" y="1067"/>
                  <a:pt x="362255" y="1829"/>
                </a:cubicBezTo>
                <a:cubicBezTo>
                  <a:pt x="362655" y="2591"/>
                  <a:pt x="363074" y="3506"/>
                  <a:pt x="363512" y="4572"/>
                </a:cubicBezTo>
                <a:cubicBezTo>
                  <a:pt x="365805" y="5715"/>
                  <a:pt x="367545" y="6935"/>
                  <a:pt x="368732" y="8230"/>
                </a:cubicBezTo>
                <a:cubicBezTo>
                  <a:pt x="369920" y="9525"/>
                  <a:pt x="370516" y="11354"/>
                  <a:pt x="370523" y="13716"/>
                </a:cubicBezTo>
                <a:cubicBezTo>
                  <a:pt x="370497" y="15291"/>
                  <a:pt x="370091" y="16561"/>
                  <a:pt x="369304" y="17526"/>
                </a:cubicBezTo>
                <a:cubicBezTo>
                  <a:pt x="368516" y="18492"/>
                  <a:pt x="367500" y="19762"/>
                  <a:pt x="366256" y="21336"/>
                </a:cubicBezTo>
                <a:cubicBezTo>
                  <a:pt x="362503" y="28893"/>
                  <a:pt x="358426" y="35573"/>
                  <a:pt x="354025" y="41377"/>
                </a:cubicBezTo>
                <a:cubicBezTo>
                  <a:pt x="349625" y="47181"/>
                  <a:pt x="345472" y="53404"/>
                  <a:pt x="341567" y="60046"/>
                </a:cubicBezTo>
                <a:cubicBezTo>
                  <a:pt x="340405" y="62421"/>
                  <a:pt x="339148" y="64834"/>
                  <a:pt x="337798" y="67285"/>
                </a:cubicBezTo>
                <a:cubicBezTo>
                  <a:pt x="336448" y="69736"/>
                  <a:pt x="334660" y="71692"/>
                  <a:pt x="332436" y="73152"/>
                </a:cubicBezTo>
                <a:cubicBezTo>
                  <a:pt x="332210" y="74214"/>
                  <a:pt x="331478" y="75207"/>
                  <a:pt x="330239" y="76133"/>
                </a:cubicBezTo>
                <a:cubicBezTo>
                  <a:pt x="328999" y="77058"/>
                  <a:pt x="327388" y="78865"/>
                  <a:pt x="325405" y="81551"/>
                </a:cubicBezTo>
                <a:cubicBezTo>
                  <a:pt x="323421" y="84238"/>
                  <a:pt x="321201" y="88754"/>
                  <a:pt x="318744" y="95098"/>
                </a:cubicBezTo>
                <a:cubicBezTo>
                  <a:pt x="318020" y="95587"/>
                  <a:pt x="316418" y="97733"/>
                  <a:pt x="313939" y="101537"/>
                </a:cubicBezTo>
                <a:cubicBezTo>
                  <a:pt x="311460" y="105341"/>
                  <a:pt x="309706" y="107868"/>
                  <a:pt x="308676" y="109119"/>
                </a:cubicBezTo>
                <a:lnTo>
                  <a:pt x="308982" y="109424"/>
                </a:lnTo>
                <a:cubicBezTo>
                  <a:pt x="307952" y="111684"/>
                  <a:pt x="306884" y="113716"/>
                  <a:pt x="305778" y="115520"/>
                </a:cubicBezTo>
                <a:cubicBezTo>
                  <a:pt x="304672" y="117323"/>
                  <a:pt x="303299" y="119050"/>
                  <a:pt x="301660" y="120701"/>
                </a:cubicBezTo>
                <a:lnTo>
                  <a:pt x="300439" y="120701"/>
                </a:lnTo>
                <a:lnTo>
                  <a:pt x="298914" y="123749"/>
                </a:lnTo>
                <a:lnTo>
                  <a:pt x="298914" y="124664"/>
                </a:lnTo>
                <a:cubicBezTo>
                  <a:pt x="298304" y="126188"/>
                  <a:pt x="297388" y="127712"/>
                  <a:pt x="296168" y="129236"/>
                </a:cubicBezTo>
                <a:lnTo>
                  <a:pt x="291592" y="134722"/>
                </a:lnTo>
                <a:cubicBezTo>
                  <a:pt x="289761" y="136665"/>
                  <a:pt x="287626" y="139180"/>
                  <a:pt x="285188" y="142266"/>
                </a:cubicBezTo>
                <a:cubicBezTo>
                  <a:pt x="282750" y="145352"/>
                  <a:pt x="280010" y="149238"/>
                  <a:pt x="276970" y="153924"/>
                </a:cubicBezTo>
                <a:cubicBezTo>
                  <a:pt x="277440" y="152870"/>
                  <a:pt x="277854" y="151931"/>
                  <a:pt x="278212" y="151105"/>
                </a:cubicBezTo>
                <a:cubicBezTo>
                  <a:pt x="278571" y="150280"/>
                  <a:pt x="278759" y="149492"/>
                  <a:pt x="278778" y="148743"/>
                </a:cubicBezTo>
                <a:lnTo>
                  <a:pt x="279083" y="149048"/>
                </a:lnTo>
                <a:cubicBezTo>
                  <a:pt x="279102" y="148857"/>
                  <a:pt x="279293" y="148324"/>
                  <a:pt x="279655" y="147447"/>
                </a:cubicBezTo>
                <a:cubicBezTo>
                  <a:pt x="280018" y="146571"/>
                  <a:pt x="280437" y="145581"/>
                  <a:pt x="280914" y="144476"/>
                </a:cubicBezTo>
                <a:lnTo>
                  <a:pt x="282744" y="140513"/>
                </a:lnTo>
                <a:lnTo>
                  <a:pt x="282439" y="140208"/>
                </a:lnTo>
                <a:lnTo>
                  <a:pt x="277572" y="148133"/>
                </a:lnTo>
                <a:cubicBezTo>
                  <a:pt x="276529" y="149664"/>
                  <a:pt x="275519" y="151251"/>
                  <a:pt x="274542" y="152896"/>
                </a:cubicBezTo>
                <a:cubicBezTo>
                  <a:pt x="273564" y="154540"/>
                  <a:pt x="272546" y="156204"/>
                  <a:pt x="271488" y="157887"/>
                </a:cubicBezTo>
                <a:lnTo>
                  <a:pt x="271794" y="158192"/>
                </a:lnTo>
                <a:cubicBezTo>
                  <a:pt x="270552" y="159474"/>
                  <a:pt x="269291" y="161100"/>
                  <a:pt x="268011" y="163068"/>
                </a:cubicBezTo>
                <a:cubicBezTo>
                  <a:pt x="266731" y="165037"/>
                  <a:pt x="265547" y="166967"/>
                  <a:pt x="264458" y="168860"/>
                </a:cubicBezTo>
                <a:cubicBezTo>
                  <a:pt x="264763" y="168809"/>
                  <a:pt x="264152" y="169825"/>
                  <a:pt x="262624" y="171908"/>
                </a:cubicBezTo>
                <a:cubicBezTo>
                  <a:pt x="262580" y="173571"/>
                  <a:pt x="262141" y="175045"/>
                  <a:pt x="261306" y="176327"/>
                </a:cubicBezTo>
                <a:cubicBezTo>
                  <a:pt x="260470" y="177610"/>
                  <a:pt x="259499" y="178778"/>
                  <a:pt x="258392" y="179832"/>
                </a:cubicBezTo>
                <a:cubicBezTo>
                  <a:pt x="258837" y="179070"/>
                  <a:pt x="259168" y="178385"/>
                  <a:pt x="259384" y="177775"/>
                </a:cubicBezTo>
                <a:cubicBezTo>
                  <a:pt x="259600" y="177165"/>
                  <a:pt x="259779" y="176632"/>
                  <a:pt x="259918" y="176175"/>
                </a:cubicBezTo>
                <a:cubicBezTo>
                  <a:pt x="259149" y="177242"/>
                  <a:pt x="258398" y="178308"/>
                  <a:pt x="257667" y="179375"/>
                </a:cubicBezTo>
                <a:cubicBezTo>
                  <a:pt x="256935" y="180442"/>
                  <a:pt x="256261" y="181509"/>
                  <a:pt x="255644" y="182576"/>
                </a:cubicBezTo>
                <a:cubicBezTo>
                  <a:pt x="254423" y="184100"/>
                  <a:pt x="253507" y="185624"/>
                  <a:pt x="252896" y="187148"/>
                </a:cubicBezTo>
                <a:cubicBezTo>
                  <a:pt x="253201" y="187198"/>
                  <a:pt x="253507" y="187097"/>
                  <a:pt x="253812" y="186843"/>
                </a:cubicBezTo>
                <a:cubicBezTo>
                  <a:pt x="252902" y="187903"/>
                  <a:pt x="251974" y="189135"/>
                  <a:pt x="251026" y="190539"/>
                </a:cubicBezTo>
                <a:cubicBezTo>
                  <a:pt x="250078" y="191942"/>
                  <a:pt x="249073" y="193555"/>
                  <a:pt x="248011" y="195377"/>
                </a:cubicBezTo>
                <a:cubicBezTo>
                  <a:pt x="246344" y="198260"/>
                  <a:pt x="244792" y="201029"/>
                  <a:pt x="243354" y="203683"/>
                </a:cubicBezTo>
                <a:cubicBezTo>
                  <a:pt x="241917" y="206337"/>
                  <a:pt x="240517" y="208954"/>
                  <a:pt x="239156" y="211532"/>
                </a:cubicBezTo>
                <a:cubicBezTo>
                  <a:pt x="239919" y="210782"/>
                  <a:pt x="240683" y="209919"/>
                  <a:pt x="241446" y="208941"/>
                </a:cubicBezTo>
                <a:cubicBezTo>
                  <a:pt x="242209" y="207963"/>
                  <a:pt x="242973" y="206795"/>
                  <a:pt x="243736" y="205436"/>
                </a:cubicBezTo>
                <a:cubicBezTo>
                  <a:pt x="243755" y="205061"/>
                  <a:pt x="243717" y="205048"/>
                  <a:pt x="243622" y="205398"/>
                </a:cubicBezTo>
                <a:cubicBezTo>
                  <a:pt x="243526" y="205747"/>
                  <a:pt x="243259" y="205963"/>
                  <a:pt x="242820" y="206045"/>
                </a:cubicBezTo>
                <a:cubicBezTo>
                  <a:pt x="243240" y="205245"/>
                  <a:pt x="243698" y="204255"/>
                  <a:pt x="244194" y="203073"/>
                </a:cubicBezTo>
                <a:cubicBezTo>
                  <a:pt x="244690" y="201892"/>
                  <a:pt x="245454" y="200749"/>
                  <a:pt x="246484" y="199644"/>
                </a:cubicBezTo>
                <a:lnTo>
                  <a:pt x="247095" y="199644"/>
                </a:lnTo>
                <a:cubicBezTo>
                  <a:pt x="248182" y="197625"/>
                  <a:pt x="249518" y="195415"/>
                  <a:pt x="251102" y="193015"/>
                </a:cubicBezTo>
                <a:cubicBezTo>
                  <a:pt x="252686" y="190615"/>
                  <a:pt x="254404" y="188253"/>
                  <a:pt x="256255" y="185928"/>
                </a:cubicBezTo>
                <a:cubicBezTo>
                  <a:pt x="256922" y="184658"/>
                  <a:pt x="258025" y="182626"/>
                  <a:pt x="259563" y="179832"/>
                </a:cubicBezTo>
                <a:cubicBezTo>
                  <a:pt x="261101" y="177038"/>
                  <a:pt x="262732" y="174702"/>
                  <a:pt x="264458" y="172822"/>
                </a:cubicBezTo>
                <a:lnTo>
                  <a:pt x="267820" y="167031"/>
                </a:lnTo>
                <a:lnTo>
                  <a:pt x="272406" y="160935"/>
                </a:lnTo>
                <a:cubicBezTo>
                  <a:pt x="269092" y="166116"/>
                  <a:pt x="265631" y="172212"/>
                  <a:pt x="262022" y="179223"/>
                </a:cubicBezTo>
                <a:cubicBezTo>
                  <a:pt x="263049" y="178385"/>
                  <a:pt x="263963" y="177318"/>
                  <a:pt x="264765" y="176022"/>
                </a:cubicBezTo>
                <a:cubicBezTo>
                  <a:pt x="265566" y="174727"/>
                  <a:pt x="266483" y="173660"/>
                  <a:pt x="267515" y="172822"/>
                </a:cubicBezTo>
                <a:lnTo>
                  <a:pt x="266292" y="175260"/>
                </a:lnTo>
                <a:cubicBezTo>
                  <a:pt x="265280" y="177242"/>
                  <a:pt x="264176" y="179223"/>
                  <a:pt x="262981" y="181204"/>
                </a:cubicBezTo>
                <a:cubicBezTo>
                  <a:pt x="261785" y="183185"/>
                  <a:pt x="261065" y="184252"/>
                  <a:pt x="260820" y="184404"/>
                </a:cubicBezTo>
                <a:lnTo>
                  <a:pt x="260219" y="183795"/>
                </a:lnTo>
                <a:cubicBezTo>
                  <a:pt x="258994" y="186024"/>
                  <a:pt x="257786" y="188119"/>
                  <a:pt x="256597" y="190081"/>
                </a:cubicBezTo>
                <a:cubicBezTo>
                  <a:pt x="255408" y="192044"/>
                  <a:pt x="254276" y="194215"/>
                  <a:pt x="253201" y="196596"/>
                </a:cubicBezTo>
                <a:lnTo>
                  <a:pt x="251980" y="198730"/>
                </a:lnTo>
                <a:cubicBezTo>
                  <a:pt x="250816" y="200826"/>
                  <a:pt x="249098" y="203493"/>
                  <a:pt x="246827" y="206731"/>
                </a:cubicBezTo>
                <a:cubicBezTo>
                  <a:pt x="244557" y="209970"/>
                  <a:pt x="242305" y="213094"/>
                  <a:pt x="240072" y="216104"/>
                </a:cubicBezTo>
                <a:lnTo>
                  <a:pt x="239767" y="215799"/>
                </a:lnTo>
                <a:cubicBezTo>
                  <a:pt x="239156" y="216154"/>
                  <a:pt x="238545" y="217272"/>
                  <a:pt x="237935" y="219152"/>
                </a:cubicBezTo>
                <a:lnTo>
                  <a:pt x="237935" y="220066"/>
                </a:lnTo>
                <a:cubicBezTo>
                  <a:pt x="235627" y="220231"/>
                  <a:pt x="234265" y="220511"/>
                  <a:pt x="233849" y="220904"/>
                </a:cubicBezTo>
                <a:cubicBezTo>
                  <a:pt x="233432" y="221298"/>
                  <a:pt x="233281" y="221730"/>
                  <a:pt x="233394" y="222200"/>
                </a:cubicBezTo>
                <a:cubicBezTo>
                  <a:pt x="232846" y="221692"/>
                  <a:pt x="232579" y="220955"/>
                  <a:pt x="232594" y="219990"/>
                </a:cubicBezTo>
                <a:cubicBezTo>
                  <a:pt x="232610" y="219025"/>
                  <a:pt x="232561" y="218136"/>
                  <a:pt x="232448" y="217323"/>
                </a:cubicBezTo>
                <a:cubicBezTo>
                  <a:pt x="232328" y="217913"/>
                  <a:pt x="232190" y="218409"/>
                  <a:pt x="232032" y="218809"/>
                </a:cubicBezTo>
                <a:cubicBezTo>
                  <a:pt x="231874" y="219209"/>
                  <a:pt x="231508" y="219628"/>
                  <a:pt x="230933" y="220066"/>
                </a:cubicBezTo>
                <a:lnTo>
                  <a:pt x="231236" y="220371"/>
                </a:lnTo>
                <a:cubicBezTo>
                  <a:pt x="231160" y="220422"/>
                  <a:pt x="231085" y="220625"/>
                  <a:pt x="231009" y="220980"/>
                </a:cubicBezTo>
                <a:cubicBezTo>
                  <a:pt x="230933" y="221336"/>
                  <a:pt x="230403" y="221539"/>
                  <a:pt x="229418" y="221590"/>
                </a:cubicBezTo>
                <a:cubicBezTo>
                  <a:pt x="227604" y="220853"/>
                  <a:pt x="226377" y="218974"/>
                  <a:pt x="225735" y="215951"/>
                </a:cubicBezTo>
                <a:cubicBezTo>
                  <a:pt x="225094" y="212929"/>
                  <a:pt x="226826" y="208611"/>
                  <a:pt x="230933" y="202997"/>
                </a:cubicBezTo>
                <a:lnTo>
                  <a:pt x="230933" y="202388"/>
                </a:lnTo>
                <a:cubicBezTo>
                  <a:pt x="231072" y="202096"/>
                  <a:pt x="232088" y="200546"/>
                  <a:pt x="233980" y="197739"/>
                </a:cubicBezTo>
                <a:cubicBezTo>
                  <a:pt x="235872" y="194933"/>
                  <a:pt x="237803" y="191707"/>
                  <a:pt x="239774" y="188062"/>
                </a:cubicBezTo>
                <a:lnTo>
                  <a:pt x="239774" y="188367"/>
                </a:lnTo>
                <a:cubicBezTo>
                  <a:pt x="240073" y="186843"/>
                  <a:pt x="240467" y="185471"/>
                  <a:pt x="240956" y="184252"/>
                </a:cubicBezTo>
                <a:cubicBezTo>
                  <a:pt x="241446" y="183033"/>
                  <a:pt x="242069" y="181966"/>
                  <a:pt x="242826" y="181052"/>
                </a:cubicBezTo>
                <a:cubicBezTo>
                  <a:pt x="243131" y="181306"/>
                  <a:pt x="243436" y="181407"/>
                  <a:pt x="243742" y="181356"/>
                </a:cubicBezTo>
                <a:cubicBezTo>
                  <a:pt x="244002" y="179070"/>
                  <a:pt x="245083" y="176937"/>
                  <a:pt x="246985" y="174956"/>
                </a:cubicBezTo>
                <a:cubicBezTo>
                  <a:pt x="248886" y="172974"/>
                  <a:pt x="250043" y="171146"/>
                  <a:pt x="250456" y="169469"/>
                </a:cubicBezTo>
                <a:lnTo>
                  <a:pt x="250456" y="169164"/>
                </a:lnTo>
                <a:cubicBezTo>
                  <a:pt x="250762" y="168199"/>
                  <a:pt x="251677" y="166777"/>
                  <a:pt x="253204" y="164897"/>
                </a:cubicBezTo>
                <a:cubicBezTo>
                  <a:pt x="257538" y="157223"/>
                  <a:pt x="260469" y="152184"/>
                  <a:pt x="261995" y="149781"/>
                </a:cubicBezTo>
                <a:cubicBezTo>
                  <a:pt x="263521" y="147379"/>
                  <a:pt x="264422" y="146111"/>
                  <a:pt x="264698" y="145977"/>
                </a:cubicBezTo>
                <a:cubicBezTo>
                  <a:pt x="264973" y="145844"/>
                  <a:pt x="265403" y="145343"/>
                  <a:pt x="265986" y="144476"/>
                </a:cubicBezTo>
                <a:cubicBezTo>
                  <a:pt x="266591" y="143841"/>
                  <a:pt x="267139" y="143129"/>
                  <a:pt x="267629" y="142342"/>
                </a:cubicBezTo>
                <a:cubicBezTo>
                  <a:pt x="268120" y="141555"/>
                  <a:pt x="268591" y="140843"/>
                  <a:pt x="269043" y="140208"/>
                </a:cubicBezTo>
                <a:lnTo>
                  <a:pt x="268737" y="140208"/>
                </a:lnTo>
                <a:cubicBezTo>
                  <a:pt x="271270" y="135770"/>
                  <a:pt x="273911" y="131465"/>
                  <a:pt x="276660" y="127293"/>
                </a:cubicBezTo>
                <a:cubicBezTo>
                  <a:pt x="279408" y="123121"/>
                  <a:pt x="281742" y="119196"/>
                  <a:pt x="283660" y="115520"/>
                </a:cubicBezTo>
                <a:lnTo>
                  <a:pt x="283965" y="115824"/>
                </a:lnTo>
                <a:cubicBezTo>
                  <a:pt x="284683" y="114707"/>
                  <a:pt x="285611" y="113437"/>
                  <a:pt x="286749" y="112014"/>
                </a:cubicBezTo>
                <a:cubicBezTo>
                  <a:pt x="287886" y="110592"/>
                  <a:pt x="288585" y="109322"/>
                  <a:pt x="288846" y="108204"/>
                </a:cubicBezTo>
                <a:lnTo>
                  <a:pt x="289151" y="107900"/>
                </a:lnTo>
                <a:lnTo>
                  <a:pt x="289151" y="107595"/>
                </a:lnTo>
                <a:cubicBezTo>
                  <a:pt x="289253" y="106928"/>
                  <a:pt x="289812" y="105747"/>
                  <a:pt x="290829" y="104052"/>
                </a:cubicBezTo>
                <a:cubicBezTo>
                  <a:pt x="291846" y="102356"/>
                  <a:pt x="292710" y="101404"/>
                  <a:pt x="293422" y="101194"/>
                </a:cubicBezTo>
                <a:cubicBezTo>
                  <a:pt x="302669" y="85598"/>
                  <a:pt x="312234" y="70536"/>
                  <a:pt x="322116" y="56008"/>
                </a:cubicBezTo>
                <a:cubicBezTo>
                  <a:pt x="331998" y="41479"/>
                  <a:pt x="341631" y="26874"/>
                  <a:pt x="351016" y="12193"/>
                </a:cubicBezTo>
                <a:lnTo>
                  <a:pt x="355588" y="4572"/>
                </a:lnTo>
                <a:cubicBezTo>
                  <a:pt x="357467" y="1524"/>
                  <a:pt x="359194" y="0"/>
                  <a:pt x="360769"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p:cNvSpPr/>
          <p:nvPr/>
        </p:nvSpPr>
        <p:spPr>
          <a:xfrm>
            <a:off x="377825" y="926326"/>
            <a:ext cx="11434763"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Studies have shown that companies perform better with a higher level of employee engagement</a:t>
            </a:r>
          </a:p>
        </p:txBody>
      </p:sp>
      <p:pic>
        <p:nvPicPr>
          <p:cNvPr id="26" name="Picture 25"/>
          <p:cNvPicPr>
            <a:picLocks noChangeAspect="1"/>
          </p:cNvPicPr>
          <p:nvPr/>
        </p:nvPicPr>
        <p:blipFill>
          <a:blip r:embed="rId5" cstate="print"/>
          <a:stretch>
            <a:fillRect/>
          </a:stretch>
        </p:blipFill>
        <p:spPr>
          <a:xfrm>
            <a:off x="5934483" y="2572646"/>
            <a:ext cx="922543" cy="3196329"/>
          </a:xfrm>
          <a:prstGeom prst="rect">
            <a:avLst/>
          </a:prstGeom>
        </p:spPr>
      </p:pic>
    </p:spTree>
    <p:extLst>
      <p:ext uri="{BB962C8B-B14F-4D97-AF65-F5344CB8AC3E}">
        <p14:creationId xmlns:p14="http://schemas.microsoft.com/office/powerpoint/2010/main" val="761677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More engaged employees translates to more </a:t>
            </a:r>
            <a:r>
              <a:rPr lang="en-US" dirty="0" smtClean="0"/>
              <a:t>profits</a:t>
            </a:r>
          </a:p>
        </p:txBody>
      </p:sp>
      <p:pic>
        <p:nvPicPr>
          <p:cNvPr id="8" name="Picture 7"/>
          <p:cNvPicPr>
            <a:picLocks noChangeAspect="1"/>
          </p:cNvPicPr>
          <p:nvPr/>
        </p:nvPicPr>
        <p:blipFill>
          <a:blip r:embed="rId3" cstate="print"/>
          <a:stretch>
            <a:fillRect/>
          </a:stretch>
        </p:blipFill>
        <p:spPr>
          <a:xfrm>
            <a:off x="5934483" y="2572646"/>
            <a:ext cx="922543" cy="3196329"/>
          </a:xfrm>
          <a:prstGeom prst="rect">
            <a:avLst/>
          </a:prstGeom>
        </p:spPr>
      </p:pic>
      <p:sp>
        <p:nvSpPr>
          <p:cNvPr id="11" name="TextBox 10"/>
          <p:cNvSpPr txBox="1"/>
          <p:nvPr/>
        </p:nvSpPr>
        <p:spPr>
          <a:xfrm>
            <a:off x="5949950" y="6197600"/>
            <a:ext cx="586581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Source: Gallup. “How Employee Engagement Drives Growth”.</a:t>
            </a:r>
          </a:p>
        </p:txBody>
      </p:sp>
      <p:sp>
        <p:nvSpPr>
          <p:cNvPr id="26" name="Shape 742"/>
          <p:cNvSpPr>
            <a:spLocks noChangeArrowheads="1"/>
          </p:cNvSpPr>
          <p:nvPr/>
        </p:nvSpPr>
        <p:spPr bwMode="auto">
          <a:xfrm>
            <a:off x="6883594" y="5657810"/>
            <a:ext cx="19574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increase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profitability</a:t>
            </a:r>
          </a:p>
        </p:txBody>
      </p:sp>
      <p:sp>
        <p:nvSpPr>
          <p:cNvPr id="27" name="Shape 742"/>
          <p:cNvSpPr>
            <a:spLocks noChangeArrowheads="1"/>
          </p:cNvSpPr>
          <p:nvPr/>
        </p:nvSpPr>
        <p:spPr bwMode="auto">
          <a:xfrm>
            <a:off x="9309661" y="5657810"/>
            <a:ext cx="19574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increase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productivity</a:t>
            </a:r>
          </a:p>
        </p:txBody>
      </p:sp>
      <p:pic>
        <p:nvPicPr>
          <p:cNvPr id="7" name="Picture 6"/>
          <p:cNvPicPr>
            <a:picLocks noChangeAspect="1"/>
          </p:cNvPicPr>
          <p:nvPr/>
        </p:nvPicPr>
        <p:blipFill>
          <a:blip r:embed="rId4" cstate="print"/>
          <a:stretch>
            <a:fillRect/>
          </a:stretch>
        </p:blipFill>
        <p:spPr>
          <a:xfrm>
            <a:off x="7581278" y="2430923"/>
            <a:ext cx="2994324" cy="2655917"/>
          </a:xfrm>
          <a:prstGeom prst="rect">
            <a:avLst/>
          </a:prstGeom>
        </p:spPr>
      </p:pic>
      <p:grpSp>
        <p:nvGrpSpPr>
          <p:cNvPr id="25" name="Group 24"/>
          <p:cNvGrpSpPr/>
          <p:nvPr/>
        </p:nvGrpSpPr>
        <p:grpSpPr>
          <a:xfrm>
            <a:off x="7458657" y="1578318"/>
            <a:ext cx="745361" cy="714883"/>
            <a:chOff x="7158038" y="1354138"/>
            <a:chExt cx="854074" cy="819150"/>
          </a:xfrm>
        </p:grpSpPr>
        <p:sp>
          <p:nvSpPr>
            <p:cNvPr id="16" name="Freeform 5"/>
            <p:cNvSpPr>
              <a:spLocks/>
            </p:cNvSpPr>
            <p:nvPr/>
          </p:nvSpPr>
          <p:spPr bwMode="auto">
            <a:xfrm>
              <a:off x="7264400" y="1717675"/>
              <a:ext cx="747712" cy="455613"/>
            </a:xfrm>
            <a:custGeom>
              <a:avLst/>
              <a:gdLst>
                <a:gd name="T0" fmla="*/ 0 w 471"/>
                <a:gd name="T1" fmla="*/ 287 h 287"/>
                <a:gd name="T2" fmla="*/ 144 w 471"/>
                <a:gd name="T3" fmla="*/ 141 h 287"/>
                <a:gd name="T4" fmla="*/ 235 w 471"/>
                <a:gd name="T5" fmla="*/ 236 h 287"/>
                <a:gd name="T6" fmla="*/ 471 w 471"/>
                <a:gd name="T7" fmla="*/ 0 h 287"/>
                <a:gd name="T8" fmla="*/ 380 w 471"/>
                <a:gd name="T9" fmla="*/ 0 h 287"/>
                <a:gd name="T10" fmla="*/ 471 w 471"/>
                <a:gd name="T11" fmla="*/ 0 h 287"/>
                <a:gd name="T12" fmla="*/ 471 w 471"/>
                <a:gd name="T13" fmla="*/ 100 h 287"/>
              </a:gdLst>
              <a:ahLst/>
              <a:cxnLst>
                <a:cxn ang="0">
                  <a:pos x="T0" y="T1"/>
                </a:cxn>
                <a:cxn ang="0">
                  <a:pos x="T2" y="T3"/>
                </a:cxn>
                <a:cxn ang="0">
                  <a:pos x="T4" y="T5"/>
                </a:cxn>
                <a:cxn ang="0">
                  <a:pos x="T6" y="T7"/>
                </a:cxn>
                <a:cxn ang="0">
                  <a:pos x="T8" y="T9"/>
                </a:cxn>
                <a:cxn ang="0">
                  <a:pos x="T10" y="T11"/>
                </a:cxn>
                <a:cxn ang="0">
                  <a:pos x="T12" y="T13"/>
                </a:cxn>
              </a:cxnLst>
              <a:rect l="0" t="0" r="r" b="b"/>
              <a:pathLst>
                <a:path w="471" h="287">
                  <a:moveTo>
                    <a:pt x="0" y="287"/>
                  </a:moveTo>
                  <a:lnTo>
                    <a:pt x="144" y="141"/>
                  </a:lnTo>
                  <a:lnTo>
                    <a:pt x="235" y="236"/>
                  </a:lnTo>
                  <a:lnTo>
                    <a:pt x="471" y="0"/>
                  </a:lnTo>
                  <a:lnTo>
                    <a:pt x="380" y="0"/>
                  </a:lnTo>
                  <a:lnTo>
                    <a:pt x="471" y="0"/>
                  </a:lnTo>
                  <a:lnTo>
                    <a:pt x="471" y="100"/>
                  </a:lnTo>
                </a:path>
              </a:pathLst>
            </a:custGeom>
            <a:noFill/>
            <a:ln w="476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6"/>
            <p:cNvSpPr>
              <a:spLocks/>
            </p:cNvSpPr>
            <p:nvPr/>
          </p:nvSpPr>
          <p:spPr bwMode="auto">
            <a:xfrm>
              <a:off x="7158038" y="1354138"/>
              <a:ext cx="611187" cy="587375"/>
            </a:xfrm>
            <a:custGeom>
              <a:avLst/>
              <a:gdLst>
                <a:gd name="T0" fmla="*/ 44 w 144"/>
                <a:gd name="T1" fmla="*/ 137 h 137"/>
                <a:gd name="T2" fmla="*/ 2 w 144"/>
                <a:gd name="T3" fmla="*/ 76 h 137"/>
                <a:gd name="T4" fmla="*/ 69 w 144"/>
                <a:gd name="T5" fmla="*/ 2 h 137"/>
                <a:gd name="T6" fmla="*/ 143 w 144"/>
                <a:gd name="T7" fmla="*/ 69 h 137"/>
                <a:gd name="T8" fmla="*/ 117 w 144"/>
                <a:gd name="T9" fmla="*/ 127 h 137"/>
              </a:gdLst>
              <a:ahLst/>
              <a:cxnLst>
                <a:cxn ang="0">
                  <a:pos x="T0" y="T1"/>
                </a:cxn>
                <a:cxn ang="0">
                  <a:pos x="T2" y="T3"/>
                </a:cxn>
                <a:cxn ang="0">
                  <a:pos x="T4" y="T5"/>
                </a:cxn>
                <a:cxn ang="0">
                  <a:pos x="T6" y="T7"/>
                </a:cxn>
                <a:cxn ang="0">
                  <a:pos x="T8" y="T9"/>
                </a:cxn>
              </a:cxnLst>
              <a:rect l="0" t="0" r="r" b="b"/>
              <a:pathLst>
                <a:path w="144" h="137">
                  <a:moveTo>
                    <a:pt x="44" y="137"/>
                  </a:moveTo>
                  <a:cubicBezTo>
                    <a:pt x="20" y="126"/>
                    <a:pt x="3" y="103"/>
                    <a:pt x="2" y="76"/>
                  </a:cubicBezTo>
                  <a:cubicBezTo>
                    <a:pt x="0" y="37"/>
                    <a:pt x="30" y="4"/>
                    <a:pt x="69" y="2"/>
                  </a:cubicBezTo>
                  <a:cubicBezTo>
                    <a:pt x="108" y="0"/>
                    <a:pt x="141" y="30"/>
                    <a:pt x="143" y="69"/>
                  </a:cubicBezTo>
                  <a:cubicBezTo>
                    <a:pt x="144" y="92"/>
                    <a:pt x="134" y="113"/>
                    <a:pt x="117" y="127"/>
                  </a:cubicBezTo>
                </a:path>
              </a:pathLst>
            </a:custGeom>
            <a:noFill/>
            <a:ln w="476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reeform 7"/>
            <p:cNvSpPr>
              <a:spLocks/>
            </p:cNvSpPr>
            <p:nvPr/>
          </p:nvSpPr>
          <p:spPr bwMode="auto">
            <a:xfrm>
              <a:off x="7391400" y="1530350"/>
              <a:ext cx="144462" cy="277813"/>
            </a:xfrm>
            <a:custGeom>
              <a:avLst/>
              <a:gdLst>
                <a:gd name="T0" fmla="*/ 30 w 34"/>
                <a:gd name="T1" fmla="*/ 5 h 65"/>
                <a:gd name="T2" fmla="*/ 14 w 34"/>
                <a:gd name="T3" fmla="*/ 2 h 65"/>
                <a:gd name="T4" fmla="*/ 1 w 34"/>
                <a:gd name="T5" fmla="*/ 14 h 65"/>
                <a:gd name="T6" fmla="*/ 16 w 34"/>
                <a:gd name="T7" fmla="*/ 30 h 65"/>
                <a:gd name="T8" fmla="*/ 34 w 34"/>
                <a:gd name="T9" fmla="*/ 46 h 65"/>
                <a:gd name="T10" fmla="*/ 15 w 34"/>
                <a:gd name="T11" fmla="*/ 65 h 65"/>
                <a:gd name="T12" fmla="*/ 2 w 34"/>
                <a:gd name="T13" fmla="*/ 61 h 65"/>
              </a:gdLst>
              <a:ahLst/>
              <a:cxnLst>
                <a:cxn ang="0">
                  <a:pos x="T0" y="T1"/>
                </a:cxn>
                <a:cxn ang="0">
                  <a:pos x="T2" y="T3"/>
                </a:cxn>
                <a:cxn ang="0">
                  <a:pos x="T4" y="T5"/>
                </a:cxn>
                <a:cxn ang="0">
                  <a:pos x="T6" y="T7"/>
                </a:cxn>
                <a:cxn ang="0">
                  <a:pos x="T8" y="T9"/>
                </a:cxn>
                <a:cxn ang="0">
                  <a:pos x="T10" y="T11"/>
                </a:cxn>
                <a:cxn ang="0">
                  <a:pos x="T12" y="T13"/>
                </a:cxn>
              </a:cxnLst>
              <a:rect l="0" t="0" r="r" b="b"/>
              <a:pathLst>
                <a:path w="34" h="65">
                  <a:moveTo>
                    <a:pt x="30" y="5"/>
                  </a:moveTo>
                  <a:cubicBezTo>
                    <a:pt x="30" y="5"/>
                    <a:pt x="22" y="0"/>
                    <a:pt x="14" y="2"/>
                  </a:cubicBezTo>
                  <a:cubicBezTo>
                    <a:pt x="7" y="3"/>
                    <a:pt x="2" y="7"/>
                    <a:pt x="1" y="14"/>
                  </a:cubicBezTo>
                  <a:cubicBezTo>
                    <a:pt x="0" y="25"/>
                    <a:pt x="9" y="29"/>
                    <a:pt x="16" y="30"/>
                  </a:cubicBezTo>
                  <a:cubicBezTo>
                    <a:pt x="24" y="31"/>
                    <a:pt x="33" y="35"/>
                    <a:pt x="34" y="46"/>
                  </a:cubicBezTo>
                  <a:cubicBezTo>
                    <a:pt x="34" y="57"/>
                    <a:pt x="25" y="65"/>
                    <a:pt x="15" y="65"/>
                  </a:cubicBezTo>
                  <a:cubicBezTo>
                    <a:pt x="5" y="65"/>
                    <a:pt x="2" y="61"/>
                    <a:pt x="2" y="61"/>
                  </a:cubicBezTo>
                </a:path>
              </a:pathLst>
            </a:custGeom>
            <a:noFill/>
            <a:ln w="476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Line 8"/>
            <p:cNvSpPr>
              <a:spLocks noChangeShapeType="1"/>
            </p:cNvSpPr>
            <p:nvPr/>
          </p:nvSpPr>
          <p:spPr bwMode="auto">
            <a:xfrm>
              <a:off x="7451725" y="1482725"/>
              <a:ext cx="0" cy="47625"/>
            </a:xfrm>
            <a:prstGeom prst="line">
              <a:avLst/>
            </a:prstGeom>
            <a:noFill/>
            <a:ln w="47625"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Line 9"/>
            <p:cNvSpPr>
              <a:spLocks noChangeShapeType="1"/>
            </p:cNvSpPr>
            <p:nvPr/>
          </p:nvSpPr>
          <p:spPr bwMode="auto">
            <a:xfrm>
              <a:off x="7451725" y="1812925"/>
              <a:ext cx="0" cy="47625"/>
            </a:xfrm>
            <a:prstGeom prst="line">
              <a:avLst/>
            </a:prstGeom>
            <a:noFill/>
            <a:ln w="47625"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4" name="Group 23"/>
          <p:cNvGrpSpPr/>
          <p:nvPr/>
        </p:nvGrpSpPr>
        <p:grpSpPr>
          <a:xfrm>
            <a:off x="9982939" y="1585332"/>
            <a:ext cx="670548" cy="707955"/>
            <a:chOff x="10126663" y="1568450"/>
            <a:chExt cx="768350" cy="811213"/>
          </a:xfrm>
        </p:grpSpPr>
        <p:sp>
          <p:nvSpPr>
            <p:cNvPr id="21" name="Freeform 10"/>
            <p:cNvSpPr>
              <a:spLocks/>
            </p:cNvSpPr>
            <p:nvPr/>
          </p:nvSpPr>
          <p:spPr bwMode="auto">
            <a:xfrm>
              <a:off x="10372725" y="1906588"/>
              <a:ext cx="271462" cy="133350"/>
            </a:xfrm>
            <a:custGeom>
              <a:avLst/>
              <a:gdLst>
                <a:gd name="T0" fmla="*/ 171 w 171"/>
                <a:gd name="T1" fmla="*/ 0 h 84"/>
                <a:gd name="T2" fmla="*/ 101 w 171"/>
                <a:gd name="T3" fmla="*/ 73 h 84"/>
                <a:gd name="T4" fmla="*/ 56 w 171"/>
                <a:gd name="T5" fmla="*/ 27 h 84"/>
                <a:gd name="T6" fmla="*/ 0 w 171"/>
                <a:gd name="T7" fmla="*/ 84 h 84"/>
              </a:gdLst>
              <a:ahLst/>
              <a:cxnLst>
                <a:cxn ang="0">
                  <a:pos x="T0" y="T1"/>
                </a:cxn>
                <a:cxn ang="0">
                  <a:pos x="T2" y="T3"/>
                </a:cxn>
                <a:cxn ang="0">
                  <a:pos x="T4" y="T5"/>
                </a:cxn>
                <a:cxn ang="0">
                  <a:pos x="T6" y="T7"/>
                </a:cxn>
              </a:cxnLst>
              <a:rect l="0" t="0" r="r" b="b"/>
              <a:pathLst>
                <a:path w="171" h="84">
                  <a:moveTo>
                    <a:pt x="171" y="0"/>
                  </a:moveTo>
                  <a:lnTo>
                    <a:pt x="101" y="73"/>
                  </a:lnTo>
                  <a:lnTo>
                    <a:pt x="56" y="27"/>
                  </a:lnTo>
                  <a:lnTo>
                    <a:pt x="0" y="84"/>
                  </a:lnTo>
                </a:path>
              </a:pathLst>
            </a:custGeom>
            <a:noFill/>
            <a:ln w="47625" cap="rnd">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11"/>
            <p:cNvSpPr>
              <a:spLocks/>
            </p:cNvSpPr>
            <p:nvPr/>
          </p:nvSpPr>
          <p:spPr bwMode="auto">
            <a:xfrm>
              <a:off x="10583863" y="1903413"/>
              <a:ext cx="65087" cy="68263"/>
            </a:xfrm>
            <a:custGeom>
              <a:avLst/>
              <a:gdLst>
                <a:gd name="T0" fmla="*/ 0 w 41"/>
                <a:gd name="T1" fmla="*/ 0 h 43"/>
                <a:gd name="T2" fmla="*/ 41 w 41"/>
                <a:gd name="T3" fmla="*/ 0 h 43"/>
                <a:gd name="T4" fmla="*/ 41 w 41"/>
                <a:gd name="T5" fmla="*/ 43 h 43"/>
              </a:gdLst>
              <a:ahLst/>
              <a:cxnLst>
                <a:cxn ang="0">
                  <a:pos x="T0" y="T1"/>
                </a:cxn>
                <a:cxn ang="0">
                  <a:pos x="T2" y="T3"/>
                </a:cxn>
                <a:cxn ang="0">
                  <a:pos x="T4" y="T5"/>
                </a:cxn>
              </a:cxnLst>
              <a:rect l="0" t="0" r="r" b="b"/>
              <a:pathLst>
                <a:path w="41" h="43">
                  <a:moveTo>
                    <a:pt x="0" y="0"/>
                  </a:moveTo>
                  <a:lnTo>
                    <a:pt x="41" y="0"/>
                  </a:lnTo>
                  <a:lnTo>
                    <a:pt x="41" y="43"/>
                  </a:lnTo>
                </a:path>
              </a:pathLst>
            </a:custGeom>
            <a:noFill/>
            <a:ln w="47625" cap="rnd">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12"/>
            <p:cNvSpPr>
              <a:spLocks/>
            </p:cNvSpPr>
            <p:nvPr/>
          </p:nvSpPr>
          <p:spPr bwMode="auto">
            <a:xfrm>
              <a:off x="10126663" y="1568450"/>
              <a:ext cx="768350" cy="811213"/>
            </a:xfrm>
            <a:custGeom>
              <a:avLst/>
              <a:gdLst>
                <a:gd name="T0" fmla="*/ 178 w 181"/>
                <a:gd name="T1" fmla="*/ 56 h 189"/>
                <a:gd name="T2" fmla="*/ 168 w 181"/>
                <a:gd name="T3" fmla="*/ 38 h 189"/>
                <a:gd name="T4" fmla="*/ 150 w 181"/>
                <a:gd name="T5" fmla="*/ 32 h 189"/>
                <a:gd name="T6" fmla="*/ 143 w 181"/>
                <a:gd name="T7" fmla="*/ 34 h 189"/>
                <a:gd name="T8" fmla="*/ 136 w 181"/>
                <a:gd name="T9" fmla="*/ 37 h 189"/>
                <a:gd name="T10" fmla="*/ 118 w 181"/>
                <a:gd name="T11" fmla="*/ 26 h 189"/>
                <a:gd name="T12" fmla="*/ 116 w 181"/>
                <a:gd name="T13" fmla="*/ 18 h 189"/>
                <a:gd name="T14" fmla="*/ 116 w 181"/>
                <a:gd name="T15" fmla="*/ 18 h 189"/>
                <a:gd name="T16" fmla="*/ 115 w 181"/>
                <a:gd name="T17" fmla="*/ 12 h 189"/>
                <a:gd name="T18" fmla="*/ 101 w 181"/>
                <a:gd name="T19" fmla="*/ 0 h 189"/>
                <a:gd name="T20" fmla="*/ 80 w 181"/>
                <a:gd name="T21" fmla="*/ 0 h 189"/>
                <a:gd name="T22" fmla="*/ 66 w 181"/>
                <a:gd name="T23" fmla="*/ 12 h 189"/>
                <a:gd name="T24" fmla="*/ 65 w 181"/>
                <a:gd name="T25" fmla="*/ 19 h 189"/>
                <a:gd name="T26" fmla="*/ 65 w 181"/>
                <a:gd name="T27" fmla="*/ 19 h 189"/>
                <a:gd name="T28" fmla="*/ 63 w 181"/>
                <a:gd name="T29" fmla="*/ 27 h 189"/>
                <a:gd name="T30" fmla="*/ 45 w 181"/>
                <a:gd name="T31" fmla="*/ 37 h 189"/>
                <a:gd name="T32" fmla="*/ 37 w 181"/>
                <a:gd name="T33" fmla="*/ 34 h 189"/>
                <a:gd name="T34" fmla="*/ 37 w 181"/>
                <a:gd name="T35" fmla="*/ 34 h 189"/>
                <a:gd name="T36" fmla="*/ 31 w 181"/>
                <a:gd name="T37" fmla="*/ 32 h 189"/>
                <a:gd name="T38" fmla="*/ 14 w 181"/>
                <a:gd name="T39" fmla="*/ 39 h 189"/>
                <a:gd name="T40" fmla="*/ 3 w 181"/>
                <a:gd name="T41" fmla="*/ 56 h 189"/>
                <a:gd name="T42" fmla="*/ 6 w 181"/>
                <a:gd name="T43" fmla="*/ 74 h 189"/>
                <a:gd name="T44" fmla="*/ 10 w 181"/>
                <a:gd name="T45" fmla="*/ 78 h 189"/>
                <a:gd name="T46" fmla="*/ 18 w 181"/>
                <a:gd name="T47" fmla="*/ 84 h 189"/>
                <a:gd name="T48" fmla="*/ 17 w 181"/>
                <a:gd name="T49" fmla="*/ 95 h 189"/>
                <a:gd name="T50" fmla="*/ 18 w 181"/>
                <a:gd name="T51" fmla="*/ 105 h 189"/>
                <a:gd name="T52" fmla="*/ 12 w 181"/>
                <a:gd name="T53" fmla="*/ 110 h 189"/>
                <a:gd name="T54" fmla="*/ 7 w 181"/>
                <a:gd name="T55" fmla="*/ 115 h 189"/>
                <a:gd name="T56" fmla="*/ 3 w 181"/>
                <a:gd name="T57" fmla="*/ 133 h 189"/>
                <a:gd name="T58" fmla="*/ 14 w 181"/>
                <a:gd name="T59" fmla="*/ 151 h 189"/>
                <a:gd name="T60" fmla="*/ 31 w 181"/>
                <a:gd name="T61" fmla="*/ 157 h 189"/>
                <a:gd name="T62" fmla="*/ 38 w 181"/>
                <a:gd name="T63" fmla="*/ 155 h 189"/>
                <a:gd name="T64" fmla="*/ 45 w 181"/>
                <a:gd name="T65" fmla="*/ 152 h 189"/>
                <a:gd name="T66" fmla="*/ 63 w 181"/>
                <a:gd name="T67" fmla="*/ 162 h 189"/>
                <a:gd name="T68" fmla="*/ 65 w 181"/>
                <a:gd name="T69" fmla="*/ 170 h 189"/>
                <a:gd name="T70" fmla="*/ 66 w 181"/>
                <a:gd name="T71" fmla="*/ 177 h 189"/>
                <a:gd name="T72" fmla="*/ 81 w 181"/>
                <a:gd name="T73" fmla="*/ 189 h 189"/>
                <a:gd name="T74" fmla="*/ 101 w 181"/>
                <a:gd name="T75" fmla="*/ 189 h 189"/>
                <a:gd name="T76" fmla="*/ 106 w 181"/>
                <a:gd name="T77" fmla="*/ 188 h 189"/>
                <a:gd name="T78" fmla="*/ 115 w 181"/>
                <a:gd name="T79" fmla="*/ 177 h 189"/>
                <a:gd name="T80" fmla="*/ 116 w 181"/>
                <a:gd name="T81" fmla="*/ 171 h 189"/>
                <a:gd name="T82" fmla="*/ 116 w 181"/>
                <a:gd name="T83" fmla="*/ 171 h 189"/>
                <a:gd name="T84" fmla="*/ 118 w 181"/>
                <a:gd name="T85" fmla="*/ 162 h 189"/>
                <a:gd name="T86" fmla="*/ 136 w 181"/>
                <a:gd name="T87" fmla="*/ 152 h 189"/>
                <a:gd name="T88" fmla="*/ 146 w 181"/>
                <a:gd name="T89" fmla="*/ 155 h 189"/>
                <a:gd name="T90" fmla="*/ 151 w 181"/>
                <a:gd name="T91" fmla="*/ 157 h 189"/>
                <a:gd name="T92" fmla="*/ 160 w 181"/>
                <a:gd name="T93" fmla="*/ 157 h 189"/>
                <a:gd name="T94" fmla="*/ 168 w 181"/>
                <a:gd name="T95" fmla="*/ 150 h 189"/>
                <a:gd name="T96" fmla="*/ 178 w 181"/>
                <a:gd name="T97" fmla="*/ 133 h 189"/>
                <a:gd name="T98" fmla="*/ 176 w 181"/>
                <a:gd name="T99" fmla="*/ 115 h 189"/>
                <a:gd name="T100" fmla="*/ 163 w 181"/>
                <a:gd name="T101" fmla="*/ 104 h 189"/>
                <a:gd name="T102" fmla="*/ 164 w 181"/>
                <a:gd name="T103" fmla="*/ 94 h 189"/>
                <a:gd name="T104" fmla="*/ 163 w 181"/>
                <a:gd name="T105" fmla="*/ 84 h 189"/>
                <a:gd name="T106" fmla="*/ 170 w 181"/>
                <a:gd name="T107" fmla="*/ 78 h 189"/>
                <a:gd name="T108" fmla="*/ 170 w 181"/>
                <a:gd name="T109" fmla="*/ 78 h 189"/>
                <a:gd name="T110" fmla="*/ 175 w 181"/>
                <a:gd name="T111" fmla="*/ 74 h 189"/>
                <a:gd name="T112" fmla="*/ 178 w 181"/>
                <a:gd name="T113" fmla="*/ 5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 h="189">
                  <a:moveTo>
                    <a:pt x="178" y="56"/>
                  </a:moveTo>
                  <a:cubicBezTo>
                    <a:pt x="168" y="38"/>
                    <a:pt x="168" y="38"/>
                    <a:pt x="168" y="38"/>
                  </a:cubicBezTo>
                  <a:cubicBezTo>
                    <a:pt x="164" y="32"/>
                    <a:pt x="156" y="29"/>
                    <a:pt x="150" y="32"/>
                  </a:cubicBezTo>
                  <a:cubicBezTo>
                    <a:pt x="143" y="34"/>
                    <a:pt x="143" y="34"/>
                    <a:pt x="143" y="34"/>
                  </a:cubicBezTo>
                  <a:cubicBezTo>
                    <a:pt x="136" y="37"/>
                    <a:pt x="136" y="37"/>
                    <a:pt x="136" y="37"/>
                  </a:cubicBezTo>
                  <a:cubicBezTo>
                    <a:pt x="130" y="32"/>
                    <a:pt x="124" y="29"/>
                    <a:pt x="118" y="26"/>
                  </a:cubicBezTo>
                  <a:cubicBezTo>
                    <a:pt x="116" y="18"/>
                    <a:pt x="116" y="18"/>
                    <a:pt x="116" y="18"/>
                  </a:cubicBezTo>
                  <a:cubicBezTo>
                    <a:pt x="116" y="18"/>
                    <a:pt x="116" y="18"/>
                    <a:pt x="116" y="18"/>
                  </a:cubicBezTo>
                  <a:cubicBezTo>
                    <a:pt x="115" y="12"/>
                    <a:pt x="115" y="12"/>
                    <a:pt x="115" y="12"/>
                  </a:cubicBezTo>
                  <a:cubicBezTo>
                    <a:pt x="114" y="5"/>
                    <a:pt x="107" y="0"/>
                    <a:pt x="101" y="0"/>
                  </a:cubicBezTo>
                  <a:cubicBezTo>
                    <a:pt x="80" y="0"/>
                    <a:pt x="80" y="0"/>
                    <a:pt x="80" y="0"/>
                  </a:cubicBezTo>
                  <a:cubicBezTo>
                    <a:pt x="73" y="0"/>
                    <a:pt x="67" y="5"/>
                    <a:pt x="66" y="12"/>
                  </a:cubicBezTo>
                  <a:cubicBezTo>
                    <a:pt x="65" y="19"/>
                    <a:pt x="65" y="19"/>
                    <a:pt x="65" y="19"/>
                  </a:cubicBezTo>
                  <a:cubicBezTo>
                    <a:pt x="65" y="19"/>
                    <a:pt x="65" y="19"/>
                    <a:pt x="65" y="19"/>
                  </a:cubicBezTo>
                  <a:cubicBezTo>
                    <a:pt x="63" y="27"/>
                    <a:pt x="63" y="27"/>
                    <a:pt x="63" y="27"/>
                  </a:cubicBezTo>
                  <a:cubicBezTo>
                    <a:pt x="57" y="29"/>
                    <a:pt x="51" y="33"/>
                    <a:pt x="45" y="37"/>
                  </a:cubicBezTo>
                  <a:cubicBezTo>
                    <a:pt x="37" y="34"/>
                    <a:pt x="37" y="34"/>
                    <a:pt x="37" y="34"/>
                  </a:cubicBezTo>
                  <a:cubicBezTo>
                    <a:pt x="37" y="34"/>
                    <a:pt x="37" y="34"/>
                    <a:pt x="37" y="34"/>
                  </a:cubicBezTo>
                  <a:cubicBezTo>
                    <a:pt x="31" y="32"/>
                    <a:pt x="31" y="32"/>
                    <a:pt x="31" y="32"/>
                  </a:cubicBezTo>
                  <a:cubicBezTo>
                    <a:pt x="25" y="30"/>
                    <a:pt x="17" y="33"/>
                    <a:pt x="14" y="39"/>
                  </a:cubicBezTo>
                  <a:cubicBezTo>
                    <a:pt x="3" y="56"/>
                    <a:pt x="3" y="56"/>
                    <a:pt x="3" y="56"/>
                  </a:cubicBezTo>
                  <a:cubicBezTo>
                    <a:pt x="0" y="62"/>
                    <a:pt x="1" y="70"/>
                    <a:pt x="6" y="74"/>
                  </a:cubicBezTo>
                  <a:cubicBezTo>
                    <a:pt x="10" y="78"/>
                    <a:pt x="10" y="78"/>
                    <a:pt x="10" y="78"/>
                  </a:cubicBezTo>
                  <a:cubicBezTo>
                    <a:pt x="18" y="84"/>
                    <a:pt x="18" y="84"/>
                    <a:pt x="18" y="84"/>
                  </a:cubicBezTo>
                  <a:cubicBezTo>
                    <a:pt x="17" y="88"/>
                    <a:pt x="17" y="91"/>
                    <a:pt x="17" y="95"/>
                  </a:cubicBezTo>
                  <a:cubicBezTo>
                    <a:pt x="17" y="98"/>
                    <a:pt x="17" y="101"/>
                    <a:pt x="18" y="105"/>
                  </a:cubicBezTo>
                  <a:cubicBezTo>
                    <a:pt x="12" y="110"/>
                    <a:pt x="12" y="110"/>
                    <a:pt x="12" y="110"/>
                  </a:cubicBezTo>
                  <a:cubicBezTo>
                    <a:pt x="7" y="115"/>
                    <a:pt x="7" y="115"/>
                    <a:pt x="7" y="115"/>
                  </a:cubicBezTo>
                  <a:cubicBezTo>
                    <a:pt x="1" y="119"/>
                    <a:pt x="0" y="127"/>
                    <a:pt x="3" y="133"/>
                  </a:cubicBezTo>
                  <a:cubicBezTo>
                    <a:pt x="14" y="151"/>
                    <a:pt x="14" y="151"/>
                    <a:pt x="14" y="151"/>
                  </a:cubicBezTo>
                  <a:cubicBezTo>
                    <a:pt x="17" y="157"/>
                    <a:pt x="25" y="159"/>
                    <a:pt x="31" y="157"/>
                  </a:cubicBezTo>
                  <a:cubicBezTo>
                    <a:pt x="38" y="155"/>
                    <a:pt x="38" y="155"/>
                    <a:pt x="38" y="155"/>
                  </a:cubicBezTo>
                  <a:cubicBezTo>
                    <a:pt x="45" y="152"/>
                    <a:pt x="45" y="152"/>
                    <a:pt x="45" y="152"/>
                  </a:cubicBezTo>
                  <a:cubicBezTo>
                    <a:pt x="51" y="156"/>
                    <a:pt x="57" y="160"/>
                    <a:pt x="63" y="162"/>
                  </a:cubicBezTo>
                  <a:cubicBezTo>
                    <a:pt x="65" y="170"/>
                    <a:pt x="65" y="170"/>
                    <a:pt x="65" y="170"/>
                  </a:cubicBezTo>
                  <a:cubicBezTo>
                    <a:pt x="66" y="177"/>
                    <a:pt x="66" y="177"/>
                    <a:pt x="66" y="177"/>
                  </a:cubicBezTo>
                  <a:cubicBezTo>
                    <a:pt x="67" y="184"/>
                    <a:pt x="74" y="189"/>
                    <a:pt x="81" y="189"/>
                  </a:cubicBezTo>
                  <a:cubicBezTo>
                    <a:pt x="101" y="189"/>
                    <a:pt x="101" y="189"/>
                    <a:pt x="101" y="189"/>
                  </a:cubicBezTo>
                  <a:cubicBezTo>
                    <a:pt x="103" y="189"/>
                    <a:pt x="104" y="189"/>
                    <a:pt x="106" y="188"/>
                  </a:cubicBezTo>
                  <a:cubicBezTo>
                    <a:pt x="111" y="186"/>
                    <a:pt x="114" y="182"/>
                    <a:pt x="115" y="177"/>
                  </a:cubicBezTo>
                  <a:cubicBezTo>
                    <a:pt x="116" y="171"/>
                    <a:pt x="116" y="171"/>
                    <a:pt x="116" y="171"/>
                  </a:cubicBezTo>
                  <a:cubicBezTo>
                    <a:pt x="116" y="171"/>
                    <a:pt x="116" y="171"/>
                    <a:pt x="116" y="171"/>
                  </a:cubicBezTo>
                  <a:cubicBezTo>
                    <a:pt x="118" y="162"/>
                    <a:pt x="118" y="162"/>
                    <a:pt x="118" y="162"/>
                  </a:cubicBezTo>
                  <a:cubicBezTo>
                    <a:pt x="125" y="160"/>
                    <a:pt x="130" y="156"/>
                    <a:pt x="136" y="152"/>
                  </a:cubicBezTo>
                  <a:cubicBezTo>
                    <a:pt x="146" y="155"/>
                    <a:pt x="146" y="155"/>
                    <a:pt x="146" y="155"/>
                  </a:cubicBezTo>
                  <a:cubicBezTo>
                    <a:pt x="151" y="157"/>
                    <a:pt x="151" y="157"/>
                    <a:pt x="151" y="157"/>
                  </a:cubicBezTo>
                  <a:cubicBezTo>
                    <a:pt x="154" y="158"/>
                    <a:pt x="157" y="158"/>
                    <a:pt x="160" y="157"/>
                  </a:cubicBezTo>
                  <a:cubicBezTo>
                    <a:pt x="163" y="156"/>
                    <a:pt x="166" y="153"/>
                    <a:pt x="168" y="150"/>
                  </a:cubicBezTo>
                  <a:cubicBezTo>
                    <a:pt x="178" y="133"/>
                    <a:pt x="178" y="133"/>
                    <a:pt x="178" y="133"/>
                  </a:cubicBezTo>
                  <a:cubicBezTo>
                    <a:pt x="181" y="127"/>
                    <a:pt x="180" y="119"/>
                    <a:pt x="176" y="115"/>
                  </a:cubicBezTo>
                  <a:cubicBezTo>
                    <a:pt x="163" y="104"/>
                    <a:pt x="163" y="104"/>
                    <a:pt x="163" y="104"/>
                  </a:cubicBezTo>
                  <a:cubicBezTo>
                    <a:pt x="164" y="101"/>
                    <a:pt x="164" y="98"/>
                    <a:pt x="164" y="94"/>
                  </a:cubicBezTo>
                  <a:cubicBezTo>
                    <a:pt x="164" y="91"/>
                    <a:pt x="164" y="87"/>
                    <a:pt x="163" y="84"/>
                  </a:cubicBezTo>
                  <a:cubicBezTo>
                    <a:pt x="170" y="78"/>
                    <a:pt x="170" y="78"/>
                    <a:pt x="170" y="78"/>
                  </a:cubicBezTo>
                  <a:cubicBezTo>
                    <a:pt x="170" y="78"/>
                    <a:pt x="170" y="78"/>
                    <a:pt x="170" y="78"/>
                  </a:cubicBezTo>
                  <a:cubicBezTo>
                    <a:pt x="175" y="74"/>
                    <a:pt x="175" y="74"/>
                    <a:pt x="175" y="74"/>
                  </a:cubicBezTo>
                  <a:cubicBezTo>
                    <a:pt x="180" y="70"/>
                    <a:pt x="181" y="61"/>
                    <a:pt x="178" y="56"/>
                  </a:cubicBezTo>
                  <a:close/>
                </a:path>
              </a:pathLst>
            </a:custGeom>
            <a:noFill/>
            <a:ln w="47625" cap="flat">
              <a:solidFill>
                <a:srgbClr val="E3061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4" name="Freeform 33"/>
          <p:cNvSpPr/>
          <p:nvPr/>
        </p:nvSpPr>
        <p:spPr>
          <a:xfrm>
            <a:off x="7574894" y="5251554"/>
            <a:ext cx="574843" cy="282213"/>
          </a:xfrm>
          <a:custGeom>
            <a:avLst/>
            <a:gdLst/>
            <a:ahLst/>
            <a:cxnLst/>
            <a:rect l="l" t="t" r="r" b="b"/>
            <a:pathLst>
              <a:path w="456248" h="223990">
                <a:moveTo>
                  <a:pt x="412685" y="170079"/>
                </a:moveTo>
                <a:cubicBezTo>
                  <a:pt x="415322" y="170073"/>
                  <a:pt x="417958" y="170771"/>
                  <a:pt x="420595" y="172174"/>
                </a:cubicBezTo>
                <a:cubicBezTo>
                  <a:pt x="423231" y="173578"/>
                  <a:pt x="424651" y="175724"/>
                  <a:pt x="424854" y="178613"/>
                </a:cubicBezTo>
                <a:cubicBezTo>
                  <a:pt x="424860" y="182798"/>
                  <a:pt x="424315" y="186544"/>
                  <a:pt x="423218" y="189853"/>
                </a:cubicBezTo>
                <a:cubicBezTo>
                  <a:pt x="422122" y="193161"/>
                  <a:pt x="420436" y="196527"/>
                  <a:pt x="418161" y="199949"/>
                </a:cubicBezTo>
                <a:cubicBezTo>
                  <a:pt x="417908" y="199695"/>
                  <a:pt x="417502" y="199594"/>
                  <a:pt x="416944" y="199644"/>
                </a:cubicBezTo>
                <a:cubicBezTo>
                  <a:pt x="415981" y="199594"/>
                  <a:pt x="415474" y="200000"/>
                  <a:pt x="415423" y="200864"/>
                </a:cubicBezTo>
                <a:lnTo>
                  <a:pt x="415119" y="200254"/>
                </a:lnTo>
                <a:cubicBezTo>
                  <a:pt x="414764" y="200305"/>
                  <a:pt x="414561" y="200813"/>
                  <a:pt x="414511" y="201778"/>
                </a:cubicBezTo>
                <a:cubicBezTo>
                  <a:pt x="414206" y="201422"/>
                  <a:pt x="413902" y="201219"/>
                  <a:pt x="413598" y="201168"/>
                </a:cubicBezTo>
                <a:cubicBezTo>
                  <a:pt x="412990" y="201219"/>
                  <a:pt x="412381" y="201422"/>
                  <a:pt x="411773" y="201778"/>
                </a:cubicBezTo>
                <a:cubicBezTo>
                  <a:pt x="411164" y="202134"/>
                  <a:pt x="410556" y="202337"/>
                  <a:pt x="409947" y="202388"/>
                </a:cubicBezTo>
                <a:cubicBezTo>
                  <a:pt x="407830" y="202356"/>
                  <a:pt x="405749" y="201886"/>
                  <a:pt x="403704" y="200978"/>
                </a:cubicBezTo>
                <a:cubicBezTo>
                  <a:pt x="401659" y="200070"/>
                  <a:pt x="400491" y="198914"/>
                  <a:pt x="400198" y="197511"/>
                </a:cubicBezTo>
                <a:cubicBezTo>
                  <a:pt x="400414" y="193891"/>
                  <a:pt x="401279" y="189929"/>
                  <a:pt x="402791" y="185624"/>
                </a:cubicBezTo>
                <a:cubicBezTo>
                  <a:pt x="404304" y="181318"/>
                  <a:pt x="405168" y="177356"/>
                  <a:pt x="405384" y="173736"/>
                </a:cubicBezTo>
                <a:cubicBezTo>
                  <a:pt x="405460" y="172854"/>
                  <a:pt x="405765" y="172486"/>
                  <a:pt x="406297" y="172632"/>
                </a:cubicBezTo>
                <a:cubicBezTo>
                  <a:pt x="406829" y="172778"/>
                  <a:pt x="407134" y="172333"/>
                  <a:pt x="407210" y="171298"/>
                </a:cubicBezTo>
                <a:cubicBezTo>
                  <a:pt x="407514" y="171552"/>
                  <a:pt x="407818" y="171654"/>
                  <a:pt x="408122" y="171603"/>
                </a:cubicBezTo>
                <a:cubicBezTo>
                  <a:pt x="408807" y="171539"/>
                  <a:pt x="409415" y="171285"/>
                  <a:pt x="409947" y="170841"/>
                </a:cubicBezTo>
                <a:cubicBezTo>
                  <a:pt x="410480" y="170396"/>
                  <a:pt x="411392" y="170142"/>
                  <a:pt x="412685" y="170079"/>
                </a:cubicBezTo>
                <a:close/>
                <a:moveTo>
                  <a:pt x="253594" y="16460"/>
                </a:moveTo>
                <a:lnTo>
                  <a:pt x="256642" y="16460"/>
                </a:lnTo>
                <a:cubicBezTo>
                  <a:pt x="267023" y="16941"/>
                  <a:pt x="275360" y="19932"/>
                  <a:pt x="281655" y="25433"/>
                </a:cubicBezTo>
                <a:cubicBezTo>
                  <a:pt x="287949" y="30934"/>
                  <a:pt x="291181" y="36059"/>
                  <a:pt x="291351" y="40808"/>
                </a:cubicBezTo>
                <a:cubicBezTo>
                  <a:pt x="291339" y="41240"/>
                  <a:pt x="291288" y="41596"/>
                  <a:pt x="291199" y="41875"/>
                </a:cubicBezTo>
                <a:cubicBezTo>
                  <a:pt x="291111" y="42154"/>
                  <a:pt x="291060" y="42510"/>
                  <a:pt x="291047" y="42942"/>
                </a:cubicBezTo>
                <a:cubicBezTo>
                  <a:pt x="290997" y="43247"/>
                  <a:pt x="291098" y="43552"/>
                  <a:pt x="291351" y="43857"/>
                </a:cubicBezTo>
                <a:lnTo>
                  <a:pt x="292266" y="46600"/>
                </a:lnTo>
                <a:lnTo>
                  <a:pt x="292266" y="49345"/>
                </a:lnTo>
                <a:lnTo>
                  <a:pt x="291961" y="49345"/>
                </a:lnTo>
                <a:cubicBezTo>
                  <a:pt x="291923" y="50520"/>
                  <a:pt x="291771" y="51295"/>
                  <a:pt x="291504" y="51670"/>
                </a:cubicBezTo>
                <a:cubicBezTo>
                  <a:pt x="291238" y="52044"/>
                  <a:pt x="291086" y="52286"/>
                  <a:pt x="291047" y="52394"/>
                </a:cubicBezTo>
                <a:lnTo>
                  <a:pt x="290440" y="56357"/>
                </a:lnTo>
                <a:cubicBezTo>
                  <a:pt x="290389" y="56662"/>
                  <a:pt x="290187" y="56967"/>
                  <a:pt x="289832" y="57271"/>
                </a:cubicBezTo>
                <a:lnTo>
                  <a:pt x="289225" y="59101"/>
                </a:lnTo>
                <a:cubicBezTo>
                  <a:pt x="288263" y="61844"/>
                  <a:pt x="287149" y="64588"/>
                  <a:pt x="285883" y="67332"/>
                </a:cubicBezTo>
                <a:lnTo>
                  <a:pt x="281023" y="74344"/>
                </a:lnTo>
                <a:cubicBezTo>
                  <a:pt x="281169" y="74484"/>
                  <a:pt x="281257" y="74661"/>
                  <a:pt x="281289" y="74877"/>
                </a:cubicBezTo>
                <a:cubicBezTo>
                  <a:pt x="281320" y="75093"/>
                  <a:pt x="281333" y="75424"/>
                  <a:pt x="281327" y="75868"/>
                </a:cubicBezTo>
                <a:lnTo>
                  <a:pt x="281327" y="76173"/>
                </a:lnTo>
                <a:cubicBezTo>
                  <a:pt x="280871" y="76338"/>
                  <a:pt x="280415" y="76618"/>
                  <a:pt x="279958" y="77011"/>
                </a:cubicBezTo>
                <a:cubicBezTo>
                  <a:pt x="279502" y="77405"/>
                  <a:pt x="279045" y="77837"/>
                  <a:pt x="278588" y="78307"/>
                </a:cubicBezTo>
                <a:lnTo>
                  <a:pt x="277368" y="80136"/>
                </a:lnTo>
                <a:lnTo>
                  <a:pt x="274930" y="83185"/>
                </a:lnTo>
                <a:lnTo>
                  <a:pt x="275235" y="83795"/>
                </a:lnTo>
                <a:lnTo>
                  <a:pt x="274625" y="83795"/>
                </a:lnTo>
                <a:cubicBezTo>
                  <a:pt x="274174" y="83801"/>
                  <a:pt x="273857" y="83865"/>
                  <a:pt x="273673" y="83985"/>
                </a:cubicBezTo>
                <a:cubicBezTo>
                  <a:pt x="273489" y="84106"/>
                  <a:pt x="273400" y="84246"/>
                  <a:pt x="273406" y="84404"/>
                </a:cubicBezTo>
                <a:lnTo>
                  <a:pt x="273711" y="85014"/>
                </a:lnTo>
                <a:cubicBezTo>
                  <a:pt x="273558" y="85008"/>
                  <a:pt x="273406" y="85021"/>
                  <a:pt x="273254" y="85052"/>
                </a:cubicBezTo>
                <a:cubicBezTo>
                  <a:pt x="273101" y="85084"/>
                  <a:pt x="272949" y="85173"/>
                  <a:pt x="272796" y="85319"/>
                </a:cubicBezTo>
                <a:lnTo>
                  <a:pt x="273101" y="85929"/>
                </a:lnTo>
                <a:cubicBezTo>
                  <a:pt x="272879" y="86049"/>
                  <a:pt x="272333" y="86646"/>
                  <a:pt x="271463" y="87720"/>
                </a:cubicBezTo>
                <a:cubicBezTo>
                  <a:pt x="270593" y="88793"/>
                  <a:pt x="269818" y="89619"/>
                  <a:pt x="269139" y="90197"/>
                </a:cubicBezTo>
                <a:lnTo>
                  <a:pt x="267920" y="91111"/>
                </a:lnTo>
                <a:cubicBezTo>
                  <a:pt x="267310" y="91416"/>
                  <a:pt x="267005" y="92026"/>
                  <a:pt x="267005" y="92941"/>
                </a:cubicBezTo>
                <a:lnTo>
                  <a:pt x="266700" y="93246"/>
                </a:lnTo>
                <a:cubicBezTo>
                  <a:pt x="266402" y="93239"/>
                  <a:pt x="266161" y="93328"/>
                  <a:pt x="265977" y="93512"/>
                </a:cubicBezTo>
                <a:cubicBezTo>
                  <a:pt x="265792" y="93696"/>
                  <a:pt x="265627" y="94014"/>
                  <a:pt x="265481" y="94465"/>
                </a:cubicBezTo>
                <a:lnTo>
                  <a:pt x="263043" y="97514"/>
                </a:lnTo>
                <a:lnTo>
                  <a:pt x="255118" y="104830"/>
                </a:lnTo>
                <a:cubicBezTo>
                  <a:pt x="255372" y="104830"/>
                  <a:pt x="255778" y="104526"/>
                  <a:pt x="256337" y="103916"/>
                </a:cubicBezTo>
                <a:lnTo>
                  <a:pt x="256337" y="104221"/>
                </a:lnTo>
                <a:cubicBezTo>
                  <a:pt x="255728" y="105135"/>
                  <a:pt x="255118" y="105745"/>
                  <a:pt x="254508" y="106050"/>
                </a:cubicBezTo>
                <a:lnTo>
                  <a:pt x="252985" y="107269"/>
                </a:lnTo>
                <a:cubicBezTo>
                  <a:pt x="252629" y="107771"/>
                  <a:pt x="252121" y="108597"/>
                  <a:pt x="251460" y="109746"/>
                </a:cubicBezTo>
                <a:cubicBezTo>
                  <a:pt x="250800" y="110896"/>
                  <a:pt x="249378" y="112103"/>
                  <a:pt x="247193" y="113367"/>
                </a:cubicBezTo>
                <a:lnTo>
                  <a:pt x="243840" y="117025"/>
                </a:lnTo>
                <a:lnTo>
                  <a:pt x="238354" y="123427"/>
                </a:lnTo>
                <a:lnTo>
                  <a:pt x="238354" y="123122"/>
                </a:lnTo>
                <a:lnTo>
                  <a:pt x="236830" y="124342"/>
                </a:lnTo>
                <a:lnTo>
                  <a:pt x="237135" y="124647"/>
                </a:lnTo>
                <a:cubicBezTo>
                  <a:pt x="237135" y="124805"/>
                  <a:pt x="236982" y="125098"/>
                  <a:pt x="236678" y="125523"/>
                </a:cubicBezTo>
                <a:cubicBezTo>
                  <a:pt x="236373" y="125949"/>
                  <a:pt x="235916" y="126469"/>
                  <a:pt x="235306" y="127086"/>
                </a:cubicBezTo>
                <a:lnTo>
                  <a:pt x="231648" y="130744"/>
                </a:lnTo>
                <a:cubicBezTo>
                  <a:pt x="228054" y="134466"/>
                  <a:pt x="225946" y="137006"/>
                  <a:pt x="225324" y="138366"/>
                </a:cubicBezTo>
                <a:cubicBezTo>
                  <a:pt x="224702" y="139725"/>
                  <a:pt x="223355" y="141351"/>
                  <a:pt x="221285" y="143243"/>
                </a:cubicBezTo>
                <a:lnTo>
                  <a:pt x="220676" y="143853"/>
                </a:lnTo>
                <a:cubicBezTo>
                  <a:pt x="219488" y="145092"/>
                  <a:pt x="218434" y="146349"/>
                  <a:pt x="217513" y="147626"/>
                </a:cubicBezTo>
                <a:cubicBezTo>
                  <a:pt x="216593" y="148902"/>
                  <a:pt x="215615" y="150084"/>
                  <a:pt x="214580" y="151170"/>
                </a:cubicBezTo>
                <a:lnTo>
                  <a:pt x="207569" y="159096"/>
                </a:lnTo>
                <a:lnTo>
                  <a:pt x="207874" y="159401"/>
                </a:lnTo>
                <a:cubicBezTo>
                  <a:pt x="207715" y="159852"/>
                  <a:pt x="207499" y="160246"/>
                  <a:pt x="207226" y="160583"/>
                </a:cubicBezTo>
                <a:cubicBezTo>
                  <a:pt x="206953" y="160919"/>
                  <a:pt x="206661" y="161237"/>
                  <a:pt x="206350" y="161535"/>
                </a:cubicBezTo>
                <a:lnTo>
                  <a:pt x="202388" y="165194"/>
                </a:lnTo>
                <a:cubicBezTo>
                  <a:pt x="201778" y="165803"/>
                  <a:pt x="201473" y="166413"/>
                  <a:pt x="201473" y="167023"/>
                </a:cubicBezTo>
                <a:lnTo>
                  <a:pt x="202083" y="166718"/>
                </a:lnTo>
                <a:cubicBezTo>
                  <a:pt x="201937" y="166858"/>
                  <a:pt x="201848" y="166959"/>
                  <a:pt x="201816" y="167023"/>
                </a:cubicBezTo>
                <a:cubicBezTo>
                  <a:pt x="201784" y="167086"/>
                  <a:pt x="201772" y="167188"/>
                  <a:pt x="201778" y="167328"/>
                </a:cubicBezTo>
                <a:lnTo>
                  <a:pt x="195682" y="174035"/>
                </a:lnTo>
                <a:lnTo>
                  <a:pt x="194768" y="175864"/>
                </a:lnTo>
                <a:lnTo>
                  <a:pt x="180747" y="195070"/>
                </a:lnTo>
                <a:cubicBezTo>
                  <a:pt x="180340" y="195604"/>
                  <a:pt x="180086" y="196366"/>
                  <a:pt x="179985" y="197357"/>
                </a:cubicBezTo>
                <a:cubicBezTo>
                  <a:pt x="179883" y="198348"/>
                  <a:pt x="179629" y="199110"/>
                  <a:pt x="179223" y="199643"/>
                </a:cubicBezTo>
                <a:lnTo>
                  <a:pt x="176480" y="204521"/>
                </a:lnTo>
                <a:lnTo>
                  <a:pt x="178613" y="204825"/>
                </a:lnTo>
                <a:cubicBezTo>
                  <a:pt x="179083" y="204832"/>
                  <a:pt x="179515" y="204819"/>
                  <a:pt x="179909" y="204787"/>
                </a:cubicBezTo>
                <a:cubicBezTo>
                  <a:pt x="180302" y="204756"/>
                  <a:pt x="180582" y="204667"/>
                  <a:pt x="180747" y="204521"/>
                </a:cubicBezTo>
                <a:lnTo>
                  <a:pt x="184100" y="204521"/>
                </a:lnTo>
                <a:cubicBezTo>
                  <a:pt x="184849" y="204509"/>
                  <a:pt x="185560" y="204458"/>
                  <a:pt x="186233" y="204369"/>
                </a:cubicBezTo>
                <a:cubicBezTo>
                  <a:pt x="186906" y="204280"/>
                  <a:pt x="187618" y="204229"/>
                  <a:pt x="188367" y="204216"/>
                </a:cubicBezTo>
                <a:lnTo>
                  <a:pt x="192329" y="203302"/>
                </a:lnTo>
                <a:cubicBezTo>
                  <a:pt x="193390" y="203264"/>
                  <a:pt x="194317" y="203111"/>
                  <a:pt x="195111" y="202844"/>
                </a:cubicBezTo>
                <a:cubicBezTo>
                  <a:pt x="195904" y="202577"/>
                  <a:pt x="196603" y="202423"/>
                  <a:pt x="197206" y="202384"/>
                </a:cubicBezTo>
                <a:lnTo>
                  <a:pt x="198120" y="201776"/>
                </a:lnTo>
                <a:cubicBezTo>
                  <a:pt x="198425" y="201522"/>
                  <a:pt x="199035" y="201421"/>
                  <a:pt x="199949" y="201472"/>
                </a:cubicBezTo>
                <a:lnTo>
                  <a:pt x="200864" y="201472"/>
                </a:lnTo>
                <a:cubicBezTo>
                  <a:pt x="201486" y="201453"/>
                  <a:pt x="202146" y="201339"/>
                  <a:pt x="202845" y="201130"/>
                </a:cubicBezTo>
                <a:cubicBezTo>
                  <a:pt x="203543" y="200920"/>
                  <a:pt x="204204" y="200730"/>
                  <a:pt x="204826" y="200559"/>
                </a:cubicBezTo>
                <a:lnTo>
                  <a:pt x="209398" y="200864"/>
                </a:lnTo>
                <a:cubicBezTo>
                  <a:pt x="210738" y="200826"/>
                  <a:pt x="211792" y="200673"/>
                  <a:pt x="212560" y="200406"/>
                </a:cubicBezTo>
                <a:cubicBezTo>
                  <a:pt x="213329" y="200140"/>
                  <a:pt x="214002" y="199987"/>
                  <a:pt x="214580" y="199949"/>
                </a:cubicBezTo>
                <a:lnTo>
                  <a:pt x="216104" y="199949"/>
                </a:lnTo>
                <a:cubicBezTo>
                  <a:pt x="216402" y="199955"/>
                  <a:pt x="216643" y="199943"/>
                  <a:pt x="216828" y="199911"/>
                </a:cubicBezTo>
                <a:cubicBezTo>
                  <a:pt x="217012" y="199879"/>
                  <a:pt x="217177" y="199790"/>
                  <a:pt x="217323" y="199644"/>
                </a:cubicBezTo>
                <a:lnTo>
                  <a:pt x="217628" y="199644"/>
                </a:lnTo>
                <a:cubicBezTo>
                  <a:pt x="218847" y="199593"/>
                  <a:pt x="223724" y="198780"/>
                  <a:pt x="232258" y="197205"/>
                </a:cubicBezTo>
                <a:cubicBezTo>
                  <a:pt x="232423" y="197218"/>
                  <a:pt x="232626" y="197268"/>
                  <a:pt x="232868" y="197357"/>
                </a:cubicBezTo>
                <a:cubicBezTo>
                  <a:pt x="233109" y="197445"/>
                  <a:pt x="233312" y="197496"/>
                  <a:pt x="233477" y="197509"/>
                </a:cubicBezTo>
                <a:cubicBezTo>
                  <a:pt x="234741" y="197445"/>
                  <a:pt x="235947" y="197192"/>
                  <a:pt x="237097" y="196748"/>
                </a:cubicBezTo>
                <a:cubicBezTo>
                  <a:pt x="238246" y="196304"/>
                  <a:pt x="239986" y="196050"/>
                  <a:pt x="242316" y="195987"/>
                </a:cubicBezTo>
                <a:cubicBezTo>
                  <a:pt x="243091" y="195987"/>
                  <a:pt x="244133" y="196063"/>
                  <a:pt x="245441" y="196215"/>
                </a:cubicBezTo>
                <a:cubicBezTo>
                  <a:pt x="246749" y="196368"/>
                  <a:pt x="248247" y="196596"/>
                  <a:pt x="249937" y="196901"/>
                </a:cubicBezTo>
                <a:lnTo>
                  <a:pt x="270358" y="196901"/>
                </a:lnTo>
                <a:cubicBezTo>
                  <a:pt x="270523" y="196895"/>
                  <a:pt x="270726" y="196831"/>
                  <a:pt x="270968" y="196711"/>
                </a:cubicBezTo>
                <a:cubicBezTo>
                  <a:pt x="271209" y="196590"/>
                  <a:pt x="271412" y="196450"/>
                  <a:pt x="271577" y="196292"/>
                </a:cubicBezTo>
                <a:cubicBezTo>
                  <a:pt x="271514" y="195764"/>
                  <a:pt x="271260" y="195523"/>
                  <a:pt x="270815" y="195567"/>
                </a:cubicBezTo>
                <a:cubicBezTo>
                  <a:pt x="270371" y="195612"/>
                  <a:pt x="270117" y="195447"/>
                  <a:pt x="270053" y="195072"/>
                </a:cubicBezTo>
                <a:cubicBezTo>
                  <a:pt x="270053" y="194913"/>
                  <a:pt x="270206" y="194774"/>
                  <a:pt x="270510" y="194653"/>
                </a:cubicBezTo>
                <a:cubicBezTo>
                  <a:pt x="270815" y="194532"/>
                  <a:pt x="271272" y="194469"/>
                  <a:pt x="271882" y="194462"/>
                </a:cubicBezTo>
                <a:lnTo>
                  <a:pt x="274625" y="194462"/>
                </a:lnTo>
                <a:cubicBezTo>
                  <a:pt x="275082" y="194475"/>
                  <a:pt x="275540" y="194526"/>
                  <a:pt x="275997" y="194615"/>
                </a:cubicBezTo>
                <a:cubicBezTo>
                  <a:pt x="276454" y="194704"/>
                  <a:pt x="276911" y="194754"/>
                  <a:pt x="277368" y="194767"/>
                </a:cubicBezTo>
                <a:cubicBezTo>
                  <a:pt x="277521" y="194774"/>
                  <a:pt x="277673" y="194761"/>
                  <a:pt x="277826" y="194729"/>
                </a:cubicBezTo>
                <a:cubicBezTo>
                  <a:pt x="277978" y="194697"/>
                  <a:pt x="278130" y="194608"/>
                  <a:pt x="278283" y="194462"/>
                </a:cubicBezTo>
                <a:lnTo>
                  <a:pt x="278283" y="193853"/>
                </a:lnTo>
                <a:cubicBezTo>
                  <a:pt x="278722" y="193859"/>
                  <a:pt x="279048" y="193846"/>
                  <a:pt x="279261" y="193814"/>
                </a:cubicBezTo>
                <a:cubicBezTo>
                  <a:pt x="279474" y="193783"/>
                  <a:pt x="279650" y="193694"/>
                  <a:pt x="279788" y="193548"/>
                </a:cubicBezTo>
                <a:lnTo>
                  <a:pt x="281293" y="194157"/>
                </a:lnTo>
                <a:cubicBezTo>
                  <a:pt x="281344" y="194462"/>
                  <a:pt x="281547" y="194767"/>
                  <a:pt x="281902" y="195072"/>
                </a:cubicBezTo>
                <a:lnTo>
                  <a:pt x="283426" y="197205"/>
                </a:lnTo>
                <a:cubicBezTo>
                  <a:pt x="283903" y="197977"/>
                  <a:pt x="284322" y="198863"/>
                  <a:pt x="284684" y="199862"/>
                </a:cubicBezTo>
                <a:cubicBezTo>
                  <a:pt x="285046" y="200862"/>
                  <a:pt x="285236" y="201899"/>
                  <a:pt x="285255" y="202975"/>
                </a:cubicBezTo>
                <a:lnTo>
                  <a:pt x="284036" y="203886"/>
                </a:lnTo>
                <a:cubicBezTo>
                  <a:pt x="283058" y="204291"/>
                  <a:pt x="282499" y="204696"/>
                  <a:pt x="282360" y="205101"/>
                </a:cubicBezTo>
                <a:cubicBezTo>
                  <a:pt x="282220" y="205506"/>
                  <a:pt x="281966" y="206214"/>
                  <a:pt x="281598" y="207226"/>
                </a:cubicBezTo>
                <a:lnTo>
                  <a:pt x="281293" y="207226"/>
                </a:lnTo>
                <a:cubicBezTo>
                  <a:pt x="279488" y="206619"/>
                  <a:pt x="277977" y="206315"/>
                  <a:pt x="276759" y="206315"/>
                </a:cubicBezTo>
                <a:cubicBezTo>
                  <a:pt x="275070" y="206353"/>
                  <a:pt x="273266" y="206505"/>
                  <a:pt x="271349" y="206771"/>
                </a:cubicBezTo>
                <a:cubicBezTo>
                  <a:pt x="269431" y="207037"/>
                  <a:pt x="267475" y="207188"/>
                  <a:pt x="265481" y="207226"/>
                </a:cubicBezTo>
                <a:lnTo>
                  <a:pt x="264567" y="207226"/>
                </a:lnTo>
                <a:cubicBezTo>
                  <a:pt x="264148" y="207214"/>
                  <a:pt x="263843" y="207163"/>
                  <a:pt x="263652" y="207075"/>
                </a:cubicBezTo>
                <a:cubicBezTo>
                  <a:pt x="263462" y="206986"/>
                  <a:pt x="263157" y="206935"/>
                  <a:pt x="262738" y="206923"/>
                </a:cubicBezTo>
                <a:cubicBezTo>
                  <a:pt x="262598" y="206935"/>
                  <a:pt x="262421" y="206986"/>
                  <a:pt x="262205" y="207075"/>
                </a:cubicBezTo>
                <a:cubicBezTo>
                  <a:pt x="261989" y="207163"/>
                  <a:pt x="261659" y="207214"/>
                  <a:pt x="261214" y="207226"/>
                </a:cubicBezTo>
                <a:lnTo>
                  <a:pt x="260300" y="206923"/>
                </a:lnTo>
                <a:lnTo>
                  <a:pt x="259080" y="206923"/>
                </a:lnTo>
                <a:cubicBezTo>
                  <a:pt x="258674" y="206935"/>
                  <a:pt x="258420" y="206986"/>
                  <a:pt x="258318" y="207075"/>
                </a:cubicBezTo>
                <a:cubicBezTo>
                  <a:pt x="258217" y="207163"/>
                  <a:pt x="257963" y="207214"/>
                  <a:pt x="257556" y="207226"/>
                </a:cubicBezTo>
                <a:lnTo>
                  <a:pt x="252375" y="207226"/>
                </a:lnTo>
                <a:cubicBezTo>
                  <a:pt x="252019" y="207480"/>
                  <a:pt x="250902" y="207582"/>
                  <a:pt x="249022" y="207531"/>
                </a:cubicBezTo>
                <a:lnTo>
                  <a:pt x="245060" y="208141"/>
                </a:lnTo>
                <a:cubicBezTo>
                  <a:pt x="243358" y="208160"/>
                  <a:pt x="241580" y="208350"/>
                  <a:pt x="239726" y="208712"/>
                </a:cubicBezTo>
                <a:cubicBezTo>
                  <a:pt x="237871" y="209074"/>
                  <a:pt x="236093" y="209493"/>
                  <a:pt x="234392" y="209970"/>
                </a:cubicBezTo>
                <a:lnTo>
                  <a:pt x="233782" y="209970"/>
                </a:lnTo>
                <a:lnTo>
                  <a:pt x="234087" y="209665"/>
                </a:lnTo>
                <a:cubicBezTo>
                  <a:pt x="233941" y="209525"/>
                  <a:pt x="233852" y="209423"/>
                  <a:pt x="233820" y="209360"/>
                </a:cubicBezTo>
                <a:cubicBezTo>
                  <a:pt x="233788" y="209296"/>
                  <a:pt x="233776" y="209195"/>
                  <a:pt x="233782" y="209055"/>
                </a:cubicBezTo>
                <a:lnTo>
                  <a:pt x="233477" y="209055"/>
                </a:lnTo>
                <a:cubicBezTo>
                  <a:pt x="233312" y="209068"/>
                  <a:pt x="233109" y="209119"/>
                  <a:pt x="232868" y="209208"/>
                </a:cubicBezTo>
                <a:cubicBezTo>
                  <a:pt x="232626" y="209296"/>
                  <a:pt x="232423" y="209347"/>
                  <a:pt x="232258" y="209360"/>
                </a:cubicBezTo>
                <a:lnTo>
                  <a:pt x="231344" y="209055"/>
                </a:lnTo>
                <a:cubicBezTo>
                  <a:pt x="231299" y="209493"/>
                  <a:pt x="231083" y="209760"/>
                  <a:pt x="230696" y="209855"/>
                </a:cubicBezTo>
                <a:cubicBezTo>
                  <a:pt x="230309" y="209951"/>
                  <a:pt x="230017" y="209989"/>
                  <a:pt x="229820" y="209970"/>
                </a:cubicBezTo>
                <a:cubicBezTo>
                  <a:pt x="229515" y="210020"/>
                  <a:pt x="229210" y="209919"/>
                  <a:pt x="228905" y="209665"/>
                </a:cubicBezTo>
                <a:lnTo>
                  <a:pt x="227991" y="210274"/>
                </a:lnTo>
                <a:cubicBezTo>
                  <a:pt x="226937" y="210903"/>
                  <a:pt x="225921" y="211551"/>
                  <a:pt x="224943" y="212218"/>
                </a:cubicBezTo>
                <a:cubicBezTo>
                  <a:pt x="223965" y="212885"/>
                  <a:pt x="222949" y="213457"/>
                  <a:pt x="221895" y="213935"/>
                </a:cubicBezTo>
                <a:lnTo>
                  <a:pt x="218237" y="215151"/>
                </a:lnTo>
                <a:lnTo>
                  <a:pt x="216104" y="215151"/>
                </a:lnTo>
                <a:cubicBezTo>
                  <a:pt x="214224" y="215100"/>
                  <a:pt x="213106" y="215202"/>
                  <a:pt x="212751" y="215456"/>
                </a:cubicBezTo>
                <a:lnTo>
                  <a:pt x="212446" y="215456"/>
                </a:lnTo>
                <a:cubicBezTo>
                  <a:pt x="210916" y="216059"/>
                  <a:pt x="208490" y="216682"/>
                  <a:pt x="205169" y="217323"/>
                </a:cubicBezTo>
                <a:cubicBezTo>
                  <a:pt x="201848" y="217965"/>
                  <a:pt x="198584" y="218664"/>
                  <a:pt x="195377" y="219421"/>
                </a:cubicBezTo>
                <a:lnTo>
                  <a:pt x="187757" y="221247"/>
                </a:lnTo>
                <a:cubicBezTo>
                  <a:pt x="186532" y="221628"/>
                  <a:pt x="185325" y="221781"/>
                  <a:pt x="184138" y="221704"/>
                </a:cubicBezTo>
                <a:cubicBezTo>
                  <a:pt x="182950" y="221628"/>
                  <a:pt x="181820" y="221781"/>
                  <a:pt x="180747" y="222162"/>
                </a:cubicBezTo>
                <a:lnTo>
                  <a:pt x="174956" y="223381"/>
                </a:lnTo>
                <a:cubicBezTo>
                  <a:pt x="174206" y="223540"/>
                  <a:pt x="173495" y="223679"/>
                  <a:pt x="172822" y="223800"/>
                </a:cubicBezTo>
                <a:cubicBezTo>
                  <a:pt x="172149" y="223921"/>
                  <a:pt x="171438" y="223984"/>
                  <a:pt x="170689" y="223990"/>
                </a:cubicBezTo>
                <a:cubicBezTo>
                  <a:pt x="168860" y="223940"/>
                  <a:pt x="166726" y="223432"/>
                  <a:pt x="164288" y="222466"/>
                </a:cubicBezTo>
                <a:lnTo>
                  <a:pt x="162459" y="220638"/>
                </a:lnTo>
                <a:lnTo>
                  <a:pt x="162154" y="221857"/>
                </a:lnTo>
                <a:lnTo>
                  <a:pt x="160630" y="220638"/>
                </a:lnTo>
                <a:cubicBezTo>
                  <a:pt x="159347" y="220581"/>
                  <a:pt x="158560" y="220086"/>
                  <a:pt x="158268" y="219155"/>
                </a:cubicBezTo>
                <a:cubicBezTo>
                  <a:pt x="157976" y="218223"/>
                  <a:pt x="157646" y="217197"/>
                  <a:pt x="157277" y="216076"/>
                </a:cubicBezTo>
                <a:lnTo>
                  <a:pt x="156972" y="216076"/>
                </a:lnTo>
                <a:cubicBezTo>
                  <a:pt x="156363" y="215772"/>
                  <a:pt x="155753" y="215164"/>
                  <a:pt x="155144" y="214251"/>
                </a:cubicBezTo>
                <a:lnTo>
                  <a:pt x="154229" y="213035"/>
                </a:lnTo>
                <a:cubicBezTo>
                  <a:pt x="153924" y="211819"/>
                  <a:pt x="153315" y="210603"/>
                  <a:pt x="152400" y="209386"/>
                </a:cubicBezTo>
                <a:cubicBezTo>
                  <a:pt x="152756" y="209032"/>
                  <a:pt x="152959" y="208525"/>
                  <a:pt x="153010" y="207866"/>
                </a:cubicBezTo>
                <a:lnTo>
                  <a:pt x="152705" y="207258"/>
                </a:lnTo>
                <a:cubicBezTo>
                  <a:pt x="152756" y="206663"/>
                  <a:pt x="152959" y="206105"/>
                  <a:pt x="153315" y="205585"/>
                </a:cubicBezTo>
                <a:cubicBezTo>
                  <a:pt x="153671" y="205066"/>
                  <a:pt x="153874" y="204508"/>
                  <a:pt x="153924" y="203912"/>
                </a:cubicBezTo>
                <a:lnTo>
                  <a:pt x="153924" y="203302"/>
                </a:lnTo>
                <a:cubicBezTo>
                  <a:pt x="153988" y="202502"/>
                  <a:pt x="154394" y="201587"/>
                  <a:pt x="155144" y="200558"/>
                </a:cubicBezTo>
                <a:cubicBezTo>
                  <a:pt x="155893" y="199529"/>
                  <a:pt x="156604" y="198615"/>
                  <a:pt x="157277" y="197814"/>
                </a:cubicBezTo>
                <a:lnTo>
                  <a:pt x="167031" y="187145"/>
                </a:lnTo>
                <a:cubicBezTo>
                  <a:pt x="168085" y="186536"/>
                  <a:pt x="169101" y="185316"/>
                  <a:pt x="170079" y="183487"/>
                </a:cubicBezTo>
                <a:cubicBezTo>
                  <a:pt x="171057" y="181658"/>
                  <a:pt x="172073" y="180133"/>
                  <a:pt x="173127" y="178914"/>
                </a:cubicBezTo>
                <a:lnTo>
                  <a:pt x="177394" y="173731"/>
                </a:lnTo>
                <a:cubicBezTo>
                  <a:pt x="182792" y="166973"/>
                  <a:pt x="187084" y="161130"/>
                  <a:pt x="190272" y="156201"/>
                </a:cubicBezTo>
                <a:cubicBezTo>
                  <a:pt x="193460" y="151272"/>
                  <a:pt x="195161" y="148478"/>
                  <a:pt x="195377" y="147817"/>
                </a:cubicBezTo>
                <a:cubicBezTo>
                  <a:pt x="196616" y="146268"/>
                  <a:pt x="198101" y="144489"/>
                  <a:pt x="199835" y="142482"/>
                </a:cubicBezTo>
                <a:cubicBezTo>
                  <a:pt x="201569" y="140475"/>
                  <a:pt x="202521" y="139306"/>
                  <a:pt x="202692" y="138976"/>
                </a:cubicBezTo>
                <a:lnTo>
                  <a:pt x="219761" y="118550"/>
                </a:lnTo>
                <a:lnTo>
                  <a:pt x="224028" y="112757"/>
                </a:lnTo>
                <a:lnTo>
                  <a:pt x="235611" y="100867"/>
                </a:lnTo>
                <a:cubicBezTo>
                  <a:pt x="237325" y="98644"/>
                  <a:pt x="239154" y="96612"/>
                  <a:pt x="241097" y="94770"/>
                </a:cubicBezTo>
                <a:cubicBezTo>
                  <a:pt x="243040" y="92928"/>
                  <a:pt x="244869" y="90896"/>
                  <a:pt x="246584" y="88673"/>
                </a:cubicBezTo>
                <a:lnTo>
                  <a:pt x="249632" y="84404"/>
                </a:lnTo>
                <a:cubicBezTo>
                  <a:pt x="250241" y="83864"/>
                  <a:pt x="250698" y="83572"/>
                  <a:pt x="251003" y="83528"/>
                </a:cubicBezTo>
                <a:cubicBezTo>
                  <a:pt x="251308" y="83483"/>
                  <a:pt x="251460" y="83267"/>
                  <a:pt x="251460" y="82880"/>
                </a:cubicBezTo>
                <a:lnTo>
                  <a:pt x="252375" y="81965"/>
                </a:lnTo>
                <a:cubicBezTo>
                  <a:pt x="253619" y="79457"/>
                  <a:pt x="255702" y="76624"/>
                  <a:pt x="258623" y="73467"/>
                </a:cubicBezTo>
                <a:cubicBezTo>
                  <a:pt x="261544" y="70310"/>
                  <a:pt x="264237" y="67249"/>
                  <a:pt x="266700" y="64283"/>
                </a:cubicBezTo>
                <a:lnTo>
                  <a:pt x="270053" y="60015"/>
                </a:lnTo>
                <a:cubicBezTo>
                  <a:pt x="273787" y="55283"/>
                  <a:pt x="276378" y="51180"/>
                  <a:pt x="277826" y="47706"/>
                </a:cubicBezTo>
                <a:cubicBezTo>
                  <a:pt x="279273" y="44231"/>
                  <a:pt x="280035" y="40509"/>
                  <a:pt x="280112" y="36540"/>
                </a:cubicBezTo>
                <a:lnTo>
                  <a:pt x="279502" y="34711"/>
                </a:lnTo>
                <a:lnTo>
                  <a:pt x="277368" y="32881"/>
                </a:lnTo>
                <a:lnTo>
                  <a:pt x="270968" y="30442"/>
                </a:lnTo>
                <a:lnTo>
                  <a:pt x="263348" y="28918"/>
                </a:lnTo>
                <a:cubicBezTo>
                  <a:pt x="262573" y="28772"/>
                  <a:pt x="261760" y="28683"/>
                  <a:pt x="260909" y="28652"/>
                </a:cubicBezTo>
                <a:cubicBezTo>
                  <a:pt x="260058" y="28620"/>
                  <a:pt x="259246" y="28607"/>
                  <a:pt x="258471" y="28614"/>
                </a:cubicBezTo>
                <a:lnTo>
                  <a:pt x="253594" y="28614"/>
                </a:lnTo>
                <a:cubicBezTo>
                  <a:pt x="252565" y="28639"/>
                  <a:pt x="251727" y="28741"/>
                  <a:pt x="251079" y="28918"/>
                </a:cubicBezTo>
                <a:cubicBezTo>
                  <a:pt x="250432" y="29096"/>
                  <a:pt x="249746" y="29198"/>
                  <a:pt x="249022" y="29223"/>
                </a:cubicBezTo>
                <a:lnTo>
                  <a:pt x="248108" y="28918"/>
                </a:lnTo>
                <a:cubicBezTo>
                  <a:pt x="244292" y="29001"/>
                  <a:pt x="239934" y="29784"/>
                  <a:pt x="235035" y="31267"/>
                </a:cubicBezTo>
                <a:cubicBezTo>
                  <a:pt x="230136" y="32750"/>
                  <a:pt x="225643" y="34436"/>
                  <a:pt x="221556" y="36325"/>
                </a:cubicBezTo>
                <a:cubicBezTo>
                  <a:pt x="217470" y="38215"/>
                  <a:pt x="214738" y="39811"/>
                  <a:pt x="213360" y="41113"/>
                </a:cubicBezTo>
                <a:lnTo>
                  <a:pt x="210617" y="42637"/>
                </a:lnTo>
                <a:lnTo>
                  <a:pt x="205131" y="48430"/>
                </a:lnTo>
                <a:lnTo>
                  <a:pt x="203912" y="51174"/>
                </a:lnTo>
                <a:cubicBezTo>
                  <a:pt x="203493" y="51631"/>
                  <a:pt x="203188" y="52088"/>
                  <a:pt x="202997" y="52545"/>
                </a:cubicBezTo>
                <a:cubicBezTo>
                  <a:pt x="202807" y="53003"/>
                  <a:pt x="202502" y="53460"/>
                  <a:pt x="202083" y="53917"/>
                </a:cubicBezTo>
                <a:lnTo>
                  <a:pt x="200559" y="56356"/>
                </a:lnTo>
                <a:cubicBezTo>
                  <a:pt x="199289" y="57576"/>
                  <a:pt x="198171" y="58186"/>
                  <a:pt x="197206" y="58186"/>
                </a:cubicBezTo>
                <a:cubicBezTo>
                  <a:pt x="196431" y="57728"/>
                  <a:pt x="195695" y="57271"/>
                  <a:pt x="194996" y="56814"/>
                </a:cubicBezTo>
                <a:cubicBezTo>
                  <a:pt x="194298" y="56356"/>
                  <a:pt x="193714" y="55899"/>
                  <a:pt x="193244" y="55442"/>
                </a:cubicBezTo>
                <a:lnTo>
                  <a:pt x="189586" y="51783"/>
                </a:lnTo>
                <a:lnTo>
                  <a:pt x="188367" y="51478"/>
                </a:lnTo>
                <a:cubicBezTo>
                  <a:pt x="188367" y="51015"/>
                  <a:pt x="188291" y="50570"/>
                  <a:pt x="188138" y="50145"/>
                </a:cubicBezTo>
                <a:cubicBezTo>
                  <a:pt x="187986" y="49719"/>
                  <a:pt x="187757" y="49351"/>
                  <a:pt x="187453" y="49039"/>
                </a:cubicBezTo>
                <a:lnTo>
                  <a:pt x="186233" y="46296"/>
                </a:lnTo>
                <a:cubicBezTo>
                  <a:pt x="186227" y="46442"/>
                  <a:pt x="186163" y="46378"/>
                  <a:pt x="186043" y="46105"/>
                </a:cubicBezTo>
                <a:cubicBezTo>
                  <a:pt x="185922" y="45832"/>
                  <a:pt x="185782" y="45387"/>
                  <a:pt x="185624" y="44771"/>
                </a:cubicBezTo>
                <a:lnTo>
                  <a:pt x="183490" y="41723"/>
                </a:lnTo>
                <a:lnTo>
                  <a:pt x="185928" y="40503"/>
                </a:lnTo>
                <a:cubicBezTo>
                  <a:pt x="185935" y="40357"/>
                  <a:pt x="185998" y="40268"/>
                  <a:pt x="186119" y="40236"/>
                </a:cubicBezTo>
                <a:cubicBezTo>
                  <a:pt x="186240" y="40205"/>
                  <a:pt x="186379" y="40192"/>
                  <a:pt x="186538" y="40198"/>
                </a:cubicBezTo>
                <a:lnTo>
                  <a:pt x="188062" y="39589"/>
                </a:lnTo>
                <a:lnTo>
                  <a:pt x="193548" y="35015"/>
                </a:lnTo>
                <a:lnTo>
                  <a:pt x="203607" y="29833"/>
                </a:lnTo>
                <a:cubicBezTo>
                  <a:pt x="204210" y="29668"/>
                  <a:pt x="204756" y="29464"/>
                  <a:pt x="205245" y="29223"/>
                </a:cubicBezTo>
                <a:cubicBezTo>
                  <a:pt x="205734" y="28982"/>
                  <a:pt x="206204" y="28779"/>
                  <a:pt x="206655" y="28614"/>
                </a:cubicBezTo>
                <a:lnTo>
                  <a:pt x="207874" y="27398"/>
                </a:lnTo>
                <a:cubicBezTo>
                  <a:pt x="208503" y="26980"/>
                  <a:pt x="209150" y="26677"/>
                  <a:pt x="209817" y="26487"/>
                </a:cubicBezTo>
                <a:cubicBezTo>
                  <a:pt x="210484" y="26297"/>
                  <a:pt x="211055" y="25993"/>
                  <a:pt x="211532" y="25575"/>
                </a:cubicBezTo>
                <a:lnTo>
                  <a:pt x="228905" y="19802"/>
                </a:lnTo>
                <a:lnTo>
                  <a:pt x="235611" y="18587"/>
                </a:lnTo>
                <a:cubicBezTo>
                  <a:pt x="236068" y="18574"/>
                  <a:pt x="236525" y="18523"/>
                  <a:pt x="236982" y="18435"/>
                </a:cubicBezTo>
                <a:cubicBezTo>
                  <a:pt x="237440" y="18346"/>
                  <a:pt x="237897" y="18295"/>
                  <a:pt x="238354" y="18283"/>
                </a:cubicBezTo>
                <a:lnTo>
                  <a:pt x="242621" y="17675"/>
                </a:lnTo>
                <a:cubicBezTo>
                  <a:pt x="244336" y="17226"/>
                  <a:pt x="246165" y="16909"/>
                  <a:pt x="248108" y="16726"/>
                </a:cubicBezTo>
                <a:cubicBezTo>
                  <a:pt x="250051" y="16542"/>
                  <a:pt x="251880" y="16453"/>
                  <a:pt x="253594" y="16460"/>
                </a:cubicBezTo>
                <a:close/>
                <a:moveTo>
                  <a:pt x="101194" y="16460"/>
                </a:moveTo>
                <a:lnTo>
                  <a:pt x="104242" y="16460"/>
                </a:lnTo>
                <a:cubicBezTo>
                  <a:pt x="114623" y="16941"/>
                  <a:pt x="122960" y="19932"/>
                  <a:pt x="129255" y="25433"/>
                </a:cubicBezTo>
                <a:cubicBezTo>
                  <a:pt x="135549" y="30934"/>
                  <a:pt x="138781" y="36059"/>
                  <a:pt x="138951" y="40808"/>
                </a:cubicBezTo>
                <a:cubicBezTo>
                  <a:pt x="138938" y="41240"/>
                  <a:pt x="138888" y="41596"/>
                  <a:pt x="138799" y="41875"/>
                </a:cubicBezTo>
                <a:cubicBezTo>
                  <a:pt x="138711" y="42154"/>
                  <a:pt x="138660" y="42510"/>
                  <a:pt x="138647" y="42942"/>
                </a:cubicBezTo>
                <a:cubicBezTo>
                  <a:pt x="138597" y="43247"/>
                  <a:pt x="138698" y="43552"/>
                  <a:pt x="138951" y="43857"/>
                </a:cubicBezTo>
                <a:lnTo>
                  <a:pt x="139866" y="46600"/>
                </a:lnTo>
                <a:lnTo>
                  <a:pt x="139866" y="49345"/>
                </a:lnTo>
                <a:lnTo>
                  <a:pt x="139561" y="49345"/>
                </a:lnTo>
                <a:cubicBezTo>
                  <a:pt x="139523" y="50520"/>
                  <a:pt x="139371" y="51295"/>
                  <a:pt x="139104" y="51670"/>
                </a:cubicBezTo>
                <a:cubicBezTo>
                  <a:pt x="138838" y="52044"/>
                  <a:pt x="138686" y="52286"/>
                  <a:pt x="138647" y="52394"/>
                </a:cubicBezTo>
                <a:lnTo>
                  <a:pt x="138040" y="56357"/>
                </a:lnTo>
                <a:cubicBezTo>
                  <a:pt x="137989" y="56662"/>
                  <a:pt x="137787" y="56967"/>
                  <a:pt x="137432" y="57271"/>
                </a:cubicBezTo>
                <a:lnTo>
                  <a:pt x="136825" y="59101"/>
                </a:lnTo>
                <a:cubicBezTo>
                  <a:pt x="135863" y="61844"/>
                  <a:pt x="134749" y="64588"/>
                  <a:pt x="133483" y="67332"/>
                </a:cubicBezTo>
                <a:lnTo>
                  <a:pt x="128623" y="74344"/>
                </a:lnTo>
                <a:cubicBezTo>
                  <a:pt x="128769" y="74484"/>
                  <a:pt x="128857" y="74661"/>
                  <a:pt x="128889" y="74877"/>
                </a:cubicBezTo>
                <a:cubicBezTo>
                  <a:pt x="128920" y="75093"/>
                  <a:pt x="128933" y="75424"/>
                  <a:pt x="128927" y="75868"/>
                </a:cubicBezTo>
                <a:lnTo>
                  <a:pt x="128927" y="76173"/>
                </a:lnTo>
                <a:cubicBezTo>
                  <a:pt x="128471" y="76338"/>
                  <a:pt x="128015" y="76618"/>
                  <a:pt x="127558" y="77011"/>
                </a:cubicBezTo>
                <a:cubicBezTo>
                  <a:pt x="127102" y="77405"/>
                  <a:pt x="126645" y="77837"/>
                  <a:pt x="126188" y="78307"/>
                </a:cubicBezTo>
                <a:lnTo>
                  <a:pt x="124968" y="80136"/>
                </a:lnTo>
                <a:lnTo>
                  <a:pt x="122530" y="83185"/>
                </a:lnTo>
                <a:lnTo>
                  <a:pt x="122835" y="83795"/>
                </a:lnTo>
                <a:lnTo>
                  <a:pt x="122225" y="83795"/>
                </a:lnTo>
                <a:cubicBezTo>
                  <a:pt x="121774" y="83801"/>
                  <a:pt x="121457" y="83865"/>
                  <a:pt x="121273" y="83985"/>
                </a:cubicBezTo>
                <a:cubicBezTo>
                  <a:pt x="121089" y="84106"/>
                  <a:pt x="121000" y="84246"/>
                  <a:pt x="121006" y="84404"/>
                </a:cubicBezTo>
                <a:lnTo>
                  <a:pt x="121311" y="85014"/>
                </a:lnTo>
                <a:cubicBezTo>
                  <a:pt x="121158" y="85008"/>
                  <a:pt x="121006" y="85021"/>
                  <a:pt x="120854" y="85052"/>
                </a:cubicBezTo>
                <a:cubicBezTo>
                  <a:pt x="120701" y="85084"/>
                  <a:pt x="120549" y="85173"/>
                  <a:pt x="120396" y="85319"/>
                </a:cubicBezTo>
                <a:lnTo>
                  <a:pt x="120701" y="85929"/>
                </a:lnTo>
                <a:cubicBezTo>
                  <a:pt x="120479" y="86049"/>
                  <a:pt x="119933" y="86646"/>
                  <a:pt x="119063" y="87720"/>
                </a:cubicBezTo>
                <a:cubicBezTo>
                  <a:pt x="118193" y="88793"/>
                  <a:pt x="117418" y="89619"/>
                  <a:pt x="116739" y="90197"/>
                </a:cubicBezTo>
                <a:lnTo>
                  <a:pt x="115520" y="91111"/>
                </a:lnTo>
                <a:cubicBezTo>
                  <a:pt x="114910" y="91416"/>
                  <a:pt x="114605" y="92026"/>
                  <a:pt x="114605" y="92941"/>
                </a:cubicBezTo>
                <a:lnTo>
                  <a:pt x="114300" y="93246"/>
                </a:lnTo>
                <a:cubicBezTo>
                  <a:pt x="114002" y="93239"/>
                  <a:pt x="113761" y="93328"/>
                  <a:pt x="113577" y="93512"/>
                </a:cubicBezTo>
                <a:cubicBezTo>
                  <a:pt x="113392" y="93696"/>
                  <a:pt x="113227" y="94014"/>
                  <a:pt x="113081" y="94465"/>
                </a:cubicBezTo>
                <a:lnTo>
                  <a:pt x="110643" y="97514"/>
                </a:lnTo>
                <a:lnTo>
                  <a:pt x="102718" y="104830"/>
                </a:lnTo>
                <a:cubicBezTo>
                  <a:pt x="102972" y="104830"/>
                  <a:pt x="103378" y="104526"/>
                  <a:pt x="103937" y="103916"/>
                </a:cubicBezTo>
                <a:lnTo>
                  <a:pt x="103937" y="104221"/>
                </a:lnTo>
                <a:cubicBezTo>
                  <a:pt x="103328" y="105135"/>
                  <a:pt x="102718" y="105745"/>
                  <a:pt x="102108" y="106050"/>
                </a:cubicBezTo>
                <a:lnTo>
                  <a:pt x="100585" y="107269"/>
                </a:lnTo>
                <a:cubicBezTo>
                  <a:pt x="100229" y="107771"/>
                  <a:pt x="99721" y="108597"/>
                  <a:pt x="99060" y="109746"/>
                </a:cubicBezTo>
                <a:cubicBezTo>
                  <a:pt x="98400" y="110896"/>
                  <a:pt x="96978" y="112103"/>
                  <a:pt x="94793" y="113367"/>
                </a:cubicBezTo>
                <a:lnTo>
                  <a:pt x="91441" y="117025"/>
                </a:lnTo>
                <a:lnTo>
                  <a:pt x="85954" y="123427"/>
                </a:lnTo>
                <a:lnTo>
                  <a:pt x="85954" y="123122"/>
                </a:lnTo>
                <a:lnTo>
                  <a:pt x="84430" y="124342"/>
                </a:lnTo>
                <a:lnTo>
                  <a:pt x="84735" y="124647"/>
                </a:lnTo>
                <a:cubicBezTo>
                  <a:pt x="84735" y="124805"/>
                  <a:pt x="84582" y="125098"/>
                  <a:pt x="84278" y="125523"/>
                </a:cubicBezTo>
                <a:cubicBezTo>
                  <a:pt x="83973" y="125949"/>
                  <a:pt x="83516" y="126469"/>
                  <a:pt x="82906" y="127086"/>
                </a:cubicBezTo>
                <a:lnTo>
                  <a:pt x="79248" y="130744"/>
                </a:lnTo>
                <a:cubicBezTo>
                  <a:pt x="75654" y="134466"/>
                  <a:pt x="73546" y="137006"/>
                  <a:pt x="72924" y="138366"/>
                </a:cubicBezTo>
                <a:cubicBezTo>
                  <a:pt x="72302" y="139725"/>
                  <a:pt x="70955" y="141351"/>
                  <a:pt x="68885" y="143243"/>
                </a:cubicBezTo>
                <a:lnTo>
                  <a:pt x="68276" y="143853"/>
                </a:lnTo>
                <a:cubicBezTo>
                  <a:pt x="67088" y="145092"/>
                  <a:pt x="66034" y="146349"/>
                  <a:pt x="65113" y="147626"/>
                </a:cubicBezTo>
                <a:cubicBezTo>
                  <a:pt x="64193" y="148902"/>
                  <a:pt x="63215" y="150084"/>
                  <a:pt x="62180" y="151170"/>
                </a:cubicBezTo>
                <a:lnTo>
                  <a:pt x="55169" y="159096"/>
                </a:lnTo>
                <a:lnTo>
                  <a:pt x="55474" y="159401"/>
                </a:lnTo>
                <a:cubicBezTo>
                  <a:pt x="55315" y="159852"/>
                  <a:pt x="55099" y="160246"/>
                  <a:pt x="54826" y="160583"/>
                </a:cubicBezTo>
                <a:cubicBezTo>
                  <a:pt x="54553" y="160919"/>
                  <a:pt x="54261" y="161237"/>
                  <a:pt x="53950" y="161535"/>
                </a:cubicBezTo>
                <a:lnTo>
                  <a:pt x="49988" y="165194"/>
                </a:lnTo>
                <a:cubicBezTo>
                  <a:pt x="49378" y="165803"/>
                  <a:pt x="49073" y="166413"/>
                  <a:pt x="49073" y="167023"/>
                </a:cubicBezTo>
                <a:lnTo>
                  <a:pt x="49683" y="166718"/>
                </a:lnTo>
                <a:cubicBezTo>
                  <a:pt x="49537" y="166858"/>
                  <a:pt x="49448" y="166959"/>
                  <a:pt x="49416" y="167023"/>
                </a:cubicBezTo>
                <a:cubicBezTo>
                  <a:pt x="49384" y="167086"/>
                  <a:pt x="49372" y="167188"/>
                  <a:pt x="49378" y="167328"/>
                </a:cubicBezTo>
                <a:lnTo>
                  <a:pt x="43282" y="174035"/>
                </a:lnTo>
                <a:lnTo>
                  <a:pt x="42368" y="175864"/>
                </a:lnTo>
                <a:lnTo>
                  <a:pt x="28347" y="195070"/>
                </a:lnTo>
                <a:cubicBezTo>
                  <a:pt x="27940" y="195604"/>
                  <a:pt x="27686" y="196366"/>
                  <a:pt x="27585" y="197357"/>
                </a:cubicBezTo>
                <a:cubicBezTo>
                  <a:pt x="27483" y="198348"/>
                  <a:pt x="27229" y="199110"/>
                  <a:pt x="26823" y="199643"/>
                </a:cubicBezTo>
                <a:lnTo>
                  <a:pt x="24080" y="204521"/>
                </a:lnTo>
                <a:lnTo>
                  <a:pt x="26213" y="204825"/>
                </a:lnTo>
                <a:cubicBezTo>
                  <a:pt x="26683" y="204832"/>
                  <a:pt x="27115" y="204819"/>
                  <a:pt x="27509" y="204787"/>
                </a:cubicBezTo>
                <a:cubicBezTo>
                  <a:pt x="27902" y="204756"/>
                  <a:pt x="28182" y="204667"/>
                  <a:pt x="28347" y="204521"/>
                </a:cubicBezTo>
                <a:lnTo>
                  <a:pt x="31700" y="204521"/>
                </a:lnTo>
                <a:cubicBezTo>
                  <a:pt x="32449" y="204509"/>
                  <a:pt x="33160" y="204458"/>
                  <a:pt x="33833" y="204369"/>
                </a:cubicBezTo>
                <a:cubicBezTo>
                  <a:pt x="34506" y="204280"/>
                  <a:pt x="35218" y="204229"/>
                  <a:pt x="35967" y="204216"/>
                </a:cubicBezTo>
                <a:lnTo>
                  <a:pt x="39929" y="203302"/>
                </a:lnTo>
                <a:cubicBezTo>
                  <a:pt x="40990" y="203264"/>
                  <a:pt x="41917" y="203111"/>
                  <a:pt x="42711" y="202844"/>
                </a:cubicBezTo>
                <a:cubicBezTo>
                  <a:pt x="43504" y="202577"/>
                  <a:pt x="44203" y="202423"/>
                  <a:pt x="44806" y="202384"/>
                </a:cubicBezTo>
                <a:lnTo>
                  <a:pt x="45720" y="201776"/>
                </a:lnTo>
                <a:cubicBezTo>
                  <a:pt x="46025" y="201522"/>
                  <a:pt x="46635" y="201421"/>
                  <a:pt x="47549" y="201472"/>
                </a:cubicBezTo>
                <a:lnTo>
                  <a:pt x="48464" y="201472"/>
                </a:lnTo>
                <a:cubicBezTo>
                  <a:pt x="49086" y="201453"/>
                  <a:pt x="49746" y="201339"/>
                  <a:pt x="50445" y="201130"/>
                </a:cubicBezTo>
                <a:cubicBezTo>
                  <a:pt x="51143" y="200920"/>
                  <a:pt x="51804" y="200730"/>
                  <a:pt x="52426" y="200559"/>
                </a:cubicBezTo>
                <a:lnTo>
                  <a:pt x="56998" y="200864"/>
                </a:lnTo>
                <a:cubicBezTo>
                  <a:pt x="58338" y="200826"/>
                  <a:pt x="59392" y="200673"/>
                  <a:pt x="60160" y="200406"/>
                </a:cubicBezTo>
                <a:cubicBezTo>
                  <a:pt x="60929" y="200140"/>
                  <a:pt x="61602" y="199987"/>
                  <a:pt x="62180" y="199949"/>
                </a:cubicBezTo>
                <a:lnTo>
                  <a:pt x="63704" y="199949"/>
                </a:lnTo>
                <a:cubicBezTo>
                  <a:pt x="64002" y="199955"/>
                  <a:pt x="64243" y="199943"/>
                  <a:pt x="64428" y="199911"/>
                </a:cubicBezTo>
                <a:cubicBezTo>
                  <a:pt x="64612" y="199879"/>
                  <a:pt x="64777" y="199790"/>
                  <a:pt x="64923" y="199644"/>
                </a:cubicBezTo>
                <a:lnTo>
                  <a:pt x="65228" y="199644"/>
                </a:lnTo>
                <a:cubicBezTo>
                  <a:pt x="66447" y="199593"/>
                  <a:pt x="71324" y="198780"/>
                  <a:pt x="79858" y="197205"/>
                </a:cubicBezTo>
                <a:cubicBezTo>
                  <a:pt x="80023" y="197218"/>
                  <a:pt x="80226" y="197268"/>
                  <a:pt x="80468" y="197357"/>
                </a:cubicBezTo>
                <a:cubicBezTo>
                  <a:pt x="80709" y="197445"/>
                  <a:pt x="80912" y="197496"/>
                  <a:pt x="81077" y="197509"/>
                </a:cubicBezTo>
                <a:cubicBezTo>
                  <a:pt x="82341" y="197445"/>
                  <a:pt x="83547" y="197192"/>
                  <a:pt x="84697" y="196748"/>
                </a:cubicBezTo>
                <a:cubicBezTo>
                  <a:pt x="85846" y="196304"/>
                  <a:pt x="87586" y="196050"/>
                  <a:pt x="89916" y="195987"/>
                </a:cubicBezTo>
                <a:cubicBezTo>
                  <a:pt x="90691" y="195987"/>
                  <a:pt x="91733" y="196063"/>
                  <a:pt x="93041" y="196215"/>
                </a:cubicBezTo>
                <a:cubicBezTo>
                  <a:pt x="94349" y="196368"/>
                  <a:pt x="95847" y="196596"/>
                  <a:pt x="97537" y="196901"/>
                </a:cubicBezTo>
                <a:lnTo>
                  <a:pt x="117958" y="196901"/>
                </a:lnTo>
                <a:cubicBezTo>
                  <a:pt x="118123" y="196895"/>
                  <a:pt x="118326" y="196831"/>
                  <a:pt x="118568" y="196711"/>
                </a:cubicBezTo>
                <a:cubicBezTo>
                  <a:pt x="118809" y="196590"/>
                  <a:pt x="119012" y="196450"/>
                  <a:pt x="119177" y="196292"/>
                </a:cubicBezTo>
                <a:cubicBezTo>
                  <a:pt x="119114" y="195764"/>
                  <a:pt x="118860" y="195523"/>
                  <a:pt x="118415" y="195567"/>
                </a:cubicBezTo>
                <a:cubicBezTo>
                  <a:pt x="117971" y="195612"/>
                  <a:pt x="117717" y="195447"/>
                  <a:pt x="117653" y="195072"/>
                </a:cubicBezTo>
                <a:cubicBezTo>
                  <a:pt x="117653" y="194913"/>
                  <a:pt x="117806" y="194774"/>
                  <a:pt x="118110" y="194653"/>
                </a:cubicBezTo>
                <a:cubicBezTo>
                  <a:pt x="118415" y="194532"/>
                  <a:pt x="118872" y="194469"/>
                  <a:pt x="119482" y="194462"/>
                </a:cubicBezTo>
                <a:lnTo>
                  <a:pt x="122225" y="194462"/>
                </a:lnTo>
                <a:cubicBezTo>
                  <a:pt x="122682" y="194475"/>
                  <a:pt x="123140" y="194526"/>
                  <a:pt x="123597" y="194615"/>
                </a:cubicBezTo>
                <a:cubicBezTo>
                  <a:pt x="124054" y="194704"/>
                  <a:pt x="124511" y="194754"/>
                  <a:pt x="124968" y="194767"/>
                </a:cubicBezTo>
                <a:cubicBezTo>
                  <a:pt x="125121" y="194774"/>
                  <a:pt x="125273" y="194761"/>
                  <a:pt x="125426" y="194729"/>
                </a:cubicBezTo>
                <a:cubicBezTo>
                  <a:pt x="125578" y="194697"/>
                  <a:pt x="125730" y="194608"/>
                  <a:pt x="125883" y="194462"/>
                </a:cubicBezTo>
                <a:lnTo>
                  <a:pt x="125883" y="193853"/>
                </a:lnTo>
                <a:cubicBezTo>
                  <a:pt x="126322" y="193859"/>
                  <a:pt x="126648" y="193846"/>
                  <a:pt x="126861" y="193814"/>
                </a:cubicBezTo>
                <a:cubicBezTo>
                  <a:pt x="127074" y="193783"/>
                  <a:pt x="127250" y="193694"/>
                  <a:pt x="127388" y="193548"/>
                </a:cubicBezTo>
                <a:lnTo>
                  <a:pt x="128893" y="194157"/>
                </a:lnTo>
                <a:cubicBezTo>
                  <a:pt x="128944" y="194462"/>
                  <a:pt x="129147" y="194767"/>
                  <a:pt x="129502" y="195072"/>
                </a:cubicBezTo>
                <a:lnTo>
                  <a:pt x="131026" y="197205"/>
                </a:lnTo>
                <a:cubicBezTo>
                  <a:pt x="131503" y="197977"/>
                  <a:pt x="131922" y="198863"/>
                  <a:pt x="132284" y="199862"/>
                </a:cubicBezTo>
                <a:cubicBezTo>
                  <a:pt x="132646" y="200862"/>
                  <a:pt x="132836" y="201899"/>
                  <a:pt x="132855" y="202975"/>
                </a:cubicBezTo>
                <a:lnTo>
                  <a:pt x="131636" y="203886"/>
                </a:lnTo>
                <a:cubicBezTo>
                  <a:pt x="130658" y="204291"/>
                  <a:pt x="130099" y="204696"/>
                  <a:pt x="129960" y="205101"/>
                </a:cubicBezTo>
                <a:cubicBezTo>
                  <a:pt x="129820" y="205506"/>
                  <a:pt x="129566" y="206214"/>
                  <a:pt x="129198" y="207226"/>
                </a:cubicBezTo>
                <a:lnTo>
                  <a:pt x="128893" y="207226"/>
                </a:lnTo>
                <a:cubicBezTo>
                  <a:pt x="127088" y="206619"/>
                  <a:pt x="125577" y="206315"/>
                  <a:pt x="124359" y="206315"/>
                </a:cubicBezTo>
                <a:cubicBezTo>
                  <a:pt x="122670" y="206353"/>
                  <a:pt x="120866" y="206505"/>
                  <a:pt x="118949" y="206771"/>
                </a:cubicBezTo>
                <a:cubicBezTo>
                  <a:pt x="117031" y="207037"/>
                  <a:pt x="115075" y="207188"/>
                  <a:pt x="113081" y="207226"/>
                </a:cubicBezTo>
                <a:lnTo>
                  <a:pt x="112167" y="207226"/>
                </a:lnTo>
                <a:cubicBezTo>
                  <a:pt x="111748" y="207214"/>
                  <a:pt x="111443" y="207163"/>
                  <a:pt x="111252" y="207075"/>
                </a:cubicBezTo>
                <a:cubicBezTo>
                  <a:pt x="111062" y="206986"/>
                  <a:pt x="110757" y="206935"/>
                  <a:pt x="110338" y="206923"/>
                </a:cubicBezTo>
                <a:cubicBezTo>
                  <a:pt x="110198" y="206935"/>
                  <a:pt x="110021" y="206986"/>
                  <a:pt x="109805" y="207075"/>
                </a:cubicBezTo>
                <a:cubicBezTo>
                  <a:pt x="109589" y="207163"/>
                  <a:pt x="109259" y="207214"/>
                  <a:pt x="108814" y="207226"/>
                </a:cubicBezTo>
                <a:lnTo>
                  <a:pt x="107900" y="206923"/>
                </a:lnTo>
                <a:lnTo>
                  <a:pt x="106680" y="206923"/>
                </a:lnTo>
                <a:cubicBezTo>
                  <a:pt x="106274" y="206935"/>
                  <a:pt x="106020" y="206986"/>
                  <a:pt x="105918" y="207075"/>
                </a:cubicBezTo>
                <a:cubicBezTo>
                  <a:pt x="105817" y="207163"/>
                  <a:pt x="105563" y="207214"/>
                  <a:pt x="105156" y="207226"/>
                </a:cubicBezTo>
                <a:lnTo>
                  <a:pt x="99975" y="207226"/>
                </a:lnTo>
                <a:cubicBezTo>
                  <a:pt x="99619" y="207480"/>
                  <a:pt x="98502" y="207582"/>
                  <a:pt x="96622" y="207531"/>
                </a:cubicBezTo>
                <a:lnTo>
                  <a:pt x="92660" y="208141"/>
                </a:lnTo>
                <a:cubicBezTo>
                  <a:pt x="90958" y="208160"/>
                  <a:pt x="89180" y="208350"/>
                  <a:pt x="87326" y="208712"/>
                </a:cubicBezTo>
                <a:cubicBezTo>
                  <a:pt x="85471" y="209074"/>
                  <a:pt x="83693" y="209493"/>
                  <a:pt x="81992" y="209970"/>
                </a:cubicBezTo>
                <a:lnTo>
                  <a:pt x="81382" y="209970"/>
                </a:lnTo>
                <a:lnTo>
                  <a:pt x="81687" y="209665"/>
                </a:lnTo>
                <a:cubicBezTo>
                  <a:pt x="81541" y="209525"/>
                  <a:pt x="81452" y="209423"/>
                  <a:pt x="81420" y="209360"/>
                </a:cubicBezTo>
                <a:cubicBezTo>
                  <a:pt x="81388" y="209296"/>
                  <a:pt x="81376" y="209195"/>
                  <a:pt x="81382" y="209055"/>
                </a:cubicBezTo>
                <a:lnTo>
                  <a:pt x="81077" y="209055"/>
                </a:lnTo>
                <a:cubicBezTo>
                  <a:pt x="80912" y="209068"/>
                  <a:pt x="80709" y="209119"/>
                  <a:pt x="80468" y="209208"/>
                </a:cubicBezTo>
                <a:cubicBezTo>
                  <a:pt x="80226" y="209296"/>
                  <a:pt x="80023" y="209347"/>
                  <a:pt x="79858" y="209360"/>
                </a:cubicBezTo>
                <a:lnTo>
                  <a:pt x="78944" y="209055"/>
                </a:lnTo>
                <a:cubicBezTo>
                  <a:pt x="78899" y="209493"/>
                  <a:pt x="78683" y="209760"/>
                  <a:pt x="78296" y="209855"/>
                </a:cubicBezTo>
                <a:cubicBezTo>
                  <a:pt x="77909" y="209951"/>
                  <a:pt x="77616" y="209989"/>
                  <a:pt x="77420" y="209970"/>
                </a:cubicBezTo>
                <a:cubicBezTo>
                  <a:pt x="77115" y="210020"/>
                  <a:pt x="76810" y="209919"/>
                  <a:pt x="76505" y="209665"/>
                </a:cubicBezTo>
                <a:lnTo>
                  <a:pt x="75591" y="210274"/>
                </a:lnTo>
                <a:cubicBezTo>
                  <a:pt x="74537" y="210903"/>
                  <a:pt x="73521" y="211551"/>
                  <a:pt x="72543" y="212218"/>
                </a:cubicBezTo>
                <a:cubicBezTo>
                  <a:pt x="71565" y="212885"/>
                  <a:pt x="70549" y="213457"/>
                  <a:pt x="69495" y="213935"/>
                </a:cubicBezTo>
                <a:lnTo>
                  <a:pt x="65837" y="215151"/>
                </a:lnTo>
                <a:lnTo>
                  <a:pt x="63704" y="215151"/>
                </a:lnTo>
                <a:cubicBezTo>
                  <a:pt x="61824" y="215100"/>
                  <a:pt x="60706" y="215202"/>
                  <a:pt x="60351" y="215456"/>
                </a:cubicBezTo>
                <a:lnTo>
                  <a:pt x="60046" y="215456"/>
                </a:lnTo>
                <a:cubicBezTo>
                  <a:pt x="58516" y="216059"/>
                  <a:pt x="56090" y="216682"/>
                  <a:pt x="52769" y="217323"/>
                </a:cubicBezTo>
                <a:cubicBezTo>
                  <a:pt x="49448" y="217965"/>
                  <a:pt x="46184" y="218664"/>
                  <a:pt x="42977" y="219421"/>
                </a:cubicBezTo>
                <a:lnTo>
                  <a:pt x="35357" y="221247"/>
                </a:lnTo>
                <a:cubicBezTo>
                  <a:pt x="34132" y="221628"/>
                  <a:pt x="32925" y="221781"/>
                  <a:pt x="31738" y="221704"/>
                </a:cubicBezTo>
                <a:cubicBezTo>
                  <a:pt x="30550" y="221628"/>
                  <a:pt x="29420" y="221781"/>
                  <a:pt x="28347" y="222162"/>
                </a:cubicBezTo>
                <a:lnTo>
                  <a:pt x="22556" y="223381"/>
                </a:lnTo>
                <a:cubicBezTo>
                  <a:pt x="21806" y="223540"/>
                  <a:pt x="21095" y="223679"/>
                  <a:pt x="20422" y="223800"/>
                </a:cubicBezTo>
                <a:cubicBezTo>
                  <a:pt x="19749" y="223921"/>
                  <a:pt x="19038" y="223984"/>
                  <a:pt x="18289" y="223990"/>
                </a:cubicBezTo>
                <a:cubicBezTo>
                  <a:pt x="16460" y="223940"/>
                  <a:pt x="14326" y="223432"/>
                  <a:pt x="11888" y="222466"/>
                </a:cubicBezTo>
                <a:lnTo>
                  <a:pt x="10059" y="220638"/>
                </a:lnTo>
                <a:lnTo>
                  <a:pt x="9754" y="221857"/>
                </a:lnTo>
                <a:lnTo>
                  <a:pt x="8230" y="220638"/>
                </a:lnTo>
                <a:cubicBezTo>
                  <a:pt x="6947" y="220581"/>
                  <a:pt x="6160" y="220086"/>
                  <a:pt x="5868" y="219155"/>
                </a:cubicBezTo>
                <a:cubicBezTo>
                  <a:pt x="5576" y="218223"/>
                  <a:pt x="5246" y="217197"/>
                  <a:pt x="4877" y="216076"/>
                </a:cubicBezTo>
                <a:lnTo>
                  <a:pt x="4572" y="216076"/>
                </a:lnTo>
                <a:cubicBezTo>
                  <a:pt x="3963" y="215772"/>
                  <a:pt x="3353" y="215164"/>
                  <a:pt x="2744" y="214251"/>
                </a:cubicBezTo>
                <a:lnTo>
                  <a:pt x="1829" y="213035"/>
                </a:lnTo>
                <a:cubicBezTo>
                  <a:pt x="1524" y="211819"/>
                  <a:pt x="915" y="210603"/>
                  <a:pt x="0" y="209386"/>
                </a:cubicBezTo>
                <a:cubicBezTo>
                  <a:pt x="356" y="209032"/>
                  <a:pt x="559" y="208525"/>
                  <a:pt x="610" y="207866"/>
                </a:cubicBezTo>
                <a:lnTo>
                  <a:pt x="305" y="207258"/>
                </a:lnTo>
                <a:cubicBezTo>
                  <a:pt x="356" y="206663"/>
                  <a:pt x="559" y="206105"/>
                  <a:pt x="915" y="205585"/>
                </a:cubicBezTo>
                <a:cubicBezTo>
                  <a:pt x="1271" y="205066"/>
                  <a:pt x="1474" y="204508"/>
                  <a:pt x="1524" y="203912"/>
                </a:cubicBezTo>
                <a:lnTo>
                  <a:pt x="1524" y="203302"/>
                </a:lnTo>
                <a:cubicBezTo>
                  <a:pt x="1588" y="202502"/>
                  <a:pt x="1994" y="201587"/>
                  <a:pt x="2744" y="200558"/>
                </a:cubicBezTo>
                <a:cubicBezTo>
                  <a:pt x="3493" y="199529"/>
                  <a:pt x="4204" y="198615"/>
                  <a:pt x="4877" y="197814"/>
                </a:cubicBezTo>
                <a:lnTo>
                  <a:pt x="14631" y="187145"/>
                </a:lnTo>
                <a:cubicBezTo>
                  <a:pt x="15685" y="186536"/>
                  <a:pt x="16701" y="185316"/>
                  <a:pt x="17679" y="183487"/>
                </a:cubicBezTo>
                <a:cubicBezTo>
                  <a:pt x="18657" y="181658"/>
                  <a:pt x="19673" y="180133"/>
                  <a:pt x="20727" y="178914"/>
                </a:cubicBezTo>
                <a:lnTo>
                  <a:pt x="24994" y="173731"/>
                </a:lnTo>
                <a:cubicBezTo>
                  <a:pt x="30392" y="166973"/>
                  <a:pt x="34684" y="161130"/>
                  <a:pt x="37872" y="156201"/>
                </a:cubicBezTo>
                <a:cubicBezTo>
                  <a:pt x="41060" y="151272"/>
                  <a:pt x="42761" y="148478"/>
                  <a:pt x="42977" y="147817"/>
                </a:cubicBezTo>
                <a:cubicBezTo>
                  <a:pt x="44216" y="146268"/>
                  <a:pt x="45701" y="144489"/>
                  <a:pt x="47435" y="142482"/>
                </a:cubicBezTo>
                <a:cubicBezTo>
                  <a:pt x="49169" y="140475"/>
                  <a:pt x="50121" y="139306"/>
                  <a:pt x="50292" y="138976"/>
                </a:cubicBezTo>
                <a:lnTo>
                  <a:pt x="67361" y="118550"/>
                </a:lnTo>
                <a:lnTo>
                  <a:pt x="71628" y="112757"/>
                </a:lnTo>
                <a:lnTo>
                  <a:pt x="83211" y="100867"/>
                </a:lnTo>
                <a:cubicBezTo>
                  <a:pt x="84925" y="98644"/>
                  <a:pt x="86754" y="96612"/>
                  <a:pt x="88697" y="94770"/>
                </a:cubicBezTo>
                <a:cubicBezTo>
                  <a:pt x="90640" y="92928"/>
                  <a:pt x="92469" y="90896"/>
                  <a:pt x="94184" y="88673"/>
                </a:cubicBezTo>
                <a:lnTo>
                  <a:pt x="97232" y="84404"/>
                </a:lnTo>
                <a:cubicBezTo>
                  <a:pt x="97841" y="83864"/>
                  <a:pt x="98298" y="83572"/>
                  <a:pt x="98603" y="83528"/>
                </a:cubicBezTo>
                <a:cubicBezTo>
                  <a:pt x="98908" y="83483"/>
                  <a:pt x="99060" y="83267"/>
                  <a:pt x="99060" y="82880"/>
                </a:cubicBezTo>
                <a:lnTo>
                  <a:pt x="99975" y="81965"/>
                </a:lnTo>
                <a:cubicBezTo>
                  <a:pt x="101219" y="79457"/>
                  <a:pt x="103302" y="76624"/>
                  <a:pt x="106223" y="73467"/>
                </a:cubicBezTo>
                <a:cubicBezTo>
                  <a:pt x="109144" y="70310"/>
                  <a:pt x="111837" y="67249"/>
                  <a:pt x="114300" y="64283"/>
                </a:cubicBezTo>
                <a:lnTo>
                  <a:pt x="117653" y="60015"/>
                </a:lnTo>
                <a:cubicBezTo>
                  <a:pt x="121387" y="55283"/>
                  <a:pt x="123978" y="51180"/>
                  <a:pt x="125426" y="47706"/>
                </a:cubicBezTo>
                <a:cubicBezTo>
                  <a:pt x="126873" y="44231"/>
                  <a:pt x="127635" y="40509"/>
                  <a:pt x="127712" y="36540"/>
                </a:cubicBezTo>
                <a:lnTo>
                  <a:pt x="127102" y="34711"/>
                </a:lnTo>
                <a:lnTo>
                  <a:pt x="124968" y="32881"/>
                </a:lnTo>
                <a:lnTo>
                  <a:pt x="118568" y="30442"/>
                </a:lnTo>
                <a:lnTo>
                  <a:pt x="110948" y="28918"/>
                </a:lnTo>
                <a:cubicBezTo>
                  <a:pt x="110173" y="28772"/>
                  <a:pt x="109360" y="28683"/>
                  <a:pt x="108509" y="28652"/>
                </a:cubicBezTo>
                <a:cubicBezTo>
                  <a:pt x="107658" y="28620"/>
                  <a:pt x="106846" y="28607"/>
                  <a:pt x="106071" y="28614"/>
                </a:cubicBezTo>
                <a:lnTo>
                  <a:pt x="101194" y="28614"/>
                </a:lnTo>
                <a:cubicBezTo>
                  <a:pt x="100165" y="28639"/>
                  <a:pt x="99327" y="28741"/>
                  <a:pt x="98679" y="28918"/>
                </a:cubicBezTo>
                <a:cubicBezTo>
                  <a:pt x="98032" y="29096"/>
                  <a:pt x="97346" y="29198"/>
                  <a:pt x="96622" y="29223"/>
                </a:cubicBezTo>
                <a:lnTo>
                  <a:pt x="95708" y="28918"/>
                </a:lnTo>
                <a:cubicBezTo>
                  <a:pt x="91892" y="29001"/>
                  <a:pt x="87534" y="29784"/>
                  <a:pt x="82635" y="31267"/>
                </a:cubicBezTo>
                <a:cubicBezTo>
                  <a:pt x="77736" y="32750"/>
                  <a:pt x="73243" y="34436"/>
                  <a:pt x="69156" y="36325"/>
                </a:cubicBezTo>
                <a:cubicBezTo>
                  <a:pt x="65070" y="38215"/>
                  <a:pt x="62338" y="39811"/>
                  <a:pt x="60960" y="41113"/>
                </a:cubicBezTo>
                <a:lnTo>
                  <a:pt x="58217" y="42637"/>
                </a:lnTo>
                <a:lnTo>
                  <a:pt x="52731" y="48430"/>
                </a:lnTo>
                <a:lnTo>
                  <a:pt x="51512" y="51174"/>
                </a:lnTo>
                <a:cubicBezTo>
                  <a:pt x="51093" y="51631"/>
                  <a:pt x="50788" y="52088"/>
                  <a:pt x="50597" y="52545"/>
                </a:cubicBezTo>
                <a:cubicBezTo>
                  <a:pt x="50407" y="53003"/>
                  <a:pt x="50102" y="53460"/>
                  <a:pt x="49683" y="53917"/>
                </a:cubicBezTo>
                <a:lnTo>
                  <a:pt x="48159" y="56356"/>
                </a:lnTo>
                <a:cubicBezTo>
                  <a:pt x="46889" y="57576"/>
                  <a:pt x="45771" y="58186"/>
                  <a:pt x="44806" y="58186"/>
                </a:cubicBezTo>
                <a:cubicBezTo>
                  <a:pt x="44031" y="57728"/>
                  <a:pt x="43295" y="57271"/>
                  <a:pt x="42596" y="56814"/>
                </a:cubicBezTo>
                <a:cubicBezTo>
                  <a:pt x="41898" y="56356"/>
                  <a:pt x="41314" y="55899"/>
                  <a:pt x="40844" y="55442"/>
                </a:cubicBezTo>
                <a:lnTo>
                  <a:pt x="37186" y="51783"/>
                </a:lnTo>
                <a:lnTo>
                  <a:pt x="35967" y="51478"/>
                </a:lnTo>
                <a:cubicBezTo>
                  <a:pt x="35967" y="51015"/>
                  <a:pt x="35891" y="50570"/>
                  <a:pt x="35738" y="50145"/>
                </a:cubicBezTo>
                <a:cubicBezTo>
                  <a:pt x="35586" y="49719"/>
                  <a:pt x="35357" y="49351"/>
                  <a:pt x="35052" y="49039"/>
                </a:cubicBezTo>
                <a:lnTo>
                  <a:pt x="33833" y="46296"/>
                </a:lnTo>
                <a:cubicBezTo>
                  <a:pt x="33827" y="46442"/>
                  <a:pt x="33763" y="46378"/>
                  <a:pt x="33643" y="46105"/>
                </a:cubicBezTo>
                <a:cubicBezTo>
                  <a:pt x="33522" y="45832"/>
                  <a:pt x="33382" y="45387"/>
                  <a:pt x="33224" y="44771"/>
                </a:cubicBezTo>
                <a:lnTo>
                  <a:pt x="31090" y="41723"/>
                </a:lnTo>
                <a:lnTo>
                  <a:pt x="33528" y="40503"/>
                </a:lnTo>
                <a:cubicBezTo>
                  <a:pt x="33535" y="40357"/>
                  <a:pt x="33598" y="40268"/>
                  <a:pt x="33719" y="40236"/>
                </a:cubicBezTo>
                <a:cubicBezTo>
                  <a:pt x="33840" y="40205"/>
                  <a:pt x="33979" y="40192"/>
                  <a:pt x="34138" y="40198"/>
                </a:cubicBezTo>
                <a:lnTo>
                  <a:pt x="35662" y="39589"/>
                </a:lnTo>
                <a:lnTo>
                  <a:pt x="41148" y="35015"/>
                </a:lnTo>
                <a:lnTo>
                  <a:pt x="51207" y="29833"/>
                </a:lnTo>
                <a:cubicBezTo>
                  <a:pt x="51810" y="29668"/>
                  <a:pt x="52356" y="29464"/>
                  <a:pt x="52845" y="29223"/>
                </a:cubicBezTo>
                <a:cubicBezTo>
                  <a:pt x="53334" y="28982"/>
                  <a:pt x="53804" y="28779"/>
                  <a:pt x="54255" y="28614"/>
                </a:cubicBezTo>
                <a:lnTo>
                  <a:pt x="55474" y="27398"/>
                </a:lnTo>
                <a:cubicBezTo>
                  <a:pt x="56103" y="26980"/>
                  <a:pt x="56750" y="26677"/>
                  <a:pt x="57417" y="26487"/>
                </a:cubicBezTo>
                <a:cubicBezTo>
                  <a:pt x="58084" y="26297"/>
                  <a:pt x="58655" y="25993"/>
                  <a:pt x="59132" y="25575"/>
                </a:cubicBezTo>
                <a:lnTo>
                  <a:pt x="76505" y="19802"/>
                </a:lnTo>
                <a:lnTo>
                  <a:pt x="83211" y="18587"/>
                </a:lnTo>
                <a:cubicBezTo>
                  <a:pt x="83668" y="18574"/>
                  <a:pt x="84125" y="18523"/>
                  <a:pt x="84582" y="18435"/>
                </a:cubicBezTo>
                <a:cubicBezTo>
                  <a:pt x="85040" y="18346"/>
                  <a:pt x="85497" y="18295"/>
                  <a:pt x="85954" y="18283"/>
                </a:cubicBezTo>
                <a:lnTo>
                  <a:pt x="90221" y="17675"/>
                </a:lnTo>
                <a:cubicBezTo>
                  <a:pt x="91936" y="17226"/>
                  <a:pt x="93765" y="16909"/>
                  <a:pt x="95708" y="16726"/>
                </a:cubicBezTo>
                <a:cubicBezTo>
                  <a:pt x="97651" y="16542"/>
                  <a:pt x="99480" y="16453"/>
                  <a:pt x="101194" y="16460"/>
                </a:cubicBezTo>
                <a:close/>
                <a:moveTo>
                  <a:pt x="368470" y="2134"/>
                </a:moveTo>
                <a:cubicBezTo>
                  <a:pt x="371539" y="2185"/>
                  <a:pt x="374400" y="2998"/>
                  <a:pt x="377050" y="4572"/>
                </a:cubicBezTo>
                <a:cubicBezTo>
                  <a:pt x="379700" y="6147"/>
                  <a:pt x="381111" y="8179"/>
                  <a:pt x="381283" y="10669"/>
                </a:cubicBezTo>
                <a:cubicBezTo>
                  <a:pt x="381264" y="13342"/>
                  <a:pt x="380921" y="16225"/>
                  <a:pt x="380253" y="19317"/>
                </a:cubicBezTo>
                <a:cubicBezTo>
                  <a:pt x="379586" y="22410"/>
                  <a:pt x="378709" y="25216"/>
                  <a:pt x="377622" y="27737"/>
                </a:cubicBezTo>
                <a:lnTo>
                  <a:pt x="374571" y="32309"/>
                </a:lnTo>
                <a:cubicBezTo>
                  <a:pt x="374266" y="32055"/>
                  <a:pt x="373961" y="31954"/>
                  <a:pt x="373656" y="32004"/>
                </a:cubicBezTo>
                <a:cubicBezTo>
                  <a:pt x="373192" y="31998"/>
                  <a:pt x="372823" y="32087"/>
                  <a:pt x="372550" y="32271"/>
                </a:cubicBezTo>
                <a:cubicBezTo>
                  <a:pt x="372277" y="32455"/>
                  <a:pt x="372137" y="32773"/>
                  <a:pt x="372130" y="33224"/>
                </a:cubicBezTo>
                <a:lnTo>
                  <a:pt x="371825" y="32614"/>
                </a:lnTo>
                <a:cubicBezTo>
                  <a:pt x="371667" y="32608"/>
                  <a:pt x="371527" y="32697"/>
                  <a:pt x="371406" y="32881"/>
                </a:cubicBezTo>
                <a:cubicBezTo>
                  <a:pt x="371285" y="33065"/>
                  <a:pt x="371222" y="33382"/>
                  <a:pt x="371215" y="33833"/>
                </a:cubicBezTo>
                <a:cubicBezTo>
                  <a:pt x="371050" y="33675"/>
                  <a:pt x="370847" y="33535"/>
                  <a:pt x="370605" y="33414"/>
                </a:cubicBezTo>
                <a:cubicBezTo>
                  <a:pt x="370364" y="33294"/>
                  <a:pt x="370160" y="33230"/>
                  <a:pt x="369995" y="33224"/>
                </a:cubicBezTo>
                <a:cubicBezTo>
                  <a:pt x="369232" y="33274"/>
                  <a:pt x="368546" y="33478"/>
                  <a:pt x="367936" y="33833"/>
                </a:cubicBezTo>
                <a:cubicBezTo>
                  <a:pt x="367325" y="34189"/>
                  <a:pt x="366792" y="34392"/>
                  <a:pt x="366334" y="34443"/>
                </a:cubicBezTo>
                <a:cubicBezTo>
                  <a:pt x="363409" y="34411"/>
                  <a:pt x="361068" y="33865"/>
                  <a:pt x="359309" y="32805"/>
                </a:cubicBezTo>
                <a:cubicBezTo>
                  <a:pt x="357550" y="31744"/>
                  <a:pt x="356648" y="30360"/>
                  <a:pt x="356602" y="28652"/>
                </a:cubicBezTo>
                <a:cubicBezTo>
                  <a:pt x="356806" y="25058"/>
                  <a:pt x="357621" y="21273"/>
                  <a:pt x="359048" y="17298"/>
                </a:cubicBezTo>
                <a:cubicBezTo>
                  <a:pt x="360474" y="13323"/>
                  <a:pt x="361289" y="9691"/>
                  <a:pt x="361493" y="6401"/>
                </a:cubicBezTo>
                <a:cubicBezTo>
                  <a:pt x="361606" y="5112"/>
                  <a:pt x="362057" y="4566"/>
                  <a:pt x="362846" y="4763"/>
                </a:cubicBezTo>
                <a:cubicBezTo>
                  <a:pt x="363635" y="4960"/>
                  <a:pt x="364086" y="4490"/>
                  <a:pt x="364198" y="3353"/>
                </a:cubicBezTo>
                <a:cubicBezTo>
                  <a:pt x="364338" y="3499"/>
                  <a:pt x="364440" y="3588"/>
                  <a:pt x="364503" y="3620"/>
                </a:cubicBezTo>
                <a:cubicBezTo>
                  <a:pt x="364567" y="3652"/>
                  <a:pt x="364669" y="3664"/>
                  <a:pt x="364808" y="3658"/>
                </a:cubicBezTo>
                <a:cubicBezTo>
                  <a:pt x="365152" y="3595"/>
                  <a:pt x="365457" y="3341"/>
                  <a:pt x="365724" y="2896"/>
                </a:cubicBezTo>
                <a:cubicBezTo>
                  <a:pt x="365991" y="2452"/>
                  <a:pt x="366906" y="2198"/>
                  <a:pt x="368470" y="2134"/>
                </a:cubicBezTo>
                <a:close/>
                <a:moveTo>
                  <a:pt x="446494" y="0"/>
                </a:moveTo>
                <a:cubicBezTo>
                  <a:pt x="447085" y="458"/>
                  <a:pt x="447580" y="1067"/>
                  <a:pt x="447980" y="1829"/>
                </a:cubicBezTo>
                <a:cubicBezTo>
                  <a:pt x="448380" y="2591"/>
                  <a:pt x="448799" y="3506"/>
                  <a:pt x="449238" y="4572"/>
                </a:cubicBezTo>
                <a:cubicBezTo>
                  <a:pt x="451530" y="5715"/>
                  <a:pt x="453270" y="6935"/>
                  <a:pt x="454457" y="8230"/>
                </a:cubicBezTo>
                <a:cubicBezTo>
                  <a:pt x="455645" y="9525"/>
                  <a:pt x="456242" y="11354"/>
                  <a:pt x="456248" y="13716"/>
                </a:cubicBezTo>
                <a:cubicBezTo>
                  <a:pt x="456223" y="15291"/>
                  <a:pt x="455816" y="16561"/>
                  <a:pt x="455029" y="17526"/>
                </a:cubicBezTo>
                <a:cubicBezTo>
                  <a:pt x="454241" y="18492"/>
                  <a:pt x="453225" y="19762"/>
                  <a:pt x="451981" y="21336"/>
                </a:cubicBezTo>
                <a:cubicBezTo>
                  <a:pt x="448228" y="28893"/>
                  <a:pt x="444151" y="35573"/>
                  <a:pt x="439751" y="41377"/>
                </a:cubicBezTo>
                <a:cubicBezTo>
                  <a:pt x="435350" y="47181"/>
                  <a:pt x="431197" y="53404"/>
                  <a:pt x="427292" y="60046"/>
                </a:cubicBezTo>
                <a:cubicBezTo>
                  <a:pt x="426130" y="62421"/>
                  <a:pt x="424874" y="64834"/>
                  <a:pt x="423523" y="67285"/>
                </a:cubicBezTo>
                <a:cubicBezTo>
                  <a:pt x="422173" y="69736"/>
                  <a:pt x="420385" y="71692"/>
                  <a:pt x="418161" y="73152"/>
                </a:cubicBezTo>
                <a:cubicBezTo>
                  <a:pt x="417936" y="74214"/>
                  <a:pt x="417203" y="75207"/>
                  <a:pt x="415964" y="76133"/>
                </a:cubicBezTo>
                <a:cubicBezTo>
                  <a:pt x="414724" y="77058"/>
                  <a:pt x="413113" y="78865"/>
                  <a:pt x="411130" y="81551"/>
                </a:cubicBezTo>
                <a:cubicBezTo>
                  <a:pt x="409146" y="84238"/>
                  <a:pt x="406926" y="88754"/>
                  <a:pt x="404469" y="95098"/>
                </a:cubicBezTo>
                <a:cubicBezTo>
                  <a:pt x="403745" y="95587"/>
                  <a:pt x="402143" y="97733"/>
                  <a:pt x="399664" y="101537"/>
                </a:cubicBezTo>
                <a:cubicBezTo>
                  <a:pt x="397185" y="105341"/>
                  <a:pt x="395431" y="107868"/>
                  <a:pt x="394402" y="109119"/>
                </a:cubicBezTo>
                <a:lnTo>
                  <a:pt x="394707" y="109424"/>
                </a:lnTo>
                <a:cubicBezTo>
                  <a:pt x="393677" y="111684"/>
                  <a:pt x="392609" y="113716"/>
                  <a:pt x="391503" y="115520"/>
                </a:cubicBezTo>
                <a:cubicBezTo>
                  <a:pt x="390397" y="117323"/>
                  <a:pt x="389024" y="119050"/>
                  <a:pt x="387385" y="120701"/>
                </a:cubicBezTo>
                <a:lnTo>
                  <a:pt x="386164" y="120701"/>
                </a:lnTo>
                <a:lnTo>
                  <a:pt x="384639" y="123749"/>
                </a:lnTo>
                <a:lnTo>
                  <a:pt x="384639" y="124664"/>
                </a:lnTo>
                <a:cubicBezTo>
                  <a:pt x="384029" y="126188"/>
                  <a:pt x="383114" y="127712"/>
                  <a:pt x="381893" y="129236"/>
                </a:cubicBezTo>
                <a:lnTo>
                  <a:pt x="377317" y="134722"/>
                </a:lnTo>
                <a:cubicBezTo>
                  <a:pt x="375486" y="136665"/>
                  <a:pt x="373351" y="139180"/>
                  <a:pt x="370913" y="142266"/>
                </a:cubicBezTo>
                <a:cubicBezTo>
                  <a:pt x="368475" y="145352"/>
                  <a:pt x="365736" y="149238"/>
                  <a:pt x="362696" y="153924"/>
                </a:cubicBezTo>
                <a:cubicBezTo>
                  <a:pt x="363165" y="152870"/>
                  <a:pt x="363579" y="151931"/>
                  <a:pt x="363938" y="151105"/>
                </a:cubicBezTo>
                <a:cubicBezTo>
                  <a:pt x="364296" y="150280"/>
                  <a:pt x="364484" y="149492"/>
                  <a:pt x="364503" y="148743"/>
                </a:cubicBezTo>
                <a:lnTo>
                  <a:pt x="364808" y="149048"/>
                </a:lnTo>
                <a:cubicBezTo>
                  <a:pt x="364828" y="148857"/>
                  <a:pt x="365018" y="148324"/>
                  <a:pt x="365381" y="147447"/>
                </a:cubicBezTo>
                <a:cubicBezTo>
                  <a:pt x="365743" y="146571"/>
                  <a:pt x="366162" y="145581"/>
                  <a:pt x="366639" y="144476"/>
                </a:cubicBezTo>
                <a:lnTo>
                  <a:pt x="368470" y="140513"/>
                </a:lnTo>
                <a:lnTo>
                  <a:pt x="368164" y="140208"/>
                </a:lnTo>
                <a:lnTo>
                  <a:pt x="363297" y="148133"/>
                </a:lnTo>
                <a:cubicBezTo>
                  <a:pt x="362254" y="149664"/>
                  <a:pt x="361244" y="151251"/>
                  <a:pt x="360267" y="152896"/>
                </a:cubicBezTo>
                <a:cubicBezTo>
                  <a:pt x="359289" y="154540"/>
                  <a:pt x="358272" y="156204"/>
                  <a:pt x="357214" y="157887"/>
                </a:cubicBezTo>
                <a:lnTo>
                  <a:pt x="357519" y="158192"/>
                </a:lnTo>
                <a:cubicBezTo>
                  <a:pt x="356278" y="159474"/>
                  <a:pt x="355017" y="161100"/>
                  <a:pt x="353737" y="163068"/>
                </a:cubicBezTo>
                <a:cubicBezTo>
                  <a:pt x="352456" y="165037"/>
                  <a:pt x="351272" y="166967"/>
                  <a:pt x="350183" y="168860"/>
                </a:cubicBezTo>
                <a:cubicBezTo>
                  <a:pt x="350489" y="168809"/>
                  <a:pt x="349877" y="169825"/>
                  <a:pt x="348349" y="171908"/>
                </a:cubicBezTo>
                <a:cubicBezTo>
                  <a:pt x="348305" y="173571"/>
                  <a:pt x="347866" y="175045"/>
                  <a:pt x="347031" y="176327"/>
                </a:cubicBezTo>
                <a:cubicBezTo>
                  <a:pt x="346195" y="177610"/>
                  <a:pt x="345224" y="178778"/>
                  <a:pt x="344117" y="179832"/>
                </a:cubicBezTo>
                <a:cubicBezTo>
                  <a:pt x="344562" y="179070"/>
                  <a:pt x="344893" y="178385"/>
                  <a:pt x="345109" y="177775"/>
                </a:cubicBezTo>
                <a:cubicBezTo>
                  <a:pt x="345326" y="177165"/>
                  <a:pt x="345504" y="176632"/>
                  <a:pt x="345644" y="176175"/>
                </a:cubicBezTo>
                <a:cubicBezTo>
                  <a:pt x="344874" y="177242"/>
                  <a:pt x="344123" y="178308"/>
                  <a:pt x="343392" y="179375"/>
                </a:cubicBezTo>
                <a:cubicBezTo>
                  <a:pt x="342660" y="180442"/>
                  <a:pt x="341986" y="181509"/>
                  <a:pt x="341369" y="182576"/>
                </a:cubicBezTo>
                <a:cubicBezTo>
                  <a:pt x="340148" y="184100"/>
                  <a:pt x="339232" y="185624"/>
                  <a:pt x="338621" y="187148"/>
                </a:cubicBezTo>
                <a:cubicBezTo>
                  <a:pt x="338926" y="187198"/>
                  <a:pt x="339232" y="187097"/>
                  <a:pt x="339537" y="186843"/>
                </a:cubicBezTo>
                <a:cubicBezTo>
                  <a:pt x="338627" y="187903"/>
                  <a:pt x="337699" y="189135"/>
                  <a:pt x="336751" y="190539"/>
                </a:cubicBezTo>
                <a:cubicBezTo>
                  <a:pt x="335803" y="191942"/>
                  <a:pt x="334798" y="193555"/>
                  <a:pt x="333736" y="195377"/>
                </a:cubicBezTo>
                <a:cubicBezTo>
                  <a:pt x="332069" y="198260"/>
                  <a:pt x="330517" y="201029"/>
                  <a:pt x="329080" y="203683"/>
                </a:cubicBezTo>
                <a:cubicBezTo>
                  <a:pt x="327642" y="206337"/>
                  <a:pt x="326242" y="208954"/>
                  <a:pt x="324881" y="211532"/>
                </a:cubicBezTo>
                <a:cubicBezTo>
                  <a:pt x="325645" y="210782"/>
                  <a:pt x="326408" y="209919"/>
                  <a:pt x="327171" y="208941"/>
                </a:cubicBezTo>
                <a:cubicBezTo>
                  <a:pt x="327935" y="207963"/>
                  <a:pt x="328698" y="206795"/>
                  <a:pt x="329461" y="205436"/>
                </a:cubicBezTo>
                <a:cubicBezTo>
                  <a:pt x="329480" y="205061"/>
                  <a:pt x="329442" y="205048"/>
                  <a:pt x="329347" y="205398"/>
                </a:cubicBezTo>
                <a:cubicBezTo>
                  <a:pt x="329251" y="205747"/>
                  <a:pt x="328984" y="205963"/>
                  <a:pt x="328545" y="206045"/>
                </a:cubicBezTo>
                <a:cubicBezTo>
                  <a:pt x="328965" y="205245"/>
                  <a:pt x="329423" y="204255"/>
                  <a:pt x="329919" y="203073"/>
                </a:cubicBezTo>
                <a:cubicBezTo>
                  <a:pt x="330415" y="201892"/>
                  <a:pt x="331179" y="200749"/>
                  <a:pt x="332209" y="199644"/>
                </a:cubicBezTo>
                <a:lnTo>
                  <a:pt x="332820" y="199644"/>
                </a:lnTo>
                <a:cubicBezTo>
                  <a:pt x="333908" y="197625"/>
                  <a:pt x="335243" y="195415"/>
                  <a:pt x="336827" y="193015"/>
                </a:cubicBezTo>
                <a:cubicBezTo>
                  <a:pt x="338411" y="190615"/>
                  <a:pt x="340129" y="188253"/>
                  <a:pt x="341980" y="185928"/>
                </a:cubicBezTo>
                <a:cubicBezTo>
                  <a:pt x="342647" y="184658"/>
                  <a:pt x="343750" y="182626"/>
                  <a:pt x="345288" y="179832"/>
                </a:cubicBezTo>
                <a:cubicBezTo>
                  <a:pt x="346826" y="177038"/>
                  <a:pt x="348457" y="174702"/>
                  <a:pt x="350183" y="172822"/>
                </a:cubicBezTo>
                <a:lnTo>
                  <a:pt x="353545" y="167031"/>
                </a:lnTo>
                <a:lnTo>
                  <a:pt x="358131" y="160935"/>
                </a:lnTo>
                <a:cubicBezTo>
                  <a:pt x="354817" y="166116"/>
                  <a:pt x="351356" y="172212"/>
                  <a:pt x="347748" y="179223"/>
                </a:cubicBezTo>
                <a:cubicBezTo>
                  <a:pt x="348774" y="178385"/>
                  <a:pt x="349688" y="177318"/>
                  <a:pt x="350490" y="176022"/>
                </a:cubicBezTo>
                <a:cubicBezTo>
                  <a:pt x="351291" y="174727"/>
                  <a:pt x="352208" y="173660"/>
                  <a:pt x="353240" y="172822"/>
                </a:cubicBezTo>
                <a:lnTo>
                  <a:pt x="352017" y="175260"/>
                </a:lnTo>
                <a:cubicBezTo>
                  <a:pt x="351005" y="177242"/>
                  <a:pt x="349902" y="179223"/>
                  <a:pt x="348706" y="181204"/>
                </a:cubicBezTo>
                <a:cubicBezTo>
                  <a:pt x="347510" y="183185"/>
                  <a:pt x="346790" y="184252"/>
                  <a:pt x="346545" y="184404"/>
                </a:cubicBezTo>
                <a:lnTo>
                  <a:pt x="345944" y="183795"/>
                </a:lnTo>
                <a:cubicBezTo>
                  <a:pt x="344719" y="186024"/>
                  <a:pt x="343512" y="188119"/>
                  <a:pt x="342323" y="190081"/>
                </a:cubicBezTo>
                <a:cubicBezTo>
                  <a:pt x="341134" y="192044"/>
                  <a:pt x="340002" y="194215"/>
                  <a:pt x="338926" y="196596"/>
                </a:cubicBezTo>
                <a:lnTo>
                  <a:pt x="337705" y="198730"/>
                </a:lnTo>
                <a:cubicBezTo>
                  <a:pt x="336541" y="200826"/>
                  <a:pt x="334824" y="203493"/>
                  <a:pt x="332553" y="206731"/>
                </a:cubicBezTo>
                <a:cubicBezTo>
                  <a:pt x="330282" y="209970"/>
                  <a:pt x="328030" y="213094"/>
                  <a:pt x="325797" y="216104"/>
                </a:cubicBezTo>
                <a:lnTo>
                  <a:pt x="325492" y="215799"/>
                </a:lnTo>
                <a:cubicBezTo>
                  <a:pt x="324881" y="216154"/>
                  <a:pt x="324271" y="217272"/>
                  <a:pt x="323660" y="219152"/>
                </a:cubicBezTo>
                <a:lnTo>
                  <a:pt x="323660" y="220066"/>
                </a:lnTo>
                <a:cubicBezTo>
                  <a:pt x="321352" y="220231"/>
                  <a:pt x="319990" y="220511"/>
                  <a:pt x="319574" y="220904"/>
                </a:cubicBezTo>
                <a:cubicBezTo>
                  <a:pt x="319158" y="221298"/>
                  <a:pt x="319006" y="221730"/>
                  <a:pt x="319120" y="222200"/>
                </a:cubicBezTo>
                <a:cubicBezTo>
                  <a:pt x="318571" y="221692"/>
                  <a:pt x="318304" y="220955"/>
                  <a:pt x="318320" y="219990"/>
                </a:cubicBezTo>
                <a:cubicBezTo>
                  <a:pt x="318335" y="219025"/>
                  <a:pt x="318286" y="218136"/>
                  <a:pt x="318174" y="217323"/>
                </a:cubicBezTo>
                <a:cubicBezTo>
                  <a:pt x="318054" y="217913"/>
                  <a:pt x="317915" y="218409"/>
                  <a:pt x="317757" y="218809"/>
                </a:cubicBezTo>
                <a:cubicBezTo>
                  <a:pt x="317599" y="219209"/>
                  <a:pt x="317233" y="219628"/>
                  <a:pt x="316658" y="220066"/>
                </a:cubicBezTo>
                <a:lnTo>
                  <a:pt x="316961" y="220371"/>
                </a:lnTo>
                <a:cubicBezTo>
                  <a:pt x="316886" y="220422"/>
                  <a:pt x="316810" y="220625"/>
                  <a:pt x="316734" y="220980"/>
                </a:cubicBezTo>
                <a:cubicBezTo>
                  <a:pt x="316658" y="221336"/>
                  <a:pt x="316128" y="221539"/>
                  <a:pt x="315143" y="221590"/>
                </a:cubicBezTo>
                <a:cubicBezTo>
                  <a:pt x="313329" y="220853"/>
                  <a:pt x="312102" y="218974"/>
                  <a:pt x="311460" y="215951"/>
                </a:cubicBezTo>
                <a:cubicBezTo>
                  <a:pt x="310819" y="212929"/>
                  <a:pt x="312551" y="208611"/>
                  <a:pt x="316658" y="202997"/>
                </a:cubicBezTo>
                <a:lnTo>
                  <a:pt x="316658" y="202388"/>
                </a:lnTo>
                <a:cubicBezTo>
                  <a:pt x="316798" y="202096"/>
                  <a:pt x="317813" y="200546"/>
                  <a:pt x="319705" y="197739"/>
                </a:cubicBezTo>
                <a:cubicBezTo>
                  <a:pt x="321597" y="194933"/>
                  <a:pt x="323528" y="191707"/>
                  <a:pt x="325499" y="188062"/>
                </a:cubicBezTo>
                <a:lnTo>
                  <a:pt x="325499" y="188367"/>
                </a:lnTo>
                <a:cubicBezTo>
                  <a:pt x="325798" y="186843"/>
                  <a:pt x="326192" y="185471"/>
                  <a:pt x="326682" y="184252"/>
                </a:cubicBezTo>
                <a:cubicBezTo>
                  <a:pt x="327171" y="183033"/>
                  <a:pt x="327794" y="181966"/>
                  <a:pt x="328551" y="181052"/>
                </a:cubicBezTo>
                <a:cubicBezTo>
                  <a:pt x="328856" y="181306"/>
                  <a:pt x="329162" y="181407"/>
                  <a:pt x="329467" y="181356"/>
                </a:cubicBezTo>
                <a:cubicBezTo>
                  <a:pt x="329728" y="179070"/>
                  <a:pt x="330808" y="176937"/>
                  <a:pt x="332710" y="174956"/>
                </a:cubicBezTo>
                <a:cubicBezTo>
                  <a:pt x="334611" y="172974"/>
                  <a:pt x="335768" y="171146"/>
                  <a:pt x="336182" y="169469"/>
                </a:cubicBezTo>
                <a:lnTo>
                  <a:pt x="336182" y="169164"/>
                </a:lnTo>
                <a:cubicBezTo>
                  <a:pt x="336487" y="168199"/>
                  <a:pt x="337403" y="166777"/>
                  <a:pt x="338929" y="164897"/>
                </a:cubicBezTo>
                <a:cubicBezTo>
                  <a:pt x="343263" y="157223"/>
                  <a:pt x="346194" y="152184"/>
                  <a:pt x="347720" y="149781"/>
                </a:cubicBezTo>
                <a:cubicBezTo>
                  <a:pt x="349246" y="147379"/>
                  <a:pt x="350147" y="146111"/>
                  <a:pt x="350423" y="145977"/>
                </a:cubicBezTo>
                <a:cubicBezTo>
                  <a:pt x="350698" y="145844"/>
                  <a:pt x="351128" y="145343"/>
                  <a:pt x="351711" y="144476"/>
                </a:cubicBezTo>
                <a:cubicBezTo>
                  <a:pt x="352316" y="143841"/>
                  <a:pt x="352864" y="143129"/>
                  <a:pt x="353354" y="142342"/>
                </a:cubicBezTo>
                <a:cubicBezTo>
                  <a:pt x="353845" y="141555"/>
                  <a:pt x="354316" y="140843"/>
                  <a:pt x="354768" y="140208"/>
                </a:cubicBezTo>
                <a:lnTo>
                  <a:pt x="354463" y="140208"/>
                </a:lnTo>
                <a:cubicBezTo>
                  <a:pt x="356995" y="135770"/>
                  <a:pt x="359636" y="131465"/>
                  <a:pt x="362385" y="127293"/>
                </a:cubicBezTo>
                <a:cubicBezTo>
                  <a:pt x="365134" y="123121"/>
                  <a:pt x="367467" y="119196"/>
                  <a:pt x="369385" y="115520"/>
                </a:cubicBezTo>
                <a:lnTo>
                  <a:pt x="369690" y="115824"/>
                </a:lnTo>
                <a:cubicBezTo>
                  <a:pt x="370408" y="114707"/>
                  <a:pt x="371336" y="113437"/>
                  <a:pt x="372474" y="112014"/>
                </a:cubicBezTo>
                <a:cubicBezTo>
                  <a:pt x="373611" y="110592"/>
                  <a:pt x="374311" y="109322"/>
                  <a:pt x="374571" y="108204"/>
                </a:cubicBezTo>
                <a:lnTo>
                  <a:pt x="374876" y="107900"/>
                </a:lnTo>
                <a:lnTo>
                  <a:pt x="374876" y="107595"/>
                </a:lnTo>
                <a:cubicBezTo>
                  <a:pt x="374978" y="106928"/>
                  <a:pt x="375537" y="105747"/>
                  <a:pt x="376554" y="104052"/>
                </a:cubicBezTo>
                <a:cubicBezTo>
                  <a:pt x="377571" y="102356"/>
                  <a:pt x="378436" y="101404"/>
                  <a:pt x="379147" y="101194"/>
                </a:cubicBezTo>
                <a:cubicBezTo>
                  <a:pt x="388394" y="85598"/>
                  <a:pt x="397959" y="70536"/>
                  <a:pt x="407841" y="56008"/>
                </a:cubicBezTo>
                <a:cubicBezTo>
                  <a:pt x="417723" y="41479"/>
                  <a:pt x="427356" y="26874"/>
                  <a:pt x="436741" y="12193"/>
                </a:cubicBezTo>
                <a:lnTo>
                  <a:pt x="441313" y="4572"/>
                </a:lnTo>
                <a:cubicBezTo>
                  <a:pt x="443192" y="1524"/>
                  <a:pt x="444920" y="0"/>
                  <a:pt x="44649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Freeform 32"/>
          <p:cNvSpPr/>
          <p:nvPr/>
        </p:nvSpPr>
        <p:spPr>
          <a:xfrm>
            <a:off x="10054965" y="5251554"/>
            <a:ext cx="466835" cy="291819"/>
          </a:xfrm>
          <a:custGeom>
            <a:avLst/>
            <a:gdLst/>
            <a:ahLst/>
            <a:cxnLst/>
            <a:rect l="l" t="t" r="r" b="b"/>
            <a:pathLst>
              <a:path w="370523" h="231614">
                <a:moveTo>
                  <a:pt x="326960" y="170079"/>
                </a:moveTo>
                <a:cubicBezTo>
                  <a:pt x="329597" y="170073"/>
                  <a:pt x="332233" y="170771"/>
                  <a:pt x="334870" y="172174"/>
                </a:cubicBezTo>
                <a:cubicBezTo>
                  <a:pt x="337506" y="173578"/>
                  <a:pt x="338926" y="175724"/>
                  <a:pt x="339128" y="178613"/>
                </a:cubicBezTo>
                <a:cubicBezTo>
                  <a:pt x="339135" y="182798"/>
                  <a:pt x="338590" y="186544"/>
                  <a:pt x="337493" y="189853"/>
                </a:cubicBezTo>
                <a:cubicBezTo>
                  <a:pt x="336397" y="193161"/>
                  <a:pt x="334711" y="196527"/>
                  <a:pt x="332436" y="199949"/>
                </a:cubicBezTo>
                <a:cubicBezTo>
                  <a:pt x="332182" y="199695"/>
                  <a:pt x="331777" y="199594"/>
                  <a:pt x="331219" y="199644"/>
                </a:cubicBezTo>
                <a:cubicBezTo>
                  <a:pt x="330256" y="199594"/>
                  <a:pt x="329749" y="200000"/>
                  <a:pt x="329698" y="200864"/>
                </a:cubicBezTo>
                <a:lnTo>
                  <a:pt x="329394" y="200254"/>
                </a:lnTo>
                <a:cubicBezTo>
                  <a:pt x="329039" y="200305"/>
                  <a:pt x="328836" y="200813"/>
                  <a:pt x="328785" y="201778"/>
                </a:cubicBezTo>
                <a:cubicBezTo>
                  <a:pt x="328481" y="201422"/>
                  <a:pt x="328177" y="201219"/>
                  <a:pt x="327873" y="201168"/>
                </a:cubicBezTo>
                <a:cubicBezTo>
                  <a:pt x="327264" y="201219"/>
                  <a:pt x="326656" y="201422"/>
                  <a:pt x="326048" y="201778"/>
                </a:cubicBezTo>
                <a:cubicBezTo>
                  <a:pt x="325439" y="202134"/>
                  <a:pt x="324831" y="202337"/>
                  <a:pt x="324222" y="202388"/>
                </a:cubicBezTo>
                <a:cubicBezTo>
                  <a:pt x="322105" y="202356"/>
                  <a:pt x="320024" y="201886"/>
                  <a:pt x="317979" y="200978"/>
                </a:cubicBezTo>
                <a:cubicBezTo>
                  <a:pt x="315934" y="200070"/>
                  <a:pt x="314766" y="198914"/>
                  <a:pt x="314473" y="197511"/>
                </a:cubicBezTo>
                <a:cubicBezTo>
                  <a:pt x="314689" y="193891"/>
                  <a:pt x="315554" y="189929"/>
                  <a:pt x="317066" y="185624"/>
                </a:cubicBezTo>
                <a:cubicBezTo>
                  <a:pt x="318579" y="181318"/>
                  <a:pt x="319443" y="177356"/>
                  <a:pt x="319659" y="173736"/>
                </a:cubicBezTo>
                <a:cubicBezTo>
                  <a:pt x="319735" y="172854"/>
                  <a:pt x="320040" y="172486"/>
                  <a:pt x="320572" y="172632"/>
                </a:cubicBezTo>
                <a:cubicBezTo>
                  <a:pt x="321104" y="172778"/>
                  <a:pt x="321408" y="172333"/>
                  <a:pt x="321484" y="171298"/>
                </a:cubicBezTo>
                <a:cubicBezTo>
                  <a:pt x="321789" y="171552"/>
                  <a:pt x="322093" y="171654"/>
                  <a:pt x="322397" y="171603"/>
                </a:cubicBezTo>
                <a:cubicBezTo>
                  <a:pt x="323082" y="171539"/>
                  <a:pt x="323690" y="171285"/>
                  <a:pt x="324222" y="170841"/>
                </a:cubicBezTo>
                <a:cubicBezTo>
                  <a:pt x="324755" y="170396"/>
                  <a:pt x="325667" y="170142"/>
                  <a:pt x="326960" y="170079"/>
                </a:cubicBezTo>
                <a:close/>
                <a:moveTo>
                  <a:pt x="208750" y="16764"/>
                </a:moveTo>
                <a:cubicBezTo>
                  <a:pt x="210020" y="17375"/>
                  <a:pt x="211443" y="17680"/>
                  <a:pt x="213017" y="17680"/>
                </a:cubicBezTo>
                <a:lnTo>
                  <a:pt x="217894" y="17680"/>
                </a:lnTo>
                <a:cubicBezTo>
                  <a:pt x="219742" y="17648"/>
                  <a:pt x="221380" y="17864"/>
                  <a:pt x="222809" y="18328"/>
                </a:cubicBezTo>
                <a:cubicBezTo>
                  <a:pt x="224238" y="18791"/>
                  <a:pt x="225343" y="19693"/>
                  <a:pt x="226124" y="21032"/>
                </a:cubicBezTo>
                <a:cubicBezTo>
                  <a:pt x="225921" y="23826"/>
                  <a:pt x="225108" y="26314"/>
                  <a:pt x="223685" y="28498"/>
                </a:cubicBezTo>
                <a:cubicBezTo>
                  <a:pt x="222263" y="30682"/>
                  <a:pt x="221450" y="33171"/>
                  <a:pt x="221247" y="35965"/>
                </a:cubicBezTo>
                <a:cubicBezTo>
                  <a:pt x="219234" y="38276"/>
                  <a:pt x="217316" y="42110"/>
                  <a:pt x="215494" y="47469"/>
                </a:cubicBezTo>
                <a:cubicBezTo>
                  <a:pt x="213671" y="52827"/>
                  <a:pt x="212135" y="57728"/>
                  <a:pt x="210884" y="62173"/>
                </a:cubicBezTo>
                <a:lnTo>
                  <a:pt x="210274" y="63392"/>
                </a:lnTo>
                <a:cubicBezTo>
                  <a:pt x="209804" y="64712"/>
                  <a:pt x="209298" y="65957"/>
                  <a:pt x="208755" y="67125"/>
                </a:cubicBezTo>
                <a:cubicBezTo>
                  <a:pt x="208213" y="68293"/>
                  <a:pt x="207709" y="69690"/>
                  <a:pt x="207245" y="71315"/>
                </a:cubicBezTo>
                <a:cubicBezTo>
                  <a:pt x="205647" y="74870"/>
                  <a:pt x="204064" y="78807"/>
                  <a:pt x="202497" y="83124"/>
                </a:cubicBezTo>
                <a:cubicBezTo>
                  <a:pt x="200929" y="87441"/>
                  <a:pt x="198960" y="91834"/>
                  <a:pt x="196589" y="96304"/>
                </a:cubicBezTo>
                <a:cubicBezTo>
                  <a:pt x="196303" y="98863"/>
                  <a:pt x="194740" y="103192"/>
                  <a:pt x="191900" y="109294"/>
                </a:cubicBezTo>
                <a:cubicBezTo>
                  <a:pt x="189059" y="115395"/>
                  <a:pt x="186657" y="121629"/>
                  <a:pt x="184694" y="127997"/>
                </a:cubicBezTo>
                <a:lnTo>
                  <a:pt x="184084" y="131045"/>
                </a:lnTo>
                <a:cubicBezTo>
                  <a:pt x="183607" y="131800"/>
                  <a:pt x="183187" y="132499"/>
                  <a:pt x="182825" y="133140"/>
                </a:cubicBezTo>
                <a:cubicBezTo>
                  <a:pt x="182463" y="133781"/>
                  <a:pt x="182272" y="134403"/>
                  <a:pt x="182253" y="135006"/>
                </a:cubicBezTo>
                <a:lnTo>
                  <a:pt x="182558" y="135616"/>
                </a:lnTo>
                <a:cubicBezTo>
                  <a:pt x="182164" y="135654"/>
                  <a:pt x="181961" y="135806"/>
                  <a:pt x="181948" y="136073"/>
                </a:cubicBezTo>
                <a:cubicBezTo>
                  <a:pt x="181936" y="136340"/>
                  <a:pt x="181732" y="136492"/>
                  <a:pt x="181338" y="136530"/>
                </a:cubicBezTo>
                <a:lnTo>
                  <a:pt x="177678" y="151463"/>
                </a:lnTo>
                <a:cubicBezTo>
                  <a:pt x="178212" y="151380"/>
                  <a:pt x="178517" y="150936"/>
                  <a:pt x="178593" y="150129"/>
                </a:cubicBezTo>
                <a:cubicBezTo>
                  <a:pt x="178669" y="149323"/>
                  <a:pt x="178974" y="148650"/>
                  <a:pt x="179508" y="148110"/>
                </a:cubicBezTo>
                <a:cubicBezTo>
                  <a:pt x="179381" y="150256"/>
                  <a:pt x="178873" y="151831"/>
                  <a:pt x="177983" y="152834"/>
                </a:cubicBezTo>
                <a:cubicBezTo>
                  <a:pt x="177093" y="153837"/>
                  <a:pt x="176585" y="155107"/>
                  <a:pt x="176458" y="156643"/>
                </a:cubicBezTo>
                <a:lnTo>
                  <a:pt x="176763" y="156034"/>
                </a:lnTo>
                <a:lnTo>
                  <a:pt x="177068" y="156339"/>
                </a:lnTo>
                <a:cubicBezTo>
                  <a:pt x="176941" y="158135"/>
                  <a:pt x="176280" y="160332"/>
                  <a:pt x="175085" y="162929"/>
                </a:cubicBezTo>
                <a:cubicBezTo>
                  <a:pt x="173891" y="165525"/>
                  <a:pt x="172925" y="167798"/>
                  <a:pt x="172188" y="169747"/>
                </a:cubicBezTo>
                <a:cubicBezTo>
                  <a:pt x="172575" y="169690"/>
                  <a:pt x="172791" y="169424"/>
                  <a:pt x="172836" y="168947"/>
                </a:cubicBezTo>
                <a:cubicBezTo>
                  <a:pt x="172880" y="168471"/>
                  <a:pt x="173172" y="168128"/>
                  <a:pt x="173713" y="167919"/>
                </a:cubicBezTo>
                <a:cubicBezTo>
                  <a:pt x="173077" y="170357"/>
                  <a:pt x="171755" y="173557"/>
                  <a:pt x="169747" y="177518"/>
                </a:cubicBezTo>
                <a:cubicBezTo>
                  <a:pt x="167739" y="181480"/>
                  <a:pt x="166112" y="185289"/>
                  <a:pt x="164867" y="188946"/>
                </a:cubicBezTo>
                <a:cubicBezTo>
                  <a:pt x="163571" y="193225"/>
                  <a:pt x="162427" y="197390"/>
                  <a:pt x="161436" y="201441"/>
                </a:cubicBezTo>
                <a:cubicBezTo>
                  <a:pt x="160444" y="205491"/>
                  <a:pt x="159148" y="208437"/>
                  <a:pt x="157546" y="210278"/>
                </a:cubicBezTo>
                <a:cubicBezTo>
                  <a:pt x="157553" y="210424"/>
                  <a:pt x="157616" y="210513"/>
                  <a:pt x="157737" y="210545"/>
                </a:cubicBezTo>
                <a:cubicBezTo>
                  <a:pt x="157858" y="210577"/>
                  <a:pt x="157998" y="210589"/>
                  <a:pt x="158156" y="210583"/>
                </a:cubicBezTo>
                <a:cubicBezTo>
                  <a:pt x="157998" y="211199"/>
                  <a:pt x="157858" y="211719"/>
                  <a:pt x="157737" y="212145"/>
                </a:cubicBezTo>
                <a:cubicBezTo>
                  <a:pt x="157616" y="212570"/>
                  <a:pt x="157553" y="212862"/>
                  <a:pt x="157546" y="213021"/>
                </a:cubicBezTo>
                <a:cubicBezTo>
                  <a:pt x="157559" y="213453"/>
                  <a:pt x="157610" y="213808"/>
                  <a:pt x="157699" y="214088"/>
                </a:cubicBezTo>
                <a:cubicBezTo>
                  <a:pt x="157788" y="214367"/>
                  <a:pt x="157839" y="214722"/>
                  <a:pt x="157851" y="215154"/>
                </a:cubicBezTo>
                <a:cubicBezTo>
                  <a:pt x="157782" y="216170"/>
                  <a:pt x="157388" y="217872"/>
                  <a:pt x="156670" y="220259"/>
                </a:cubicBezTo>
                <a:cubicBezTo>
                  <a:pt x="155951" y="222646"/>
                  <a:pt x="155329" y="224195"/>
                  <a:pt x="154801" y="224906"/>
                </a:cubicBezTo>
                <a:lnTo>
                  <a:pt x="154496" y="224601"/>
                </a:lnTo>
                <a:cubicBezTo>
                  <a:pt x="154337" y="224754"/>
                  <a:pt x="154198" y="225135"/>
                  <a:pt x="154077" y="225744"/>
                </a:cubicBezTo>
                <a:cubicBezTo>
                  <a:pt x="153956" y="226354"/>
                  <a:pt x="153892" y="227192"/>
                  <a:pt x="153886" y="228258"/>
                </a:cubicBezTo>
                <a:lnTo>
                  <a:pt x="153583" y="227953"/>
                </a:lnTo>
                <a:lnTo>
                  <a:pt x="153279" y="227953"/>
                </a:lnTo>
                <a:cubicBezTo>
                  <a:pt x="152894" y="228385"/>
                  <a:pt x="152679" y="228741"/>
                  <a:pt x="152635" y="229020"/>
                </a:cubicBezTo>
                <a:cubicBezTo>
                  <a:pt x="152590" y="229299"/>
                  <a:pt x="152300" y="229655"/>
                  <a:pt x="151762" y="230087"/>
                </a:cubicBezTo>
                <a:cubicBezTo>
                  <a:pt x="151156" y="230747"/>
                  <a:pt x="150852" y="230950"/>
                  <a:pt x="150852" y="230696"/>
                </a:cubicBezTo>
                <a:lnTo>
                  <a:pt x="151156" y="231001"/>
                </a:lnTo>
                <a:cubicBezTo>
                  <a:pt x="150764" y="230975"/>
                  <a:pt x="150562" y="230874"/>
                  <a:pt x="150549" y="230696"/>
                </a:cubicBezTo>
                <a:cubicBezTo>
                  <a:pt x="150536" y="230518"/>
                  <a:pt x="150334" y="230417"/>
                  <a:pt x="149942" y="230391"/>
                </a:cubicBezTo>
                <a:cubicBezTo>
                  <a:pt x="149335" y="231255"/>
                  <a:pt x="148729" y="231661"/>
                  <a:pt x="148122" y="231610"/>
                </a:cubicBezTo>
                <a:cubicBezTo>
                  <a:pt x="147679" y="231617"/>
                  <a:pt x="147275" y="231528"/>
                  <a:pt x="146908" y="231344"/>
                </a:cubicBezTo>
                <a:cubicBezTo>
                  <a:pt x="146542" y="231160"/>
                  <a:pt x="146137" y="230842"/>
                  <a:pt x="145695" y="230391"/>
                </a:cubicBezTo>
                <a:cubicBezTo>
                  <a:pt x="145733" y="224798"/>
                  <a:pt x="146264" y="218691"/>
                  <a:pt x="147287" y="212069"/>
                </a:cubicBezTo>
                <a:cubicBezTo>
                  <a:pt x="148311" y="205447"/>
                  <a:pt x="149601" y="200787"/>
                  <a:pt x="151156" y="198089"/>
                </a:cubicBezTo>
                <a:lnTo>
                  <a:pt x="155106" y="181328"/>
                </a:lnTo>
                <a:cubicBezTo>
                  <a:pt x="155170" y="180496"/>
                  <a:pt x="155424" y="179493"/>
                  <a:pt x="155869" y="178318"/>
                </a:cubicBezTo>
                <a:cubicBezTo>
                  <a:pt x="156314" y="177144"/>
                  <a:pt x="156568" y="176217"/>
                  <a:pt x="156631" y="175537"/>
                </a:cubicBezTo>
                <a:lnTo>
                  <a:pt x="156326" y="174928"/>
                </a:lnTo>
                <a:cubicBezTo>
                  <a:pt x="159332" y="165157"/>
                  <a:pt x="162319" y="155520"/>
                  <a:pt x="165286" y="146015"/>
                </a:cubicBezTo>
                <a:cubicBezTo>
                  <a:pt x="168254" y="136511"/>
                  <a:pt x="171470" y="127255"/>
                  <a:pt x="174933" y="118246"/>
                </a:cubicBezTo>
                <a:cubicBezTo>
                  <a:pt x="176191" y="112754"/>
                  <a:pt x="177869" y="107053"/>
                  <a:pt x="179966" y="101142"/>
                </a:cubicBezTo>
                <a:cubicBezTo>
                  <a:pt x="182063" y="95231"/>
                  <a:pt x="184350" y="90063"/>
                  <a:pt x="186829" y="85638"/>
                </a:cubicBezTo>
                <a:lnTo>
                  <a:pt x="198725" y="49069"/>
                </a:lnTo>
                <a:lnTo>
                  <a:pt x="200555" y="42974"/>
                </a:lnTo>
                <a:cubicBezTo>
                  <a:pt x="200853" y="41913"/>
                  <a:pt x="201171" y="40910"/>
                  <a:pt x="201508" y="39964"/>
                </a:cubicBezTo>
                <a:cubicBezTo>
                  <a:pt x="201845" y="39018"/>
                  <a:pt x="202239" y="38091"/>
                  <a:pt x="202690" y="37184"/>
                </a:cubicBezTo>
                <a:lnTo>
                  <a:pt x="204520" y="27432"/>
                </a:lnTo>
                <a:cubicBezTo>
                  <a:pt x="204971" y="26435"/>
                  <a:pt x="205289" y="25610"/>
                  <a:pt x="205473" y="24956"/>
                </a:cubicBezTo>
                <a:cubicBezTo>
                  <a:pt x="205658" y="24302"/>
                  <a:pt x="205747" y="23400"/>
                  <a:pt x="205740" y="22251"/>
                </a:cubicBezTo>
                <a:lnTo>
                  <a:pt x="205435" y="21337"/>
                </a:lnTo>
                <a:cubicBezTo>
                  <a:pt x="205479" y="20289"/>
                  <a:pt x="205844" y="19413"/>
                  <a:pt x="206528" y="18708"/>
                </a:cubicBezTo>
                <a:cubicBezTo>
                  <a:pt x="207213" y="18004"/>
                  <a:pt x="207954" y="17356"/>
                  <a:pt x="208750" y="16764"/>
                </a:cubicBezTo>
                <a:close/>
                <a:moveTo>
                  <a:pt x="101194" y="16460"/>
                </a:moveTo>
                <a:lnTo>
                  <a:pt x="104242" y="16460"/>
                </a:lnTo>
                <a:cubicBezTo>
                  <a:pt x="114622" y="16941"/>
                  <a:pt x="122960" y="19932"/>
                  <a:pt x="129254" y="25433"/>
                </a:cubicBezTo>
                <a:cubicBezTo>
                  <a:pt x="135549" y="30934"/>
                  <a:pt x="138781" y="36059"/>
                  <a:pt x="138951" y="40808"/>
                </a:cubicBezTo>
                <a:cubicBezTo>
                  <a:pt x="138938" y="41240"/>
                  <a:pt x="138888" y="41596"/>
                  <a:pt x="138799" y="41875"/>
                </a:cubicBezTo>
                <a:cubicBezTo>
                  <a:pt x="138710" y="42154"/>
                  <a:pt x="138660" y="42510"/>
                  <a:pt x="138647" y="42942"/>
                </a:cubicBezTo>
                <a:cubicBezTo>
                  <a:pt x="138597" y="43247"/>
                  <a:pt x="138698" y="43552"/>
                  <a:pt x="138951" y="43857"/>
                </a:cubicBezTo>
                <a:lnTo>
                  <a:pt x="139865" y="46600"/>
                </a:lnTo>
                <a:lnTo>
                  <a:pt x="139865" y="49345"/>
                </a:lnTo>
                <a:lnTo>
                  <a:pt x="139561" y="49345"/>
                </a:lnTo>
                <a:cubicBezTo>
                  <a:pt x="139523" y="50520"/>
                  <a:pt x="139370" y="51295"/>
                  <a:pt x="139104" y="51670"/>
                </a:cubicBezTo>
                <a:cubicBezTo>
                  <a:pt x="138838" y="52044"/>
                  <a:pt x="138685" y="52286"/>
                  <a:pt x="138647" y="52394"/>
                </a:cubicBezTo>
                <a:lnTo>
                  <a:pt x="138040" y="56357"/>
                </a:lnTo>
                <a:cubicBezTo>
                  <a:pt x="137989" y="56662"/>
                  <a:pt x="137787" y="56967"/>
                  <a:pt x="137432" y="57271"/>
                </a:cubicBezTo>
                <a:lnTo>
                  <a:pt x="136825" y="59101"/>
                </a:lnTo>
                <a:cubicBezTo>
                  <a:pt x="135863" y="61844"/>
                  <a:pt x="134749" y="64588"/>
                  <a:pt x="133483" y="67332"/>
                </a:cubicBezTo>
                <a:lnTo>
                  <a:pt x="128623" y="74344"/>
                </a:lnTo>
                <a:cubicBezTo>
                  <a:pt x="128768" y="74484"/>
                  <a:pt x="128857" y="74661"/>
                  <a:pt x="128889" y="74877"/>
                </a:cubicBezTo>
                <a:cubicBezTo>
                  <a:pt x="128920" y="75093"/>
                  <a:pt x="128933" y="75424"/>
                  <a:pt x="128926" y="75868"/>
                </a:cubicBezTo>
                <a:lnTo>
                  <a:pt x="128926" y="76173"/>
                </a:lnTo>
                <a:cubicBezTo>
                  <a:pt x="128471" y="76338"/>
                  <a:pt x="128015" y="76618"/>
                  <a:pt x="127558" y="77011"/>
                </a:cubicBezTo>
                <a:cubicBezTo>
                  <a:pt x="127102" y="77405"/>
                  <a:pt x="126645" y="77837"/>
                  <a:pt x="126187" y="78307"/>
                </a:cubicBezTo>
                <a:lnTo>
                  <a:pt x="124968" y="80136"/>
                </a:lnTo>
                <a:lnTo>
                  <a:pt x="122530" y="83185"/>
                </a:lnTo>
                <a:lnTo>
                  <a:pt x="122835" y="83795"/>
                </a:lnTo>
                <a:lnTo>
                  <a:pt x="122225" y="83795"/>
                </a:lnTo>
                <a:cubicBezTo>
                  <a:pt x="121774" y="83801"/>
                  <a:pt x="121457" y="83865"/>
                  <a:pt x="121273" y="83985"/>
                </a:cubicBezTo>
                <a:cubicBezTo>
                  <a:pt x="121088" y="84106"/>
                  <a:pt x="121000" y="84246"/>
                  <a:pt x="121006" y="84404"/>
                </a:cubicBezTo>
                <a:lnTo>
                  <a:pt x="121311" y="85014"/>
                </a:lnTo>
                <a:cubicBezTo>
                  <a:pt x="121158" y="85008"/>
                  <a:pt x="121006" y="85021"/>
                  <a:pt x="120853" y="85052"/>
                </a:cubicBezTo>
                <a:cubicBezTo>
                  <a:pt x="120701" y="85084"/>
                  <a:pt x="120549" y="85173"/>
                  <a:pt x="120396" y="85319"/>
                </a:cubicBezTo>
                <a:lnTo>
                  <a:pt x="120701" y="85929"/>
                </a:lnTo>
                <a:cubicBezTo>
                  <a:pt x="120479" y="86049"/>
                  <a:pt x="119933" y="86646"/>
                  <a:pt x="119063" y="87720"/>
                </a:cubicBezTo>
                <a:cubicBezTo>
                  <a:pt x="118193" y="88793"/>
                  <a:pt x="117418" y="89619"/>
                  <a:pt x="116739" y="90197"/>
                </a:cubicBezTo>
                <a:lnTo>
                  <a:pt x="115520" y="91111"/>
                </a:lnTo>
                <a:cubicBezTo>
                  <a:pt x="114910" y="91416"/>
                  <a:pt x="114605" y="92026"/>
                  <a:pt x="114605" y="92941"/>
                </a:cubicBezTo>
                <a:lnTo>
                  <a:pt x="114300" y="93246"/>
                </a:lnTo>
                <a:cubicBezTo>
                  <a:pt x="114002" y="93239"/>
                  <a:pt x="113760" y="93328"/>
                  <a:pt x="113576" y="93512"/>
                </a:cubicBezTo>
                <a:cubicBezTo>
                  <a:pt x="113392" y="93696"/>
                  <a:pt x="113227" y="94014"/>
                  <a:pt x="113081" y="94465"/>
                </a:cubicBezTo>
                <a:lnTo>
                  <a:pt x="110643" y="97514"/>
                </a:lnTo>
                <a:lnTo>
                  <a:pt x="102718" y="104830"/>
                </a:lnTo>
                <a:cubicBezTo>
                  <a:pt x="102972" y="104830"/>
                  <a:pt x="103378" y="104526"/>
                  <a:pt x="103937" y="103916"/>
                </a:cubicBezTo>
                <a:lnTo>
                  <a:pt x="103937" y="104221"/>
                </a:lnTo>
                <a:cubicBezTo>
                  <a:pt x="103327" y="105135"/>
                  <a:pt x="102718" y="105745"/>
                  <a:pt x="102108" y="106050"/>
                </a:cubicBezTo>
                <a:lnTo>
                  <a:pt x="100584" y="107269"/>
                </a:lnTo>
                <a:cubicBezTo>
                  <a:pt x="100229" y="107771"/>
                  <a:pt x="99721" y="108597"/>
                  <a:pt x="99060" y="109746"/>
                </a:cubicBezTo>
                <a:cubicBezTo>
                  <a:pt x="98400" y="110896"/>
                  <a:pt x="96977" y="112103"/>
                  <a:pt x="94793" y="113367"/>
                </a:cubicBezTo>
                <a:lnTo>
                  <a:pt x="91440" y="117025"/>
                </a:lnTo>
                <a:lnTo>
                  <a:pt x="85954" y="123427"/>
                </a:lnTo>
                <a:lnTo>
                  <a:pt x="85954" y="123122"/>
                </a:lnTo>
                <a:lnTo>
                  <a:pt x="84430" y="124342"/>
                </a:lnTo>
                <a:lnTo>
                  <a:pt x="84735" y="124647"/>
                </a:lnTo>
                <a:cubicBezTo>
                  <a:pt x="84735" y="124805"/>
                  <a:pt x="84582" y="125098"/>
                  <a:pt x="84277" y="125523"/>
                </a:cubicBezTo>
                <a:cubicBezTo>
                  <a:pt x="83973" y="125949"/>
                  <a:pt x="83516" y="126469"/>
                  <a:pt x="82906" y="127086"/>
                </a:cubicBezTo>
                <a:lnTo>
                  <a:pt x="79248" y="130744"/>
                </a:lnTo>
                <a:cubicBezTo>
                  <a:pt x="75654" y="134466"/>
                  <a:pt x="73546" y="137006"/>
                  <a:pt x="72924" y="138366"/>
                </a:cubicBezTo>
                <a:cubicBezTo>
                  <a:pt x="72301" y="139725"/>
                  <a:pt x="70955" y="141351"/>
                  <a:pt x="68885" y="143243"/>
                </a:cubicBezTo>
                <a:lnTo>
                  <a:pt x="68275" y="143853"/>
                </a:lnTo>
                <a:cubicBezTo>
                  <a:pt x="67088" y="145092"/>
                  <a:pt x="66034" y="146349"/>
                  <a:pt x="65113" y="147626"/>
                </a:cubicBezTo>
                <a:cubicBezTo>
                  <a:pt x="64192" y="148902"/>
                  <a:pt x="63214" y="150084"/>
                  <a:pt x="62179" y="151170"/>
                </a:cubicBezTo>
                <a:lnTo>
                  <a:pt x="55169" y="159096"/>
                </a:lnTo>
                <a:lnTo>
                  <a:pt x="55474" y="159401"/>
                </a:lnTo>
                <a:cubicBezTo>
                  <a:pt x="55315" y="159852"/>
                  <a:pt x="55099" y="160246"/>
                  <a:pt x="54826" y="160583"/>
                </a:cubicBezTo>
                <a:cubicBezTo>
                  <a:pt x="54553" y="160919"/>
                  <a:pt x="54261" y="161237"/>
                  <a:pt x="53950" y="161535"/>
                </a:cubicBezTo>
                <a:lnTo>
                  <a:pt x="49987" y="165194"/>
                </a:lnTo>
                <a:cubicBezTo>
                  <a:pt x="49378" y="165803"/>
                  <a:pt x="49073" y="166413"/>
                  <a:pt x="49073" y="167023"/>
                </a:cubicBezTo>
                <a:lnTo>
                  <a:pt x="49683" y="166718"/>
                </a:lnTo>
                <a:cubicBezTo>
                  <a:pt x="49537" y="166858"/>
                  <a:pt x="49448" y="166959"/>
                  <a:pt x="49416" y="167023"/>
                </a:cubicBezTo>
                <a:cubicBezTo>
                  <a:pt x="49384" y="167086"/>
                  <a:pt x="49372" y="167188"/>
                  <a:pt x="49378" y="167328"/>
                </a:cubicBezTo>
                <a:lnTo>
                  <a:pt x="43282" y="174035"/>
                </a:lnTo>
                <a:lnTo>
                  <a:pt x="42368" y="175864"/>
                </a:lnTo>
                <a:lnTo>
                  <a:pt x="28347" y="195070"/>
                </a:lnTo>
                <a:cubicBezTo>
                  <a:pt x="27940" y="195604"/>
                  <a:pt x="27686" y="196366"/>
                  <a:pt x="27585" y="197357"/>
                </a:cubicBezTo>
                <a:cubicBezTo>
                  <a:pt x="27483" y="198348"/>
                  <a:pt x="27229" y="199110"/>
                  <a:pt x="26823" y="199643"/>
                </a:cubicBezTo>
                <a:lnTo>
                  <a:pt x="24079" y="204521"/>
                </a:lnTo>
                <a:lnTo>
                  <a:pt x="26213" y="204825"/>
                </a:lnTo>
                <a:cubicBezTo>
                  <a:pt x="26683" y="204832"/>
                  <a:pt x="27115" y="204819"/>
                  <a:pt x="27508" y="204787"/>
                </a:cubicBezTo>
                <a:cubicBezTo>
                  <a:pt x="27902" y="204756"/>
                  <a:pt x="28182" y="204667"/>
                  <a:pt x="28347" y="204521"/>
                </a:cubicBezTo>
                <a:lnTo>
                  <a:pt x="31699" y="204521"/>
                </a:lnTo>
                <a:cubicBezTo>
                  <a:pt x="32449" y="204509"/>
                  <a:pt x="33160" y="204458"/>
                  <a:pt x="33833" y="204369"/>
                </a:cubicBezTo>
                <a:cubicBezTo>
                  <a:pt x="34506" y="204280"/>
                  <a:pt x="35217" y="204229"/>
                  <a:pt x="35967" y="204216"/>
                </a:cubicBezTo>
                <a:lnTo>
                  <a:pt x="39929" y="203302"/>
                </a:lnTo>
                <a:cubicBezTo>
                  <a:pt x="40990" y="203264"/>
                  <a:pt x="41917" y="203111"/>
                  <a:pt x="42710" y="202844"/>
                </a:cubicBezTo>
                <a:cubicBezTo>
                  <a:pt x="43504" y="202577"/>
                  <a:pt x="44203" y="202423"/>
                  <a:pt x="44806" y="202384"/>
                </a:cubicBezTo>
                <a:lnTo>
                  <a:pt x="45720" y="201776"/>
                </a:lnTo>
                <a:cubicBezTo>
                  <a:pt x="46025" y="201522"/>
                  <a:pt x="46635" y="201421"/>
                  <a:pt x="47549" y="201472"/>
                </a:cubicBezTo>
                <a:lnTo>
                  <a:pt x="48464" y="201472"/>
                </a:lnTo>
                <a:cubicBezTo>
                  <a:pt x="49086" y="201453"/>
                  <a:pt x="49746" y="201339"/>
                  <a:pt x="50445" y="201130"/>
                </a:cubicBezTo>
                <a:cubicBezTo>
                  <a:pt x="51143" y="200920"/>
                  <a:pt x="51804" y="200730"/>
                  <a:pt x="52426" y="200559"/>
                </a:cubicBezTo>
                <a:lnTo>
                  <a:pt x="56998" y="200864"/>
                </a:lnTo>
                <a:cubicBezTo>
                  <a:pt x="58338" y="200826"/>
                  <a:pt x="59392" y="200673"/>
                  <a:pt x="60160" y="200406"/>
                </a:cubicBezTo>
                <a:cubicBezTo>
                  <a:pt x="60928" y="200140"/>
                  <a:pt x="61602" y="199987"/>
                  <a:pt x="62179" y="199949"/>
                </a:cubicBezTo>
                <a:lnTo>
                  <a:pt x="63703" y="199949"/>
                </a:lnTo>
                <a:cubicBezTo>
                  <a:pt x="64002" y="199955"/>
                  <a:pt x="64243" y="199943"/>
                  <a:pt x="64427" y="199911"/>
                </a:cubicBezTo>
                <a:cubicBezTo>
                  <a:pt x="64612" y="199879"/>
                  <a:pt x="64777" y="199790"/>
                  <a:pt x="64923" y="199644"/>
                </a:cubicBezTo>
                <a:lnTo>
                  <a:pt x="65227" y="199644"/>
                </a:lnTo>
                <a:cubicBezTo>
                  <a:pt x="66447" y="199593"/>
                  <a:pt x="71323" y="198780"/>
                  <a:pt x="79858" y="197205"/>
                </a:cubicBezTo>
                <a:cubicBezTo>
                  <a:pt x="80023" y="197218"/>
                  <a:pt x="80226" y="197268"/>
                  <a:pt x="80468" y="197357"/>
                </a:cubicBezTo>
                <a:cubicBezTo>
                  <a:pt x="80709" y="197445"/>
                  <a:pt x="80912" y="197496"/>
                  <a:pt x="81077" y="197509"/>
                </a:cubicBezTo>
                <a:cubicBezTo>
                  <a:pt x="82341" y="197445"/>
                  <a:pt x="83547" y="197192"/>
                  <a:pt x="84697" y="196748"/>
                </a:cubicBezTo>
                <a:cubicBezTo>
                  <a:pt x="85846" y="196304"/>
                  <a:pt x="87586" y="196050"/>
                  <a:pt x="89916" y="195987"/>
                </a:cubicBezTo>
                <a:cubicBezTo>
                  <a:pt x="90691" y="195987"/>
                  <a:pt x="91732" y="196063"/>
                  <a:pt x="93040" y="196215"/>
                </a:cubicBezTo>
                <a:cubicBezTo>
                  <a:pt x="94349" y="196368"/>
                  <a:pt x="95847" y="196596"/>
                  <a:pt x="97536" y="196901"/>
                </a:cubicBezTo>
                <a:lnTo>
                  <a:pt x="117958" y="196901"/>
                </a:lnTo>
                <a:cubicBezTo>
                  <a:pt x="118123" y="196895"/>
                  <a:pt x="118326" y="196831"/>
                  <a:pt x="118568" y="196711"/>
                </a:cubicBezTo>
                <a:cubicBezTo>
                  <a:pt x="118809" y="196590"/>
                  <a:pt x="119012" y="196450"/>
                  <a:pt x="119177" y="196292"/>
                </a:cubicBezTo>
                <a:cubicBezTo>
                  <a:pt x="119114" y="195764"/>
                  <a:pt x="118860" y="195523"/>
                  <a:pt x="118415" y="195567"/>
                </a:cubicBezTo>
                <a:cubicBezTo>
                  <a:pt x="117971" y="195612"/>
                  <a:pt x="117716" y="195447"/>
                  <a:pt x="117653" y="195072"/>
                </a:cubicBezTo>
                <a:cubicBezTo>
                  <a:pt x="117653" y="194913"/>
                  <a:pt x="117806" y="194774"/>
                  <a:pt x="118110" y="194653"/>
                </a:cubicBezTo>
                <a:cubicBezTo>
                  <a:pt x="118415" y="194532"/>
                  <a:pt x="118872" y="194469"/>
                  <a:pt x="119482" y="194462"/>
                </a:cubicBezTo>
                <a:lnTo>
                  <a:pt x="122225" y="194462"/>
                </a:lnTo>
                <a:cubicBezTo>
                  <a:pt x="122682" y="194475"/>
                  <a:pt x="123139" y="194526"/>
                  <a:pt x="123597" y="194615"/>
                </a:cubicBezTo>
                <a:cubicBezTo>
                  <a:pt x="124054" y="194704"/>
                  <a:pt x="124511" y="194754"/>
                  <a:pt x="124968" y="194767"/>
                </a:cubicBezTo>
                <a:cubicBezTo>
                  <a:pt x="125121" y="194774"/>
                  <a:pt x="125273" y="194761"/>
                  <a:pt x="125425" y="194729"/>
                </a:cubicBezTo>
                <a:cubicBezTo>
                  <a:pt x="125578" y="194697"/>
                  <a:pt x="125730" y="194608"/>
                  <a:pt x="125883" y="194462"/>
                </a:cubicBezTo>
                <a:lnTo>
                  <a:pt x="125883" y="193853"/>
                </a:lnTo>
                <a:cubicBezTo>
                  <a:pt x="126322" y="193859"/>
                  <a:pt x="126648" y="193846"/>
                  <a:pt x="126861" y="193814"/>
                </a:cubicBezTo>
                <a:cubicBezTo>
                  <a:pt x="127074" y="193783"/>
                  <a:pt x="127250" y="193694"/>
                  <a:pt x="127388" y="193548"/>
                </a:cubicBezTo>
                <a:lnTo>
                  <a:pt x="128893" y="194157"/>
                </a:lnTo>
                <a:cubicBezTo>
                  <a:pt x="128943" y="194462"/>
                  <a:pt x="129147" y="194767"/>
                  <a:pt x="129502" y="195072"/>
                </a:cubicBezTo>
                <a:lnTo>
                  <a:pt x="131026" y="197205"/>
                </a:lnTo>
                <a:cubicBezTo>
                  <a:pt x="131502" y="197977"/>
                  <a:pt x="131922" y="198863"/>
                  <a:pt x="132283" y="199862"/>
                </a:cubicBezTo>
                <a:cubicBezTo>
                  <a:pt x="132645" y="200862"/>
                  <a:pt x="132836" y="201899"/>
                  <a:pt x="132855" y="202975"/>
                </a:cubicBezTo>
                <a:lnTo>
                  <a:pt x="131636" y="203886"/>
                </a:lnTo>
                <a:cubicBezTo>
                  <a:pt x="130658" y="204291"/>
                  <a:pt x="130099" y="204696"/>
                  <a:pt x="129959" y="205101"/>
                </a:cubicBezTo>
                <a:cubicBezTo>
                  <a:pt x="129820" y="205506"/>
                  <a:pt x="129566" y="206214"/>
                  <a:pt x="129197" y="207226"/>
                </a:cubicBezTo>
                <a:lnTo>
                  <a:pt x="128893" y="207226"/>
                </a:lnTo>
                <a:cubicBezTo>
                  <a:pt x="127088" y="206619"/>
                  <a:pt x="125577" y="206315"/>
                  <a:pt x="124359" y="206315"/>
                </a:cubicBezTo>
                <a:cubicBezTo>
                  <a:pt x="122670" y="206353"/>
                  <a:pt x="120866" y="206505"/>
                  <a:pt x="118948" y="206771"/>
                </a:cubicBezTo>
                <a:cubicBezTo>
                  <a:pt x="117031" y="207037"/>
                  <a:pt x="115075" y="207188"/>
                  <a:pt x="113081" y="207226"/>
                </a:cubicBezTo>
                <a:lnTo>
                  <a:pt x="112167" y="207226"/>
                </a:lnTo>
                <a:cubicBezTo>
                  <a:pt x="111748" y="207214"/>
                  <a:pt x="111443" y="207163"/>
                  <a:pt x="111252" y="207075"/>
                </a:cubicBezTo>
                <a:cubicBezTo>
                  <a:pt x="111062" y="206986"/>
                  <a:pt x="110757" y="206935"/>
                  <a:pt x="110338" y="206923"/>
                </a:cubicBezTo>
                <a:cubicBezTo>
                  <a:pt x="110198" y="206935"/>
                  <a:pt x="110020" y="206986"/>
                  <a:pt x="109804" y="207075"/>
                </a:cubicBezTo>
                <a:cubicBezTo>
                  <a:pt x="109588" y="207163"/>
                  <a:pt x="109258" y="207214"/>
                  <a:pt x="108814" y="207226"/>
                </a:cubicBezTo>
                <a:lnTo>
                  <a:pt x="107899" y="206923"/>
                </a:lnTo>
                <a:lnTo>
                  <a:pt x="106680" y="206923"/>
                </a:lnTo>
                <a:cubicBezTo>
                  <a:pt x="106274" y="206935"/>
                  <a:pt x="106020" y="206986"/>
                  <a:pt x="105918" y="207075"/>
                </a:cubicBezTo>
                <a:cubicBezTo>
                  <a:pt x="105817" y="207163"/>
                  <a:pt x="105563" y="207214"/>
                  <a:pt x="105156" y="207226"/>
                </a:cubicBezTo>
                <a:lnTo>
                  <a:pt x="99975" y="207226"/>
                </a:lnTo>
                <a:cubicBezTo>
                  <a:pt x="99619" y="207480"/>
                  <a:pt x="98502" y="207582"/>
                  <a:pt x="96622" y="207531"/>
                </a:cubicBezTo>
                <a:lnTo>
                  <a:pt x="92660" y="208141"/>
                </a:lnTo>
                <a:cubicBezTo>
                  <a:pt x="90958" y="208160"/>
                  <a:pt x="89180" y="208350"/>
                  <a:pt x="87325" y="208712"/>
                </a:cubicBezTo>
                <a:cubicBezTo>
                  <a:pt x="85471" y="209074"/>
                  <a:pt x="83693" y="209493"/>
                  <a:pt x="81991" y="209970"/>
                </a:cubicBezTo>
                <a:lnTo>
                  <a:pt x="81382" y="209970"/>
                </a:lnTo>
                <a:lnTo>
                  <a:pt x="81687" y="209665"/>
                </a:lnTo>
                <a:cubicBezTo>
                  <a:pt x="81541" y="209525"/>
                  <a:pt x="81452" y="209423"/>
                  <a:pt x="81420" y="209360"/>
                </a:cubicBezTo>
                <a:cubicBezTo>
                  <a:pt x="81388" y="209296"/>
                  <a:pt x="81376" y="209195"/>
                  <a:pt x="81382" y="209055"/>
                </a:cubicBezTo>
                <a:lnTo>
                  <a:pt x="81077" y="209055"/>
                </a:lnTo>
                <a:cubicBezTo>
                  <a:pt x="80912" y="209068"/>
                  <a:pt x="80709" y="209119"/>
                  <a:pt x="80468" y="209208"/>
                </a:cubicBezTo>
                <a:cubicBezTo>
                  <a:pt x="80226" y="209296"/>
                  <a:pt x="80023" y="209347"/>
                  <a:pt x="79858" y="209360"/>
                </a:cubicBezTo>
                <a:lnTo>
                  <a:pt x="78943" y="209055"/>
                </a:lnTo>
                <a:cubicBezTo>
                  <a:pt x="78899" y="209493"/>
                  <a:pt x="78683" y="209760"/>
                  <a:pt x="78296" y="209855"/>
                </a:cubicBezTo>
                <a:cubicBezTo>
                  <a:pt x="77908" y="209951"/>
                  <a:pt x="77616" y="209989"/>
                  <a:pt x="77420" y="209970"/>
                </a:cubicBezTo>
                <a:cubicBezTo>
                  <a:pt x="77115" y="210020"/>
                  <a:pt x="76810" y="209919"/>
                  <a:pt x="76505" y="209665"/>
                </a:cubicBezTo>
                <a:lnTo>
                  <a:pt x="75591" y="210274"/>
                </a:lnTo>
                <a:cubicBezTo>
                  <a:pt x="74536" y="210903"/>
                  <a:pt x="73520" y="211551"/>
                  <a:pt x="72543" y="212218"/>
                </a:cubicBezTo>
                <a:cubicBezTo>
                  <a:pt x="71565" y="212885"/>
                  <a:pt x="70549" y="213457"/>
                  <a:pt x="69495" y="213935"/>
                </a:cubicBezTo>
                <a:lnTo>
                  <a:pt x="65837" y="215151"/>
                </a:lnTo>
                <a:lnTo>
                  <a:pt x="63703" y="215151"/>
                </a:lnTo>
                <a:cubicBezTo>
                  <a:pt x="61824" y="215100"/>
                  <a:pt x="60706" y="215202"/>
                  <a:pt x="60351" y="215456"/>
                </a:cubicBezTo>
                <a:lnTo>
                  <a:pt x="60046" y="215456"/>
                </a:lnTo>
                <a:cubicBezTo>
                  <a:pt x="58516" y="216059"/>
                  <a:pt x="56090" y="216682"/>
                  <a:pt x="52769" y="217323"/>
                </a:cubicBezTo>
                <a:cubicBezTo>
                  <a:pt x="49448" y="217965"/>
                  <a:pt x="46184" y="218664"/>
                  <a:pt x="42977" y="219421"/>
                </a:cubicBezTo>
                <a:lnTo>
                  <a:pt x="35357" y="221247"/>
                </a:lnTo>
                <a:cubicBezTo>
                  <a:pt x="34132" y="221628"/>
                  <a:pt x="32925" y="221781"/>
                  <a:pt x="31738" y="221704"/>
                </a:cubicBezTo>
                <a:cubicBezTo>
                  <a:pt x="30550" y="221628"/>
                  <a:pt x="29420" y="221781"/>
                  <a:pt x="28347" y="222162"/>
                </a:cubicBezTo>
                <a:lnTo>
                  <a:pt x="22556" y="223381"/>
                </a:lnTo>
                <a:cubicBezTo>
                  <a:pt x="21806" y="223540"/>
                  <a:pt x="21095" y="223679"/>
                  <a:pt x="20422" y="223800"/>
                </a:cubicBezTo>
                <a:cubicBezTo>
                  <a:pt x="19749" y="223921"/>
                  <a:pt x="19038" y="223984"/>
                  <a:pt x="18288" y="223990"/>
                </a:cubicBezTo>
                <a:cubicBezTo>
                  <a:pt x="16460" y="223940"/>
                  <a:pt x="14326" y="223432"/>
                  <a:pt x="11887" y="222466"/>
                </a:cubicBezTo>
                <a:lnTo>
                  <a:pt x="10059" y="220638"/>
                </a:lnTo>
                <a:lnTo>
                  <a:pt x="9754" y="221857"/>
                </a:lnTo>
                <a:lnTo>
                  <a:pt x="8230" y="220638"/>
                </a:lnTo>
                <a:cubicBezTo>
                  <a:pt x="6947" y="220581"/>
                  <a:pt x="6160" y="220086"/>
                  <a:pt x="5868" y="219155"/>
                </a:cubicBezTo>
                <a:cubicBezTo>
                  <a:pt x="5576" y="218223"/>
                  <a:pt x="5245" y="217197"/>
                  <a:pt x="4877" y="216076"/>
                </a:cubicBezTo>
                <a:lnTo>
                  <a:pt x="4572" y="216076"/>
                </a:lnTo>
                <a:cubicBezTo>
                  <a:pt x="3963" y="215772"/>
                  <a:pt x="3353" y="215164"/>
                  <a:pt x="2743" y="214251"/>
                </a:cubicBezTo>
                <a:lnTo>
                  <a:pt x="1829" y="213035"/>
                </a:lnTo>
                <a:cubicBezTo>
                  <a:pt x="1524" y="211819"/>
                  <a:pt x="915" y="210603"/>
                  <a:pt x="0" y="209386"/>
                </a:cubicBezTo>
                <a:cubicBezTo>
                  <a:pt x="356" y="209032"/>
                  <a:pt x="559" y="208525"/>
                  <a:pt x="610" y="207866"/>
                </a:cubicBezTo>
                <a:lnTo>
                  <a:pt x="305" y="207258"/>
                </a:lnTo>
                <a:cubicBezTo>
                  <a:pt x="356" y="206663"/>
                  <a:pt x="559" y="206105"/>
                  <a:pt x="915" y="205585"/>
                </a:cubicBezTo>
                <a:cubicBezTo>
                  <a:pt x="1270" y="205066"/>
                  <a:pt x="1474" y="204508"/>
                  <a:pt x="1524" y="203912"/>
                </a:cubicBezTo>
                <a:lnTo>
                  <a:pt x="1524" y="203302"/>
                </a:lnTo>
                <a:cubicBezTo>
                  <a:pt x="1588" y="202502"/>
                  <a:pt x="1994" y="201587"/>
                  <a:pt x="2743" y="200558"/>
                </a:cubicBezTo>
                <a:cubicBezTo>
                  <a:pt x="3493" y="199529"/>
                  <a:pt x="4204" y="198615"/>
                  <a:pt x="4877" y="197814"/>
                </a:cubicBezTo>
                <a:lnTo>
                  <a:pt x="14631" y="187145"/>
                </a:lnTo>
                <a:cubicBezTo>
                  <a:pt x="15685" y="186536"/>
                  <a:pt x="16701" y="185316"/>
                  <a:pt x="17679" y="183487"/>
                </a:cubicBezTo>
                <a:cubicBezTo>
                  <a:pt x="18657" y="181658"/>
                  <a:pt x="19673" y="180133"/>
                  <a:pt x="20727" y="178914"/>
                </a:cubicBezTo>
                <a:lnTo>
                  <a:pt x="24994" y="173731"/>
                </a:lnTo>
                <a:cubicBezTo>
                  <a:pt x="30391" y="166973"/>
                  <a:pt x="34684" y="161130"/>
                  <a:pt x="37872" y="156201"/>
                </a:cubicBezTo>
                <a:cubicBezTo>
                  <a:pt x="41059" y="151272"/>
                  <a:pt x="42761" y="148478"/>
                  <a:pt x="42977" y="147817"/>
                </a:cubicBezTo>
                <a:cubicBezTo>
                  <a:pt x="44215" y="146268"/>
                  <a:pt x="45701" y="144489"/>
                  <a:pt x="47435" y="142482"/>
                </a:cubicBezTo>
                <a:cubicBezTo>
                  <a:pt x="49168" y="140475"/>
                  <a:pt x="50121" y="139306"/>
                  <a:pt x="50292" y="138976"/>
                </a:cubicBezTo>
                <a:lnTo>
                  <a:pt x="67361" y="118550"/>
                </a:lnTo>
                <a:lnTo>
                  <a:pt x="71628" y="112757"/>
                </a:lnTo>
                <a:lnTo>
                  <a:pt x="83211" y="100867"/>
                </a:lnTo>
                <a:cubicBezTo>
                  <a:pt x="84925" y="98644"/>
                  <a:pt x="86754" y="96612"/>
                  <a:pt x="88697" y="94770"/>
                </a:cubicBezTo>
                <a:cubicBezTo>
                  <a:pt x="90640" y="92928"/>
                  <a:pt x="92469" y="90896"/>
                  <a:pt x="94183" y="88673"/>
                </a:cubicBezTo>
                <a:lnTo>
                  <a:pt x="97231" y="84404"/>
                </a:lnTo>
                <a:cubicBezTo>
                  <a:pt x="97841" y="83864"/>
                  <a:pt x="98298" y="83572"/>
                  <a:pt x="98603" y="83528"/>
                </a:cubicBezTo>
                <a:cubicBezTo>
                  <a:pt x="98908" y="83483"/>
                  <a:pt x="99060" y="83267"/>
                  <a:pt x="99060" y="82880"/>
                </a:cubicBezTo>
                <a:lnTo>
                  <a:pt x="99975" y="81965"/>
                </a:lnTo>
                <a:cubicBezTo>
                  <a:pt x="101219" y="79457"/>
                  <a:pt x="103302" y="76624"/>
                  <a:pt x="106223" y="73467"/>
                </a:cubicBezTo>
                <a:cubicBezTo>
                  <a:pt x="109144" y="70310"/>
                  <a:pt x="111836" y="67249"/>
                  <a:pt x="114300" y="64283"/>
                </a:cubicBezTo>
                <a:lnTo>
                  <a:pt x="117653" y="60015"/>
                </a:lnTo>
                <a:cubicBezTo>
                  <a:pt x="121387" y="55283"/>
                  <a:pt x="123978" y="51180"/>
                  <a:pt x="125425" y="47706"/>
                </a:cubicBezTo>
                <a:cubicBezTo>
                  <a:pt x="126873" y="44231"/>
                  <a:pt x="127635" y="40509"/>
                  <a:pt x="127712" y="36540"/>
                </a:cubicBezTo>
                <a:lnTo>
                  <a:pt x="127102" y="34711"/>
                </a:lnTo>
                <a:lnTo>
                  <a:pt x="124968" y="32881"/>
                </a:lnTo>
                <a:lnTo>
                  <a:pt x="118568" y="30442"/>
                </a:lnTo>
                <a:lnTo>
                  <a:pt x="110947" y="28918"/>
                </a:lnTo>
                <a:cubicBezTo>
                  <a:pt x="110173" y="28772"/>
                  <a:pt x="109360" y="28683"/>
                  <a:pt x="108509" y="28652"/>
                </a:cubicBezTo>
                <a:cubicBezTo>
                  <a:pt x="107658" y="28620"/>
                  <a:pt x="106845" y="28607"/>
                  <a:pt x="106071" y="28614"/>
                </a:cubicBezTo>
                <a:lnTo>
                  <a:pt x="101194" y="28614"/>
                </a:lnTo>
                <a:cubicBezTo>
                  <a:pt x="100165" y="28639"/>
                  <a:pt x="99327" y="28741"/>
                  <a:pt x="98679" y="28918"/>
                </a:cubicBezTo>
                <a:cubicBezTo>
                  <a:pt x="98032" y="29096"/>
                  <a:pt x="97346" y="29198"/>
                  <a:pt x="96622" y="29223"/>
                </a:cubicBezTo>
                <a:lnTo>
                  <a:pt x="95708" y="28918"/>
                </a:lnTo>
                <a:cubicBezTo>
                  <a:pt x="91892" y="29001"/>
                  <a:pt x="87534" y="29784"/>
                  <a:pt x="82635" y="31267"/>
                </a:cubicBezTo>
                <a:cubicBezTo>
                  <a:pt x="77736" y="32750"/>
                  <a:pt x="73243" y="34436"/>
                  <a:pt x="69156" y="36325"/>
                </a:cubicBezTo>
                <a:cubicBezTo>
                  <a:pt x="65069" y="38215"/>
                  <a:pt x="62338" y="39811"/>
                  <a:pt x="60960" y="41113"/>
                </a:cubicBezTo>
                <a:lnTo>
                  <a:pt x="58217" y="42637"/>
                </a:lnTo>
                <a:lnTo>
                  <a:pt x="52731" y="48430"/>
                </a:lnTo>
                <a:lnTo>
                  <a:pt x="51512" y="51174"/>
                </a:lnTo>
                <a:cubicBezTo>
                  <a:pt x="51092" y="51631"/>
                  <a:pt x="50788" y="52088"/>
                  <a:pt x="50597" y="52545"/>
                </a:cubicBezTo>
                <a:cubicBezTo>
                  <a:pt x="50407" y="53003"/>
                  <a:pt x="50102" y="53460"/>
                  <a:pt x="49683" y="53917"/>
                </a:cubicBezTo>
                <a:lnTo>
                  <a:pt x="48159" y="56356"/>
                </a:lnTo>
                <a:cubicBezTo>
                  <a:pt x="46889" y="57576"/>
                  <a:pt x="45771" y="58186"/>
                  <a:pt x="44806" y="58186"/>
                </a:cubicBezTo>
                <a:cubicBezTo>
                  <a:pt x="44031" y="57728"/>
                  <a:pt x="43295" y="57271"/>
                  <a:pt x="42596" y="56814"/>
                </a:cubicBezTo>
                <a:cubicBezTo>
                  <a:pt x="41898" y="56356"/>
                  <a:pt x="41313" y="55899"/>
                  <a:pt x="40843" y="55442"/>
                </a:cubicBezTo>
                <a:lnTo>
                  <a:pt x="37186" y="51783"/>
                </a:lnTo>
                <a:lnTo>
                  <a:pt x="35967" y="51478"/>
                </a:lnTo>
                <a:cubicBezTo>
                  <a:pt x="35967" y="51015"/>
                  <a:pt x="35890" y="50570"/>
                  <a:pt x="35738" y="50145"/>
                </a:cubicBezTo>
                <a:cubicBezTo>
                  <a:pt x="35586" y="49719"/>
                  <a:pt x="35357" y="49351"/>
                  <a:pt x="35052" y="49039"/>
                </a:cubicBezTo>
                <a:lnTo>
                  <a:pt x="33833" y="46296"/>
                </a:lnTo>
                <a:cubicBezTo>
                  <a:pt x="33827" y="46442"/>
                  <a:pt x="33763" y="46378"/>
                  <a:pt x="33643" y="46105"/>
                </a:cubicBezTo>
                <a:cubicBezTo>
                  <a:pt x="33522" y="45832"/>
                  <a:pt x="33382" y="45387"/>
                  <a:pt x="33223" y="44771"/>
                </a:cubicBezTo>
                <a:lnTo>
                  <a:pt x="31090" y="41723"/>
                </a:lnTo>
                <a:lnTo>
                  <a:pt x="33528" y="40503"/>
                </a:lnTo>
                <a:cubicBezTo>
                  <a:pt x="33535" y="40357"/>
                  <a:pt x="33598" y="40268"/>
                  <a:pt x="33719" y="40236"/>
                </a:cubicBezTo>
                <a:cubicBezTo>
                  <a:pt x="33839" y="40205"/>
                  <a:pt x="33979" y="40192"/>
                  <a:pt x="34138" y="40198"/>
                </a:cubicBezTo>
                <a:lnTo>
                  <a:pt x="35662" y="39589"/>
                </a:lnTo>
                <a:lnTo>
                  <a:pt x="41148" y="35015"/>
                </a:lnTo>
                <a:lnTo>
                  <a:pt x="51207" y="29833"/>
                </a:lnTo>
                <a:cubicBezTo>
                  <a:pt x="51810" y="29668"/>
                  <a:pt x="52356" y="29464"/>
                  <a:pt x="52845" y="29223"/>
                </a:cubicBezTo>
                <a:cubicBezTo>
                  <a:pt x="53334" y="28982"/>
                  <a:pt x="53804" y="28779"/>
                  <a:pt x="54255" y="28614"/>
                </a:cubicBezTo>
                <a:lnTo>
                  <a:pt x="55474" y="27398"/>
                </a:lnTo>
                <a:cubicBezTo>
                  <a:pt x="56102" y="26980"/>
                  <a:pt x="56750" y="26677"/>
                  <a:pt x="57417" y="26487"/>
                </a:cubicBezTo>
                <a:cubicBezTo>
                  <a:pt x="58084" y="26297"/>
                  <a:pt x="58655" y="25993"/>
                  <a:pt x="59131" y="25575"/>
                </a:cubicBezTo>
                <a:lnTo>
                  <a:pt x="76505" y="19802"/>
                </a:lnTo>
                <a:lnTo>
                  <a:pt x="83211" y="18587"/>
                </a:lnTo>
                <a:cubicBezTo>
                  <a:pt x="83668" y="18574"/>
                  <a:pt x="84125" y="18523"/>
                  <a:pt x="84582" y="18435"/>
                </a:cubicBezTo>
                <a:cubicBezTo>
                  <a:pt x="85039" y="18346"/>
                  <a:pt x="85497" y="18295"/>
                  <a:pt x="85954" y="18283"/>
                </a:cubicBezTo>
                <a:lnTo>
                  <a:pt x="90221" y="17675"/>
                </a:lnTo>
                <a:cubicBezTo>
                  <a:pt x="91936" y="17226"/>
                  <a:pt x="93764" y="16909"/>
                  <a:pt x="95708" y="16726"/>
                </a:cubicBezTo>
                <a:cubicBezTo>
                  <a:pt x="97651" y="16542"/>
                  <a:pt x="99479" y="16453"/>
                  <a:pt x="101194" y="16460"/>
                </a:cubicBezTo>
                <a:close/>
                <a:moveTo>
                  <a:pt x="282744" y="2134"/>
                </a:moveTo>
                <a:cubicBezTo>
                  <a:pt x="285814" y="2185"/>
                  <a:pt x="288674" y="2998"/>
                  <a:pt x="291325" y="4572"/>
                </a:cubicBezTo>
                <a:cubicBezTo>
                  <a:pt x="293975" y="6147"/>
                  <a:pt x="295386" y="8179"/>
                  <a:pt x="295558" y="10669"/>
                </a:cubicBezTo>
                <a:cubicBezTo>
                  <a:pt x="295539" y="13342"/>
                  <a:pt x="295196" y="16225"/>
                  <a:pt x="294528" y="19317"/>
                </a:cubicBezTo>
                <a:cubicBezTo>
                  <a:pt x="293861" y="22410"/>
                  <a:pt x="292984" y="25216"/>
                  <a:pt x="291897" y="27737"/>
                </a:cubicBezTo>
                <a:lnTo>
                  <a:pt x="288846" y="32309"/>
                </a:lnTo>
                <a:cubicBezTo>
                  <a:pt x="288541" y="32055"/>
                  <a:pt x="288236" y="31954"/>
                  <a:pt x="287931" y="32004"/>
                </a:cubicBezTo>
                <a:cubicBezTo>
                  <a:pt x="287467" y="31998"/>
                  <a:pt x="287098" y="32087"/>
                  <a:pt x="286825" y="32271"/>
                </a:cubicBezTo>
                <a:cubicBezTo>
                  <a:pt x="286552" y="32455"/>
                  <a:pt x="286412" y="32773"/>
                  <a:pt x="286405" y="33224"/>
                </a:cubicBezTo>
                <a:lnTo>
                  <a:pt x="286100" y="32614"/>
                </a:lnTo>
                <a:cubicBezTo>
                  <a:pt x="285941" y="32608"/>
                  <a:pt x="285802" y="32697"/>
                  <a:pt x="285681" y="32881"/>
                </a:cubicBezTo>
                <a:cubicBezTo>
                  <a:pt x="285560" y="33065"/>
                  <a:pt x="285496" y="33382"/>
                  <a:pt x="285490" y="33833"/>
                </a:cubicBezTo>
                <a:cubicBezTo>
                  <a:pt x="285325" y="33675"/>
                  <a:pt x="285121" y="33535"/>
                  <a:pt x="284880" y="33414"/>
                </a:cubicBezTo>
                <a:cubicBezTo>
                  <a:pt x="284638" y="33294"/>
                  <a:pt x="284435" y="33230"/>
                  <a:pt x="284270" y="33224"/>
                </a:cubicBezTo>
                <a:cubicBezTo>
                  <a:pt x="283507" y="33274"/>
                  <a:pt x="282821" y="33478"/>
                  <a:pt x="282210" y="33833"/>
                </a:cubicBezTo>
                <a:cubicBezTo>
                  <a:pt x="281600" y="34189"/>
                  <a:pt x="281066" y="34392"/>
                  <a:pt x="280609" y="34443"/>
                </a:cubicBezTo>
                <a:cubicBezTo>
                  <a:pt x="277684" y="34411"/>
                  <a:pt x="275343" y="33865"/>
                  <a:pt x="273584" y="32805"/>
                </a:cubicBezTo>
                <a:cubicBezTo>
                  <a:pt x="271825" y="31744"/>
                  <a:pt x="270923" y="30360"/>
                  <a:pt x="270877" y="28652"/>
                </a:cubicBezTo>
                <a:cubicBezTo>
                  <a:pt x="271081" y="25058"/>
                  <a:pt x="271896" y="21273"/>
                  <a:pt x="273323" y="17298"/>
                </a:cubicBezTo>
                <a:cubicBezTo>
                  <a:pt x="274749" y="13323"/>
                  <a:pt x="275564" y="9691"/>
                  <a:pt x="275768" y="6401"/>
                </a:cubicBezTo>
                <a:cubicBezTo>
                  <a:pt x="275881" y="5112"/>
                  <a:pt x="276332" y="4566"/>
                  <a:pt x="277121" y="4763"/>
                </a:cubicBezTo>
                <a:cubicBezTo>
                  <a:pt x="277910" y="4960"/>
                  <a:pt x="278360" y="4490"/>
                  <a:pt x="278473" y="3353"/>
                </a:cubicBezTo>
                <a:cubicBezTo>
                  <a:pt x="278613" y="3499"/>
                  <a:pt x="278715" y="3588"/>
                  <a:pt x="278778" y="3620"/>
                </a:cubicBezTo>
                <a:cubicBezTo>
                  <a:pt x="278842" y="3652"/>
                  <a:pt x="278944" y="3664"/>
                  <a:pt x="279083" y="3658"/>
                </a:cubicBezTo>
                <a:cubicBezTo>
                  <a:pt x="279427" y="3595"/>
                  <a:pt x="279732" y="3341"/>
                  <a:pt x="279998" y="2896"/>
                </a:cubicBezTo>
                <a:cubicBezTo>
                  <a:pt x="280266" y="2452"/>
                  <a:pt x="281181" y="2198"/>
                  <a:pt x="282744" y="2134"/>
                </a:cubicBezTo>
                <a:close/>
                <a:moveTo>
                  <a:pt x="360769" y="0"/>
                </a:moveTo>
                <a:cubicBezTo>
                  <a:pt x="361360" y="458"/>
                  <a:pt x="361855" y="1067"/>
                  <a:pt x="362255" y="1829"/>
                </a:cubicBezTo>
                <a:cubicBezTo>
                  <a:pt x="362655" y="2591"/>
                  <a:pt x="363074" y="3506"/>
                  <a:pt x="363512" y="4572"/>
                </a:cubicBezTo>
                <a:cubicBezTo>
                  <a:pt x="365805" y="5715"/>
                  <a:pt x="367545" y="6935"/>
                  <a:pt x="368732" y="8230"/>
                </a:cubicBezTo>
                <a:cubicBezTo>
                  <a:pt x="369920" y="9525"/>
                  <a:pt x="370516" y="11354"/>
                  <a:pt x="370523" y="13716"/>
                </a:cubicBezTo>
                <a:cubicBezTo>
                  <a:pt x="370497" y="15291"/>
                  <a:pt x="370091" y="16561"/>
                  <a:pt x="369304" y="17526"/>
                </a:cubicBezTo>
                <a:cubicBezTo>
                  <a:pt x="368516" y="18492"/>
                  <a:pt x="367500" y="19762"/>
                  <a:pt x="366256" y="21336"/>
                </a:cubicBezTo>
                <a:cubicBezTo>
                  <a:pt x="362503" y="28893"/>
                  <a:pt x="358426" y="35573"/>
                  <a:pt x="354025" y="41377"/>
                </a:cubicBezTo>
                <a:cubicBezTo>
                  <a:pt x="349625" y="47181"/>
                  <a:pt x="345472" y="53404"/>
                  <a:pt x="341567" y="60046"/>
                </a:cubicBezTo>
                <a:cubicBezTo>
                  <a:pt x="340405" y="62421"/>
                  <a:pt x="339148" y="64834"/>
                  <a:pt x="337798" y="67285"/>
                </a:cubicBezTo>
                <a:cubicBezTo>
                  <a:pt x="336448" y="69736"/>
                  <a:pt x="334660" y="71692"/>
                  <a:pt x="332436" y="73152"/>
                </a:cubicBezTo>
                <a:cubicBezTo>
                  <a:pt x="332210" y="74214"/>
                  <a:pt x="331478" y="75207"/>
                  <a:pt x="330239" y="76133"/>
                </a:cubicBezTo>
                <a:cubicBezTo>
                  <a:pt x="328999" y="77058"/>
                  <a:pt x="327388" y="78865"/>
                  <a:pt x="325405" y="81551"/>
                </a:cubicBezTo>
                <a:cubicBezTo>
                  <a:pt x="323421" y="84238"/>
                  <a:pt x="321201" y="88754"/>
                  <a:pt x="318744" y="95098"/>
                </a:cubicBezTo>
                <a:cubicBezTo>
                  <a:pt x="318020" y="95587"/>
                  <a:pt x="316418" y="97733"/>
                  <a:pt x="313939" y="101537"/>
                </a:cubicBezTo>
                <a:cubicBezTo>
                  <a:pt x="311460" y="105341"/>
                  <a:pt x="309706" y="107868"/>
                  <a:pt x="308676" y="109119"/>
                </a:cubicBezTo>
                <a:lnTo>
                  <a:pt x="308982" y="109424"/>
                </a:lnTo>
                <a:cubicBezTo>
                  <a:pt x="307952" y="111684"/>
                  <a:pt x="306884" y="113716"/>
                  <a:pt x="305778" y="115520"/>
                </a:cubicBezTo>
                <a:cubicBezTo>
                  <a:pt x="304672" y="117323"/>
                  <a:pt x="303299" y="119050"/>
                  <a:pt x="301660" y="120701"/>
                </a:cubicBezTo>
                <a:lnTo>
                  <a:pt x="300439" y="120701"/>
                </a:lnTo>
                <a:lnTo>
                  <a:pt x="298914" y="123749"/>
                </a:lnTo>
                <a:lnTo>
                  <a:pt x="298914" y="124664"/>
                </a:lnTo>
                <a:cubicBezTo>
                  <a:pt x="298304" y="126188"/>
                  <a:pt x="297388" y="127712"/>
                  <a:pt x="296168" y="129236"/>
                </a:cubicBezTo>
                <a:lnTo>
                  <a:pt x="291592" y="134722"/>
                </a:lnTo>
                <a:cubicBezTo>
                  <a:pt x="289761" y="136665"/>
                  <a:pt x="287626" y="139180"/>
                  <a:pt x="285188" y="142266"/>
                </a:cubicBezTo>
                <a:cubicBezTo>
                  <a:pt x="282750" y="145352"/>
                  <a:pt x="280010" y="149238"/>
                  <a:pt x="276970" y="153924"/>
                </a:cubicBezTo>
                <a:cubicBezTo>
                  <a:pt x="277440" y="152870"/>
                  <a:pt x="277854" y="151931"/>
                  <a:pt x="278212" y="151105"/>
                </a:cubicBezTo>
                <a:cubicBezTo>
                  <a:pt x="278571" y="150280"/>
                  <a:pt x="278759" y="149492"/>
                  <a:pt x="278778" y="148743"/>
                </a:cubicBezTo>
                <a:lnTo>
                  <a:pt x="279083" y="149048"/>
                </a:lnTo>
                <a:cubicBezTo>
                  <a:pt x="279102" y="148857"/>
                  <a:pt x="279293" y="148324"/>
                  <a:pt x="279655" y="147447"/>
                </a:cubicBezTo>
                <a:cubicBezTo>
                  <a:pt x="280018" y="146571"/>
                  <a:pt x="280437" y="145581"/>
                  <a:pt x="280914" y="144476"/>
                </a:cubicBezTo>
                <a:lnTo>
                  <a:pt x="282744" y="140513"/>
                </a:lnTo>
                <a:lnTo>
                  <a:pt x="282439" y="140208"/>
                </a:lnTo>
                <a:lnTo>
                  <a:pt x="277572" y="148133"/>
                </a:lnTo>
                <a:cubicBezTo>
                  <a:pt x="276529" y="149664"/>
                  <a:pt x="275519" y="151251"/>
                  <a:pt x="274542" y="152896"/>
                </a:cubicBezTo>
                <a:cubicBezTo>
                  <a:pt x="273564" y="154540"/>
                  <a:pt x="272546" y="156204"/>
                  <a:pt x="271488" y="157887"/>
                </a:cubicBezTo>
                <a:lnTo>
                  <a:pt x="271794" y="158192"/>
                </a:lnTo>
                <a:cubicBezTo>
                  <a:pt x="270552" y="159474"/>
                  <a:pt x="269291" y="161100"/>
                  <a:pt x="268011" y="163068"/>
                </a:cubicBezTo>
                <a:cubicBezTo>
                  <a:pt x="266731" y="165037"/>
                  <a:pt x="265547" y="166967"/>
                  <a:pt x="264458" y="168860"/>
                </a:cubicBezTo>
                <a:cubicBezTo>
                  <a:pt x="264763" y="168809"/>
                  <a:pt x="264152" y="169825"/>
                  <a:pt x="262624" y="171908"/>
                </a:cubicBezTo>
                <a:cubicBezTo>
                  <a:pt x="262580" y="173571"/>
                  <a:pt x="262141" y="175045"/>
                  <a:pt x="261306" y="176327"/>
                </a:cubicBezTo>
                <a:cubicBezTo>
                  <a:pt x="260470" y="177610"/>
                  <a:pt x="259499" y="178778"/>
                  <a:pt x="258392" y="179832"/>
                </a:cubicBezTo>
                <a:cubicBezTo>
                  <a:pt x="258837" y="179070"/>
                  <a:pt x="259168" y="178385"/>
                  <a:pt x="259384" y="177775"/>
                </a:cubicBezTo>
                <a:cubicBezTo>
                  <a:pt x="259600" y="177165"/>
                  <a:pt x="259779" y="176632"/>
                  <a:pt x="259918" y="176175"/>
                </a:cubicBezTo>
                <a:cubicBezTo>
                  <a:pt x="259149" y="177242"/>
                  <a:pt x="258398" y="178308"/>
                  <a:pt x="257667" y="179375"/>
                </a:cubicBezTo>
                <a:cubicBezTo>
                  <a:pt x="256935" y="180442"/>
                  <a:pt x="256261" y="181509"/>
                  <a:pt x="255644" y="182576"/>
                </a:cubicBezTo>
                <a:cubicBezTo>
                  <a:pt x="254423" y="184100"/>
                  <a:pt x="253507" y="185624"/>
                  <a:pt x="252896" y="187148"/>
                </a:cubicBezTo>
                <a:cubicBezTo>
                  <a:pt x="253201" y="187198"/>
                  <a:pt x="253507" y="187097"/>
                  <a:pt x="253812" y="186843"/>
                </a:cubicBezTo>
                <a:cubicBezTo>
                  <a:pt x="252902" y="187903"/>
                  <a:pt x="251974" y="189135"/>
                  <a:pt x="251026" y="190539"/>
                </a:cubicBezTo>
                <a:cubicBezTo>
                  <a:pt x="250078" y="191942"/>
                  <a:pt x="249073" y="193555"/>
                  <a:pt x="248011" y="195377"/>
                </a:cubicBezTo>
                <a:cubicBezTo>
                  <a:pt x="246344" y="198260"/>
                  <a:pt x="244792" y="201029"/>
                  <a:pt x="243354" y="203683"/>
                </a:cubicBezTo>
                <a:cubicBezTo>
                  <a:pt x="241917" y="206337"/>
                  <a:pt x="240517" y="208954"/>
                  <a:pt x="239156" y="211532"/>
                </a:cubicBezTo>
                <a:cubicBezTo>
                  <a:pt x="239919" y="210782"/>
                  <a:pt x="240683" y="209919"/>
                  <a:pt x="241446" y="208941"/>
                </a:cubicBezTo>
                <a:cubicBezTo>
                  <a:pt x="242209" y="207963"/>
                  <a:pt x="242973" y="206795"/>
                  <a:pt x="243736" y="205436"/>
                </a:cubicBezTo>
                <a:cubicBezTo>
                  <a:pt x="243755" y="205061"/>
                  <a:pt x="243717" y="205048"/>
                  <a:pt x="243622" y="205398"/>
                </a:cubicBezTo>
                <a:cubicBezTo>
                  <a:pt x="243526" y="205747"/>
                  <a:pt x="243259" y="205963"/>
                  <a:pt x="242820" y="206045"/>
                </a:cubicBezTo>
                <a:cubicBezTo>
                  <a:pt x="243240" y="205245"/>
                  <a:pt x="243698" y="204255"/>
                  <a:pt x="244194" y="203073"/>
                </a:cubicBezTo>
                <a:cubicBezTo>
                  <a:pt x="244690" y="201892"/>
                  <a:pt x="245454" y="200749"/>
                  <a:pt x="246484" y="199644"/>
                </a:cubicBezTo>
                <a:lnTo>
                  <a:pt x="247095" y="199644"/>
                </a:lnTo>
                <a:cubicBezTo>
                  <a:pt x="248182" y="197625"/>
                  <a:pt x="249518" y="195415"/>
                  <a:pt x="251102" y="193015"/>
                </a:cubicBezTo>
                <a:cubicBezTo>
                  <a:pt x="252686" y="190615"/>
                  <a:pt x="254404" y="188253"/>
                  <a:pt x="256255" y="185928"/>
                </a:cubicBezTo>
                <a:cubicBezTo>
                  <a:pt x="256922" y="184658"/>
                  <a:pt x="258025" y="182626"/>
                  <a:pt x="259563" y="179832"/>
                </a:cubicBezTo>
                <a:cubicBezTo>
                  <a:pt x="261101" y="177038"/>
                  <a:pt x="262732" y="174702"/>
                  <a:pt x="264458" y="172822"/>
                </a:cubicBezTo>
                <a:lnTo>
                  <a:pt x="267820" y="167031"/>
                </a:lnTo>
                <a:lnTo>
                  <a:pt x="272406" y="160935"/>
                </a:lnTo>
                <a:cubicBezTo>
                  <a:pt x="269092" y="166116"/>
                  <a:pt x="265631" y="172212"/>
                  <a:pt x="262022" y="179223"/>
                </a:cubicBezTo>
                <a:cubicBezTo>
                  <a:pt x="263049" y="178385"/>
                  <a:pt x="263963" y="177318"/>
                  <a:pt x="264765" y="176022"/>
                </a:cubicBezTo>
                <a:cubicBezTo>
                  <a:pt x="265566" y="174727"/>
                  <a:pt x="266483" y="173660"/>
                  <a:pt x="267515" y="172822"/>
                </a:cubicBezTo>
                <a:lnTo>
                  <a:pt x="266292" y="175260"/>
                </a:lnTo>
                <a:cubicBezTo>
                  <a:pt x="265280" y="177242"/>
                  <a:pt x="264176" y="179223"/>
                  <a:pt x="262981" y="181204"/>
                </a:cubicBezTo>
                <a:cubicBezTo>
                  <a:pt x="261785" y="183185"/>
                  <a:pt x="261065" y="184252"/>
                  <a:pt x="260820" y="184404"/>
                </a:cubicBezTo>
                <a:lnTo>
                  <a:pt x="260219" y="183795"/>
                </a:lnTo>
                <a:cubicBezTo>
                  <a:pt x="258994" y="186024"/>
                  <a:pt x="257786" y="188119"/>
                  <a:pt x="256597" y="190081"/>
                </a:cubicBezTo>
                <a:cubicBezTo>
                  <a:pt x="255408" y="192044"/>
                  <a:pt x="254276" y="194215"/>
                  <a:pt x="253201" y="196596"/>
                </a:cubicBezTo>
                <a:lnTo>
                  <a:pt x="251980" y="198730"/>
                </a:lnTo>
                <a:cubicBezTo>
                  <a:pt x="250816" y="200826"/>
                  <a:pt x="249098" y="203493"/>
                  <a:pt x="246827" y="206731"/>
                </a:cubicBezTo>
                <a:cubicBezTo>
                  <a:pt x="244557" y="209970"/>
                  <a:pt x="242305" y="213094"/>
                  <a:pt x="240072" y="216104"/>
                </a:cubicBezTo>
                <a:lnTo>
                  <a:pt x="239767" y="215799"/>
                </a:lnTo>
                <a:cubicBezTo>
                  <a:pt x="239156" y="216154"/>
                  <a:pt x="238545" y="217272"/>
                  <a:pt x="237935" y="219152"/>
                </a:cubicBezTo>
                <a:lnTo>
                  <a:pt x="237935" y="220066"/>
                </a:lnTo>
                <a:cubicBezTo>
                  <a:pt x="235627" y="220231"/>
                  <a:pt x="234265" y="220511"/>
                  <a:pt x="233849" y="220904"/>
                </a:cubicBezTo>
                <a:cubicBezTo>
                  <a:pt x="233432" y="221298"/>
                  <a:pt x="233281" y="221730"/>
                  <a:pt x="233394" y="222200"/>
                </a:cubicBezTo>
                <a:cubicBezTo>
                  <a:pt x="232846" y="221692"/>
                  <a:pt x="232579" y="220955"/>
                  <a:pt x="232594" y="219990"/>
                </a:cubicBezTo>
                <a:cubicBezTo>
                  <a:pt x="232610" y="219025"/>
                  <a:pt x="232561" y="218136"/>
                  <a:pt x="232448" y="217323"/>
                </a:cubicBezTo>
                <a:cubicBezTo>
                  <a:pt x="232328" y="217913"/>
                  <a:pt x="232190" y="218409"/>
                  <a:pt x="232032" y="218809"/>
                </a:cubicBezTo>
                <a:cubicBezTo>
                  <a:pt x="231874" y="219209"/>
                  <a:pt x="231508" y="219628"/>
                  <a:pt x="230933" y="220066"/>
                </a:cubicBezTo>
                <a:lnTo>
                  <a:pt x="231236" y="220371"/>
                </a:lnTo>
                <a:cubicBezTo>
                  <a:pt x="231160" y="220422"/>
                  <a:pt x="231085" y="220625"/>
                  <a:pt x="231009" y="220980"/>
                </a:cubicBezTo>
                <a:cubicBezTo>
                  <a:pt x="230933" y="221336"/>
                  <a:pt x="230403" y="221539"/>
                  <a:pt x="229418" y="221590"/>
                </a:cubicBezTo>
                <a:cubicBezTo>
                  <a:pt x="227604" y="220853"/>
                  <a:pt x="226377" y="218974"/>
                  <a:pt x="225735" y="215951"/>
                </a:cubicBezTo>
                <a:cubicBezTo>
                  <a:pt x="225094" y="212929"/>
                  <a:pt x="226826" y="208611"/>
                  <a:pt x="230933" y="202997"/>
                </a:cubicBezTo>
                <a:lnTo>
                  <a:pt x="230933" y="202388"/>
                </a:lnTo>
                <a:cubicBezTo>
                  <a:pt x="231072" y="202096"/>
                  <a:pt x="232088" y="200546"/>
                  <a:pt x="233980" y="197739"/>
                </a:cubicBezTo>
                <a:cubicBezTo>
                  <a:pt x="235872" y="194933"/>
                  <a:pt x="237803" y="191707"/>
                  <a:pt x="239774" y="188062"/>
                </a:cubicBezTo>
                <a:lnTo>
                  <a:pt x="239774" y="188367"/>
                </a:lnTo>
                <a:cubicBezTo>
                  <a:pt x="240073" y="186843"/>
                  <a:pt x="240467" y="185471"/>
                  <a:pt x="240956" y="184252"/>
                </a:cubicBezTo>
                <a:cubicBezTo>
                  <a:pt x="241446" y="183033"/>
                  <a:pt x="242069" y="181966"/>
                  <a:pt x="242826" y="181052"/>
                </a:cubicBezTo>
                <a:cubicBezTo>
                  <a:pt x="243131" y="181306"/>
                  <a:pt x="243436" y="181407"/>
                  <a:pt x="243742" y="181356"/>
                </a:cubicBezTo>
                <a:cubicBezTo>
                  <a:pt x="244002" y="179070"/>
                  <a:pt x="245083" y="176937"/>
                  <a:pt x="246985" y="174956"/>
                </a:cubicBezTo>
                <a:cubicBezTo>
                  <a:pt x="248886" y="172974"/>
                  <a:pt x="250043" y="171146"/>
                  <a:pt x="250456" y="169469"/>
                </a:cubicBezTo>
                <a:lnTo>
                  <a:pt x="250456" y="169164"/>
                </a:lnTo>
                <a:cubicBezTo>
                  <a:pt x="250762" y="168199"/>
                  <a:pt x="251677" y="166777"/>
                  <a:pt x="253204" y="164897"/>
                </a:cubicBezTo>
                <a:cubicBezTo>
                  <a:pt x="257538" y="157223"/>
                  <a:pt x="260469" y="152184"/>
                  <a:pt x="261995" y="149781"/>
                </a:cubicBezTo>
                <a:cubicBezTo>
                  <a:pt x="263521" y="147379"/>
                  <a:pt x="264422" y="146111"/>
                  <a:pt x="264698" y="145977"/>
                </a:cubicBezTo>
                <a:cubicBezTo>
                  <a:pt x="264973" y="145844"/>
                  <a:pt x="265403" y="145343"/>
                  <a:pt x="265986" y="144476"/>
                </a:cubicBezTo>
                <a:cubicBezTo>
                  <a:pt x="266591" y="143841"/>
                  <a:pt x="267139" y="143129"/>
                  <a:pt x="267629" y="142342"/>
                </a:cubicBezTo>
                <a:cubicBezTo>
                  <a:pt x="268120" y="141555"/>
                  <a:pt x="268591" y="140843"/>
                  <a:pt x="269043" y="140208"/>
                </a:cubicBezTo>
                <a:lnTo>
                  <a:pt x="268737" y="140208"/>
                </a:lnTo>
                <a:cubicBezTo>
                  <a:pt x="271270" y="135770"/>
                  <a:pt x="273911" y="131465"/>
                  <a:pt x="276660" y="127293"/>
                </a:cubicBezTo>
                <a:cubicBezTo>
                  <a:pt x="279408" y="123121"/>
                  <a:pt x="281742" y="119196"/>
                  <a:pt x="283660" y="115520"/>
                </a:cubicBezTo>
                <a:lnTo>
                  <a:pt x="283965" y="115824"/>
                </a:lnTo>
                <a:cubicBezTo>
                  <a:pt x="284683" y="114707"/>
                  <a:pt x="285611" y="113437"/>
                  <a:pt x="286749" y="112014"/>
                </a:cubicBezTo>
                <a:cubicBezTo>
                  <a:pt x="287886" y="110592"/>
                  <a:pt x="288585" y="109322"/>
                  <a:pt x="288846" y="108204"/>
                </a:cubicBezTo>
                <a:lnTo>
                  <a:pt x="289151" y="107900"/>
                </a:lnTo>
                <a:lnTo>
                  <a:pt x="289151" y="107595"/>
                </a:lnTo>
                <a:cubicBezTo>
                  <a:pt x="289253" y="106928"/>
                  <a:pt x="289812" y="105747"/>
                  <a:pt x="290829" y="104052"/>
                </a:cubicBezTo>
                <a:cubicBezTo>
                  <a:pt x="291846" y="102356"/>
                  <a:pt x="292710" y="101404"/>
                  <a:pt x="293422" y="101194"/>
                </a:cubicBezTo>
                <a:cubicBezTo>
                  <a:pt x="302669" y="85598"/>
                  <a:pt x="312234" y="70536"/>
                  <a:pt x="322116" y="56008"/>
                </a:cubicBezTo>
                <a:cubicBezTo>
                  <a:pt x="331998" y="41479"/>
                  <a:pt x="341631" y="26874"/>
                  <a:pt x="351016" y="12193"/>
                </a:cubicBezTo>
                <a:lnTo>
                  <a:pt x="355588" y="4572"/>
                </a:lnTo>
                <a:cubicBezTo>
                  <a:pt x="357467" y="1524"/>
                  <a:pt x="359194" y="0"/>
                  <a:pt x="360769"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a:off x="11201400" y="0"/>
            <a:ext cx="990600" cy="3048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Option</a:t>
            </a:r>
          </a:p>
        </p:txBody>
      </p:sp>
      <p:sp>
        <p:nvSpPr>
          <p:cNvPr id="31" name="Rectangle 30"/>
          <p:cNvSpPr/>
          <p:nvPr/>
        </p:nvSpPr>
        <p:spPr>
          <a:xfrm>
            <a:off x="377825" y="926326"/>
            <a:ext cx="11434763"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Studies have shown that companies perform better with a higher level of employee engagement</a:t>
            </a: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3548450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18" name="Picture 17"/>
          <p:cNvPicPr>
            <a:picLocks noChangeAspect="1"/>
          </p:cNvPicPr>
          <p:nvPr/>
        </p:nvPicPr>
        <p:blipFill>
          <a:blip r:embed="rId3" cstate="print"/>
          <a:stretch>
            <a:fillRect/>
          </a:stretch>
        </p:blipFill>
        <p:spPr>
          <a:xfrm>
            <a:off x="1518045" y="1836738"/>
            <a:ext cx="9155912" cy="4088534"/>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Wellness and </a:t>
            </a:r>
            <a:r>
              <a:rPr lang="en-US" dirty="0" smtClean="0"/>
              <a:t>wellbeing</a:t>
            </a:r>
            <a:br>
              <a:rPr lang="en-US" dirty="0" smtClean="0"/>
            </a:br>
            <a:r>
              <a:rPr lang="en-US" sz="2100" b="0" dirty="0" smtClean="0">
                <a:solidFill>
                  <a:schemeClr val="accent3"/>
                </a:solidFill>
              </a:rPr>
              <a:t>Next big thing: health and wellbeing</a:t>
            </a:r>
            <a:endParaRPr lang="en-US" sz="2100" b="0" dirty="0">
              <a:solidFill>
                <a:schemeClr val="accent3"/>
              </a:solidFill>
            </a:endParaRPr>
          </a:p>
        </p:txBody>
      </p:sp>
      <p:sp>
        <p:nvSpPr>
          <p:cNvPr id="6" name="Rectangle 5"/>
          <p:cNvSpPr/>
          <p:nvPr/>
        </p:nvSpPr>
        <p:spPr>
          <a:xfrm>
            <a:off x="377825" y="1218426"/>
            <a:ext cx="11434763"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Well certification complements green standards such as Leed with new requirements</a:t>
            </a:r>
          </a:p>
        </p:txBody>
      </p:sp>
      <p:sp>
        <p:nvSpPr>
          <p:cNvPr id="8" name="Shape 742"/>
          <p:cNvSpPr>
            <a:spLocks noChangeArrowheads="1"/>
          </p:cNvSpPr>
          <p:nvPr/>
        </p:nvSpPr>
        <p:spPr bwMode="auto">
          <a:xfrm>
            <a:off x="6382827" y="4267430"/>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Air</a:t>
            </a:r>
          </a:p>
        </p:txBody>
      </p:sp>
      <p:sp>
        <p:nvSpPr>
          <p:cNvPr id="9" name="Shape 742"/>
          <p:cNvSpPr>
            <a:spLocks noChangeArrowheads="1"/>
          </p:cNvSpPr>
          <p:nvPr/>
        </p:nvSpPr>
        <p:spPr bwMode="auto">
          <a:xfrm>
            <a:off x="8004173" y="2142222"/>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Light</a:t>
            </a:r>
          </a:p>
        </p:txBody>
      </p:sp>
      <p:sp>
        <p:nvSpPr>
          <p:cNvPr id="10" name="Shape 742"/>
          <p:cNvSpPr>
            <a:spLocks noChangeArrowheads="1"/>
          </p:cNvSpPr>
          <p:nvPr/>
        </p:nvSpPr>
        <p:spPr bwMode="auto">
          <a:xfrm>
            <a:off x="10764781" y="4956631"/>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Mind</a:t>
            </a:r>
          </a:p>
        </p:txBody>
      </p:sp>
      <p:sp>
        <p:nvSpPr>
          <p:cNvPr id="11" name="Shape 742"/>
          <p:cNvSpPr>
            <a:spLocks noChangeArrowheads="1"/>
          </p:cNvSpPr>
          <p:nvPr/>
        </p:nvSpPr>
        <p:spPr bwMode="auto">
          <a:xfrm>
            <a:off x="6382827" y="2357666"/>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Water</a:t>
            </a:r>
          </a:p>
        </p:txBody>
      </p:sp>
      <p:sp>
        <p:nvSpPr>
          <p:cNvPr id="12" name="Shape 742"/>
          <p:cNvSpPr>
            <a:spLocks noChangeArrowheads="1"/>
          </p:cNvSpPr>
          <p:nvPr/>
        </p:nvSpPr>
        <p:spPr bwMode="auto">
          <a:xfrm>
            <a:off x="8175625" y="3407164"/>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Comfort</a:t>
            </a:r>
          </a:p>
        </p:txBody>
      </p:sp>
      <p:sp>
        <p:nvSpPr>
          <p:cNvPr id="13" name="Shape 742"/>
          <p:cNvSpPr>
            <a:spLocks noChangeArrowheads="1"/>
          </p:cNvSpPr>
          <p:nvPr/>
        </p:nvSpPr>
        <p:spPr bwMode="auto">
          <a:xfrm>
            <a:off x="1882775" y="3877379"/>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Nourishment</a:t>
            </a:r>
          </a:p>
        </p:txBody>
      </p:sp>
      <p:sp>
        <p:nvSpPr>
          <p:cNvPr id="14" name="Shape 742"/>
          <p:cNvSpPr>
            <a:spLocks noChangeArrowheads="1"/>
          </p:cNvSpPr>
          <p:nvPr/>
        </p:nvSpPr>
        <p:spPr bwMode="auto">
          <a:xfrm>
            <a:off x="3940175" y="4149725"/>
            <a:ext cx="12716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panose="020B0604020202020204" pitchFamily="34" charset="0"/>
                <a:sym typeface="Arial Narrow" panose="020B0606020202030204" pitchFamily="34" charset="0"/>
              </a:rPr>
              <a:t>Fitness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288011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721"/>
          <a:stretch/>
        </p:blipFill>
        <p:spPr>
          <a:xfrm flipH="1">
            <a:off x="4139438" y="428"/>
            <a:ext cx="8052562"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71"/>
          <a:stretch/>
        </p:blipFill>
        <p:spPr>
          <a:xfrm>
            <a:off x="-14515" y="428"/>
            <a:ext cx="11828381" cy="6857143"/>
          </a:xfrm>
          <a:prstGeom prst="rect">
            <a:avLst/>
          </a:prstGeom>
        </p:spPr>
      </p:pic>
      <p:sp>
        <p:nvSpPr>
          <p:cNvPr id="6" name="Text Placeholder 5"/>
          <p:cNvSpPr>
            <a:spLocks noGrp="1"/>
          </p:cNvSpPr>
          <p:nvPr>
            <p:ph type="body" sz="quarter" idx="13"/>
          </p:nvPr>
        </p:nvSpPr>
        <p:spPr>
          <a:xfrm>
            <a:off x="377999" y="2606400"/>
            <a:ext cx="5848176" cy="2083759"/>
          </a:xfrm>
        </p:spPr>
        <p:txBody>
          <a:bodyPr anchor="ctr">
            <a:normAutofit/>
          </a:bodyPr>
          <a:lstStyle/>
          <a:p>
            <a:r>
              <a:rPr lang="en-US" sz="3200" b="1" dirty="0">
                <a:solidFill>
                  <a:schemeClr val="tx1"/>
                </a:solidFill>
              </a:rPr>
              <a:t>How are you collaborating with HR to initiate and leverage this kind of data?</a:t>
            </a:r>
            <a:endParaRPr lang="en-US" sz="3200" dirty="0">
              <a:solidFill>
                <a:schemeClr val="tx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4102328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duotone>
              <a:srgbClr val="B1B2B3">
                <a:shade val="45000"/>
                <a:satMod val="135000"/>
              </a:srgbClr>
              <a:prstClr val="white"/>
            </a:duotone>
            <a:extLst>
              <a:ext uri="{28A0092B-C50C-407E-A947-70E740481C1C}">
                <a14:useLocalDpi xmlns:a14="http://schemas.microsoft.com/office/drawing/2010/main" val="0"/>
              </a:ext>
            </a:extLst>
          </a:blip>
          <a:srcRect l="21122" t="12205" r="26574"/>
          <a:stretch/>
        </p:blipFill>
        <p:spPr>
          <a:xfrm>
            <a:off x="7872492" y="912813"/>
            <a:ext cx="4342531" cy="5945187"/>
          </a:xfrm>
          <a:prstGeom prst="rect">
            <a:avLst/>
          </a:prstGeom>
        </p:spPr>
      </p:pic>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5"/>
          <p:cNvSpPr>
            <a:spLocks noGrp="1"/>
          </p:cNvSpPr>
          <p:nvPr>
            <p:ph type="body" sz="quarter" idx="33"/>
          </p:nvPr>
        </p:nvSpPr>
        <p:spPr/>
        <p:txBody>
          <a:bodyPr/>
          <a:lstStyle/>
          <a:p>
            <a:r>
              <a:rPr lang="en-US" dirty="0"/>
              <a:t>They can also promote transparent and ethical </a:t>
            </a:r>
            <a:r>
              <a:rPr lang="en-US" dirty="0" smtClean="0"/>
              <a:t>cultures</a:t>
            </a:r>
          </a:p>
          <a:p>
            <a:r>
              <a:rPr lang="en-US" sz="2100" b="0" dirty="0">
                <a:solidFill>
                  <a:schemeClr val="accent3"/>
                </a:solidFill>
              </a:rPr>
              <a:t>Open </a:t>
            </a:r>
            <a:r>
              <a:rPr lang="en-US" sz="2100" b="0" dirty="0" smtClean="0">
                <a:solidFill>
                  <a:schemeClr val="accent3"/>
                </a:solidFill>
              </a:rPr>
              <a:t>workspaces may reduce employee misconduct</a:t>
            </a:r>
            <a:endParaRPr lang="en-US" sz="2100" b="0" dirty="0">
              <a:solidFill>
                <a:schemeClr val="accent3"/>
              </a:solidFill>
            </a:endParaRPr>
          </a:p>
        </p:txBody>
      </p:sp>
      <p:sp>
        <p:nvSpPr>
          <p:cNvPr id="7" name="Content Placeholder 4"/>
          <p:cNvSpPr txBox="1">
            <a:spLocks/>
          </p:cNvSpPr>
          <p:nvPr/>
        </p:nvSpPr>
        <p:spPr>
          <a:xfrm>
            <a:off x="378000" y="1458000"/>
            <a:ext cx="3625676" cy="4320000"/>
          </a:xfrm>
          <a:prstGeom prst="rect">
            <a:avLst/>
          </a:prstGeom>
        </p:spPr>
        <p:txBody>
          <a:bodyPr lIns="0" tIns="0" rIns="0" bIns="0"/>
          <a:lstStyle>
            <a:lvl1pPr marL="0" indent="0" algn="l" defTabSz="914377" rtl="0" eaLnBrk="1" latinLnBrk="0" hangingPunct="1">
              <a:lnSpc>
                <a:spcPct val="95000"/>
              </a:lnSpc>
              <a:spcBef>
                <a:spcPts val="1300"/>
              </a:spcBef>
              <a:spcAft>
                <a:spcPts val="0"/>
              </a:spcAft>
              <a:buFontTx/>
              <a:buNone/>
              <a:defRPr sz="2700" b="0" i="1" kern="1200">
                <a:solidFill>
                  <a:srgbClr val="616468"/>
                </a:solidFill>
                <a:latin typeface="Times New Roman" charset="0"/>
                <a:ea typeface="Times New Roman" charset="0"/>
                <a:cs typeface="Times New Roman"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2" indent="-228600" algn="l" defTabSz="914377" rtl="0" eaLnBrk="1" fontAlgn="auto" latinLnBrk="0" hangingPunct="1">
              <a:lnSpc>
                <a:spcPct val="95000"/>
              </a:lnSpc>
              <a:spcBef>
                <a:spcPts val="130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 a survey of more than 200 companies, </a:t>
            </a:r>
            <a:r>
              <a:rPr kumimoji="0" lang="en-US" sz="1600" b="1" i="0" u="none" strike="noStrike" kern="1200" cap="none" spc="0" normalizeH="0" baseline="0" noProof="0" dirty="0">
                <a:ln>
                  <a:noFill/>
                </a:ln>
                <a:solidFill>
                  <a:srgbClr val="000000"/>
                </a:solidFill>
                <a:effectLst/>
                <a:uLnTx/>
                <a:uFillTx/>
                <a:latin typeface="Arial"/>
                <a:ea typeface="+mn-ea"/>
                <a:cs typeface="+mn-cs"/>
              </a:rPr>
              <a:t>64% reported no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
            </a:r>
            <a:br>
              <a:rPr kumimoji="0" lang="en-US" sz="1600" b="1" i="0" u="none" strike="noStrike" kern="1200" cap="none" spc="0" normalizeH="0" baseline="0" noProof="0" dirty="0" smtClean="0">
                <a:ln>
                  <a:noFill/>
                </a:ln>
                <a:solidFill>
                  <a:srgbClr val="000000"/>
                </a:solidFill>
                <a:effectLst/>
                <a:uLnTx/>
                <a:uFillTx/>
                <a:latin typeface="Arial"/>
                <a:ea typeface="+mn-ea"/>
                <a:cs typeface="+mn-cs"/>
              </a:rPr>
            </a:br>
            <a:r>
              <a:rPr kumimoji="0" lang="en-US" sz="1600" b="1" i="0" u="none" strike="noStrike" kern="1200" cap="none" spc="0" normalizeH="0" baseline="0" noProof="0" dirty="0" smtClean="0">
                <a:ln>
                  <a:noFill/>
                </a:ln>
                <a:solidFill>
                  <a:srgbClr val="000000"/>
                </a:solidFill>
                <a:effectLst/>
                <a:uLnTx/>
                <a:uFillTx/>
                <a:latin typeface="Arial"/>
                <a:ea typeface="+mn-ea"/>
                <a:cs typeface="+mn-cs"/>
              </a:rPr>
              <a:t>visible </a:t>
            </a:r>
            <a:r>
              <a:rPr kumimoji="0" lang="en-US" sz="1600" b="1" i="0" u="none" strike="noStrike" kern="1200" cap="none" spc="0" normalizeH="0" baseline="0" noProof="0" dirty="0">
                <a:ln>
                  <a:noFill/>
                </a:ln>
                <a:solidFill>
                  <a:srgbClr val="000000"/>
                </a:solidFill>
                <a:effectLst/>
                <a:uLnTx/>
                <a:uFillTx/>
                <a:latin typeface="Arial"/>
                <a:ea typeface="+mn-ea"/>
                <a:cs typeface="+mn-cs"/>
              </a:rPr>
              <a:t>ethics violations over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
            </a:r>
            <a:br>
              <a:rPr kumimoji="0" lang="en-US" sz="1600" b="1" i="0" u="none" strike="noStrike" kern="1200" cap="none" spc="0" normalizeH="0" baseline="0" noProof="0" dirty="0" smtClean="0">
                <a:ln>
                  <a:noFill/>
                </a:ln>
                <a:solidFill>
                  <a:srgbClr val="000000"/>
                </a:solidFill>
                <a:effectLst/>
                <a:uLnTx/>
                <a:uFillTx/>
                <a:latin typeface="Arial"/>
                <a:ea typeface="+mn-ea"/>
                <a:cs typeface="+mn-cs"/>
              </a:rPr>
            </a:br>
            <a:r>
              <a:rPr kumimoji="0" lang="en-US" sz="1600" b="1" i="0" u="none" strike="noStrike" kern="1200" cap="none" spc="0" normalizeH="0" baseline="0" noProof="0" dirty="0" smtClean="0">
                <a:ln>
                  <a:noFill/>
                </a:ln>
                <a:solidFill>
                  <a:srgbClr val="000000"/>
                </a:solidFill>
                <a:effectLst/>
                <a:uLnTx/>
                <a:uFillTx/>
                <a:latin typeface="Arial"/>
                <a:ea typeface="+mn-ea"/>
                <a:cs typeface="+mn-cs"/>
              </a:rPr>
              <a:t>a </a:t>
            </a:r>
            <a:r>
              <a:rPr kumimoji="0" lang="en-US" sz="1600" b="1" i="0" u="none" strike="noStrike" kern="1200" cap="none" spc="0" normalizeH="0" baseline="0" noProof="0" dirty="0">
                <a:ln>
                  <a:noFill/>
                </a:ln>
                <a:solidFill>
                  <a:srgbClr val="000000"/>
                </a:solidFill>
                <a:effectLst/>
                <a:uLnTx/>
                <a:uFillTx/>
                <a:latin typeface="Arial"/>
                <a:ea typeface="+mn-ea"/>
                <a:cs typeface="+mn-cs"/>
              </a:rPr>
              <a:t>two-year period,</a:t>
            </a:r>
            <a:r>
              <a:rPr kumimoji="0" lang="en-US" sz="1600" b="0" i="0" u="none" strike="noStrike" kern="1200" cap="none" spc="0" normalizeH="0" baseline="0" noProof="0" dirty="0">
                <a:ln>
                  <a:noFill/>
                </a:ln>
                <a:solidFill>
                  <a:srgbClr val="000000"/>
                </a:solidFill>
                <a:effectLst/>
                <a:uLnTx/>
                <a:uFillTx/>
                <a:latin typeface="Arial"/>
                <a:ea typeface="+mn-ea"/>
                <a:cs typeface="+mn-cs"/>
              </a:rPr>
              <a:t> which they attributed to moving to an open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a:r>
            <a:br>
              <a:rPr kumimoji="0" lang="en-US" sz="1600" b="0" i="0" u="none" strike="noStrike" kern="1200" cap="none" spc="0" normalizeH="0" baseline="0" noProof="0" dirty="0" smtClean="0">
                <a:ln>
                  <a:noFill/>
                </a:ln>
                <a:solidFill>
                  <a:srgbClr val="000000"/>
                </a:solidFill>
                <a:effectLst/>
                <a:uLnTx/>
                <a:uFillTx/>
                <a:latin typeface="Arial"/>
                <a:ea typeface="+mn-ea"/>
                <a:cs typeface="+mn-cs"/>
              </a:rPr>
            </a:br>
            <a:r>
              <a:rPr kumimoji="0" lang="en-US" sz="1600" b="0" i="0" u="none" strike="noStrike" kern="1200" cap="none" spc="0" normalizeH="0" baseline="0" noProof="0" dirty="0" smtClean="0">
                <a:ln>
                  <a:noFill/>
                </a:ln>
                <a:solidFill>
                  <a:srgbClr val="000000"/>
                </a:solidFill>
                <a:effectLst/>
                <a:uLnTx/>
                <a:uFillTx/>
                <a:latin typeface="Arial"/>
                <a:ea typeface="+mn-ea"/>
                <a:cs typeface="+mn-cs"/>
              </a:rPr>
              <a:t>floor plan</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28600" marR="0" lvl="2" indent="-228600" algn="l" defTabSz="914377" rtl="0" eaLnBrk="1" fontAlgn="auto" latinLnBrk="0" hangingPunct="1">
              <a:lnSpc>
                <a:spcPct val="95000"/>
              </a:lnSpc>
              <a:spcBef>
                <a:spcPts val="1300"/>
              </a:spcBef>
              <a:spcAft>
                <a:spcPts val="0"/>
              </a:spcAft>
              <a:buClrTx/>
              <a:buSzTx/>
              <a:buFont typeface="Arial"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81 percent believe that open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
            </a:r>
            <a:br>
              <a:rPr kumimoji="0" lang="en-US" sz="1600" b="1" i="0" u="none" strike="noStrike" kern="1200" cap="none" spc="0" normalizeH="0" baseline="0" noProof="0" dirty="0" smtClean="0">
                <a:ln>
                  <a:noFill/>
                </a:ln>
                <a:solidFill>
                  <a:srgbClr val="000000"/>
                </a:solidFill>
                <a:effectLst/>
                <a:uLnTx/>
                <a:uFillTx/>
                <a:latin typeface="Arial"/>
                <a:ea typeface="+mn-ea"/>
                <a:cs typeface="+mn-cs"/>
              </a:rPr>
            </a:br>
            <a:r>
              <a:rPr kumimoji="0" lang="en-US" sz="1600" b="1" i="0" u="none" strike="noStrike" kern="1200" cap="none" spc="0" normalizeH="0" baseline="0" noProof="0" dirty="0" smtClean="0">
                <a:ln>
                  <a:noFill/>
                </a:ln>
                <a:solidFill>
                  <a:srgbClr val="000000"/>
                </a:solidFill>
                <a:effectLst/>
                <a:uLnTx/>
                <a:uFillTx/>
                <a:latin typeface="Arial"/>
                <a:ea typeface="+mn-ea"/>
                <a:cs typeface="+mn-cs"/>
              </a:rPr>
              <a:t>office </a:t>
            </a:r>
            <a:r>
              <a:rPr kumimoji="0" lang="en-US" sz="1600" b="1" i="0" u="none" strike="noStrike" kern="1200" cap="none" spc="0" normalizeH="0" baseline="0" noProof="0" dirty="0">
                <a:ln>
                  <a:noFill/>
                </a:ln>
                <a:solidFill>
                  <a:srgbClr val="000000"/>
                </a:solidFill>
                <a:effectLst/>
                <a:uLnTx/>
                <a:uFillTx/>
                <a:latin typeface="Arial"/>
                <a:ea typeface="+mn-ea"/>
                <a:cs typeface="+mn-cs"/>
              </a:rPr>
              <a:t>plans, </a:t>
            </a:r>
            <a:r>
              <a:rPr kumimoji="0" lang="en-US" sz="1600" b="0" i="0" u="none" strike="noStrike" kern="1200" cap="none" spc="0" normalizeH="0" baseline="0" noProof="0" dirty="0">
                <a:ln>
                  <a:noFill/>
                </a:ln>
                <a:solidFill>
                  <a:srgbClr val="000000"/>
                </a:solidFill>
                <a:effectLst/>
                <a:uLnTx/>
                <a:uFillTx/>
                <a:latin typeface="Arial"/>
                <a:ea typeface="+mn-ea"/>
                <a:cs typeface="+mn-cs"/>
              </a:rPr>
              <a:t>which cause staff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a:r>
            <a:br>
              <a:rPr kumimoji="0" lang="en-US" sz="1600" b="0" i="0" u="none" strike="noStrike" kern="1200" cap="none" spc="0" normalizeH="0" baseline="0" noProof="0" dirty="0" smtClean="0">
                <a:ln>
                  <a:noFill/>
                </a:ln>
                <a:solidFill>
                  <a:srgbClr val="000000"/>
                </a:solidFill>
                <a:effectLst/>
                <a:uLnTx/>
                <a:uFillTx/>
                <a:latin typeface="Arial"/>
                <a:ea typeface="+mn-ea"/>
                <a:cs typeface="+mn-cs"/>
              </a:rPr>
            </a:br>
            <a:r>
              <a:rPr kumimoji="0" lang="en-US" sz="1600" b="0" i="0" u="none" strike="noStrike" kern="1200" cap="none" spc="0" normalizeH="0" baseline="0" noProof="0" dirty="0" smtClean="0">
                <a:ln>
                  <a:noFill/>
                </a:ln>
                <a:solidFill>
                  <a:srgbClr val="000000"/>
                </a:solidFill>
                <a:effectLst/>
                <a:uLnTx/>
                <a:uFillTx/>
                <a:latin typeface="Arial"/>
                <a:ea typeface="+mn-ea"/>
                <a:cs typeface="+mn-cs"/>
              </a:rPr>
              <a:t>to be </a:t>
            </a:r>
            <a:r>
              <a:rPr kumimoji="0" lang="en-US" sz="1600" b="0" i="0" u="none" strike="noStrike" kern="1200" cap="none" spc="0" normalizeH="0" baseline="0" noProof="0" dirty="0">
                <a:ln>
                  <a:noFill/>
                </a:ln>
                <a:solidFill>
                  <a:srgbClr val="000000"/>
                </a:solidFill>
                <a:effectLst/>
                <a:uLnTx/>
                <a:uFillTx/>
                <a:latin typeface="Arial"/>
                <a:ea typeface="+mn-ea"/>
                <a:cs typeface="+mn-cs"/>
              </a:rPr>
              <a:t>more visible to one another, </a:t>
            </a:r>
            <a:r>
              <a:rPr kumimoji="0" lang="en-US" sz="1600" b="1" i="0" u="none" strike="noStrike" kern="1200" cap="none" spc="0" normalizeH="0" baseline="0" noProof="0" dirty="0">
                <a:ln>
                  <a:noFill/>
                </a:ln>
                <a:solidFill>
                  <a:srgbClr val="000000"/>
                </a:solidFill>
                <a:effectLst/>
                <a:uLnTx/>
                <a:uFillTx/>
                <a:latin typeface="Arial"/>
                <a:ea typeface="+mn-ea"/>
                <a:cs typeface="+mn-cs"/>
              </a:rPr>
              <a:t>generally promote improved behaviors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when </a:t>
            </a:r>
            <a:r>
              <a:rPr kumimoji="0" lang="en-US" sz="1600" b="1" i="0" u="none" strike="noStrike" kern="1200" cap="none" spc="0" normalizeH="0" baseline="0" noProof="0" dirty="0">
                <a:ln>
                  <a:noFill/>
                </a:ln>
                <a:solidFill>
                  <a:srgbClr val="000000"/>
                </a:solidFill>
                <a:effectLst/>
                <a:uLnTx/>
                <a:uFillTx/>
                <a:latin typeface="Arial"/>
                <a:ea typeface="+mn-ea"/>
                <a:cs typeface="+mn-cs"/>
              </a:rPr>
              <a:t>compared to individual office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plans</a:t>
            </a: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a:p>
            <a:pPr marL="228600" marR="0" lvl="2" indent="-228600" algn="l" defTabSz="914377" rtl="0" eaLnBrk="1" fontAlgn="auto" latinLnBrk="0" hangingPunct="1">
              <a:lnSpc>
                <a:spcPct val="95000"/>
              </a:lnSpc>
              <a:spcBef>
                <a:spcPts val="130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Most employees consider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trust and kindness – which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can be fostered through agile workspace - the biggest positive impact on their engagement at work.</a:t>
            </a:r>
          </a:p>
          <a:p>
            <a:pPr marL="228600" marR="0" lvl="2" indent="-228600" algn="l" defTabSz="914377" rtl="0" eaLnBrk="1" fontAlgn="auto" latinLnBrk="0" hangingPunct="1">
              <a:lnSpc>
                <a:spcPct val="95000"/>
              </a:lnSpc>
              <a:spcBef>
                <a:spcPts val="1300"/>
              </a:spcBef>
              <a:spcAft>
                <a:spcPts val="0"/>
              </a:spcAft>
              <a:buClrTx/>
              <a:buSzTx/>
              <a:buFont typeface="Arial"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8904289" y="3068638"/>
            <a:ext cx="3008311" cy="2197525"/>
          </a:xfrm>
          <a:prstGeom prst="rect">
            <a:avLst/>
          </a:prstGeom>
        </p:spPr>
        <p:txBody>
          <a:bodyPr wrap="square" lIns="0" rIns="0">
            <a:spAutoFit/>
          </a:bodyPr>
          <a:lstStyle/>
          <a:p>
            <a:pPr marL="0" marR="0" lvl="0" indent="0" algn="l" defTabSz="914400" rtl="0" eaLnBrk="1" fontAlgn="auto" latinLnBrk="0" hangingPunct="1">
              <a:lnSpc>
                <a:spcPct val="95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“Employees are more aware of openness and sharing in the office, and are less likely </a:t>
            </a:r>
            <a:b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br>
            <a:r>
              <a:rPr kumimoji="0" lang="en-US" sz="2400" b="0" i="1" u="none" strike="noStrike" kern="1200" cap="none" spc="0" normalizeH="0" baseline="0" noProof="0" dirty="0">
                <a:ln>
                  <a:noFill/>
                </a:ln>
                <a:solidFill>
                  <a:srgbClr val="E30613"/>
                </a:solidFill>
                <a:effectLst/>
                <a:uLnTx/>
                <a:uFillTx/>
                <a:latin typeface="Times New Roman" panose="02020603050405020304" pitchFamily="18" charset="0"/>
                <a:ea typeface="+mn-ea"/>
                <a:cs typeface="Times New Roman" panose="02020603050405020304" pitchFamily="18" charset="0"/>
              </a:rPr>
              <a:t>to commit ethics violations as a result.” </a:t>
            </a:r>
          </a:p>
        </p:txBody>
      </p:sp>
      <p:pic>
        <p:nvPicPr>
          <p:cNvPr id="12" name="Picture 2" descr="Image result for open floor plans in offic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024" y="1458000"/>
            <a:ext cx="3625676" cy="241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81000" y="6197600"/>
            <a:ext cx="1143476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Sources: Joint study by JLL and </a:t>
            </a:r>
            <a:r>
              <a:rPr kumimoji="0" lang="en-US" sz="1000" b="0" i="1" u="none" strike="noStrike" kern="1200" cap="none" spc="0" normalizeH="0" baseline="0" noProof="0" dirty="0" err="1">
                <a:ln>
                  <a:noFill/>
                </a:ln>
                <a:solidFill>
                  <a:srgbClr val="626468"/>
                </a:solidFill>
                <a:effectLst/>
                <a:uLnTx/>
                <a:uFillTx/>
                <a:latin typeface="Times New Roman" panose="02020603050405020304" pitchFamily="18" charset="0"/>
                <a:ea typeface="+mn-ea"/>
                <a:cs typeface="Times New Roman" panose="02020603050405020304" pitchFamily="18" charset="0"/>
              </a:rPr>
              <a:t>Ethisphere</a:t>
            </a:r>
            <a:r>
              <a:rPr kumimoji="0" lang="en-US" sz="1000" b="0" i="1" u="none" strike="noStrike" kern="1200" cap="none" spc="0" normalizeH="0" baseline="0" noProof="0" dirty="0">
                <a:ln>
                  <a:noFill/>
                </a:ln>
                <a:solidFill>
                  <a:srgbClr val="626468"/>
                </a:solidFill>
                <a:effectLst/>
                <a:uLnTx/>
                <a:uFillTx/>
                <a:latin typeface="Times New Roman" panose="02020603050405020304" pitchFamily="18" charset="0"/>
                <a:ea typeface="+mn-ea"/>
                <a:cs typeface="Times New Roman" panose="02020603050405020304" pitchFamily="18" charset="0"/>
              </a:rPr>
              <a:t> on the “Influence of Workplace Design and Practice on the Ethical Environment , 2011; and JLL Workplace Study, June 22, 2017 </a:t>
            </a:r>
          </a:p>
        </p:txBody>
      </p:sp>
    </p:spTree>
    <p:extLst>
      <p:ext uri="{BB962C8B-B14F-4D97-AF65-F5344CB8AC3E}">
        <p14:creationId xmlns:p14="http://schemas.microsoft.com/office/powerpoint/2010/main" val="413129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33"/>
          </p:nvPr>
        </p:nvSpPr>
        <p:spPr/>
        <p:txBody>
          <a:bodyPr/>
          <a:lstStyle/>
          <a:p>
            <a:r>
              <a:rPr lang="en-US" dirty="0"/>
              <a:t>Ethics Bingo</a:t>
            </a:r>
          </a:p>
        </p:txBody>
      </p:sp>
      <p:pic>
        <p:nvPicPr>
          <p:cNvPr id="1026" name="Picture 2"/>
          <p:cNvPicPr>
            <a:picLocks noChangeAspect="1" noChangeArrowheads="1"/>
          </p:cNvPicPr>
          <p:nvPr/>
        </p:nvPicPr>
        <p:blipFill>
          <a:blip r:embed="rId3" cstate="print"/>
          <a:srcRect/>
          <a:stretch>
            <a:fillRect/>
          </a:stretch>
        </p:blipFill>
        <p:spPr bwMode="auto">
          <a:xfrm>
            <a:off x="3411940" y="272955"/>
            <a:ext cx="5776865" cy="6337489"/>
          </a:xfrm>
          <a:prstGeom prst="rect">
            <a:avLst/>
          </a:prstGeom>
          <a:noFill/>
          <a:ln w="9525">
            <a:noFill/>
            <a:miter lim="800000"/>
            <a:headEnd/>
            <a:tailEnd/>
          </a:ln>
        </p:spPr>
      </p:pic>
    </p:spTree>
    <p:extLst>
      <p:ext uri="{BB962C8B-B14F-4D97-AF65-F5344CB8AC3E}">
        <p14:creationId xmlns:p14="http://schemas.microsoft.com/office/powerpoint/2010/main" val="1654256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i="0" dirty="0" smtClean="0">
                <a:latin typeface="+mn-lt"/>
              </a:rPr>
              <a:t>What is one practical idea you can immediately apply when you return to your office?</a:t>
            </a:r>
          </a:p>
          <a:p>
            <a:r>
              <a:rPr lang="en-US" i="0" dirty="0" smtClean="0">
                <a:latin typeface="+mn-lt"/>
              </a:rPr>
              <a:t>Which function has the most upside potential in terms of forging stronger relationships to support corporate citizenship?</a:t>
            </a:r>
          </a:p>
          <a:p>
            <a:r>
              <a:rPr lang="en-US" i="0" dirty="0" smtClean="0">
                <a:latin typeface="+mn-lt"/>
              </a:rPr>
              <a:t>Where could additional data help strengthen your case for resources, visibility and impact either inside or outside the organization?</a:t>
            </a:r>
            <a:endParaRPr lang="en-US" i="0" dirty="0">
              <a:latin typeface="+mn-lt"/>
            </a:endParaRPr>
          </a:p>
        </p:txBody>
      </p:sp>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p:cNvSpPr>
            <a:spLocks noGrp="1"/>
          </p:cNvSpPr>
          <p:nvPr>
            <p:ph type="body" sz="quarter" idx="15"/>
          </p:nvPr>
        </p:nvSpPr>
        <p:spPr/>
        <p:txBody>
          <a:bodyPr/>
          <a:lstStyle/>
          <a:p>
            <a:r>
              <a:rPr lang="en-US" dirty="0" smtClean="0"/>
              <a:t>Wrapping up</a:t>
            </a:r>
            <a:endParaRPr lang="en-US" dirty="0"/>
          </a:p>
        </p:txBody>
      </p:sp>
    </p:spTree>
    <p:extLst>
      <p:ext uri="{BB962C8B-B14F-4D97-AF65-F5344CB8AC3E}">
        <p14:creationId xmlns:p14="http://schemas.microsoft.com/office/powerpoint/2010/main" val="52898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p:txBody>
          <a:bodyPr/>
          <a:lstStyle/>
          <a:p>
            <a:r>
              <a:rPr lang="en-US" dirty="0" smtClean="0"/>
              <a:t>JLL: http://www.jll.com/research </a:t>
            </a:r>
          </a:p>
          <a:p>
            <a:r>
              <a:rPr lang="en-US" dirty="0" smtClean="0"/>
              <a:t>SHRM: Society for Human Resource Management</a:t>
            </a:r>
          </a:p>
          <a:p>
            <a:r>
              <a:rPr lang="en-US" dirty="0" smtClean="0"/>
              <a:t>IFMA: International Facility Management Association</a:t>
            </a:r>
          </a:p>
          <a:p>
            <a:r>
              <a:rPr lang="en-US" dirty="0" smtClean="0"/>
              <a:t>BOMA: Building Owners &amp; Managers Association</a:t>
            </a:r>
          </a:p>
          <a:p>
            <a:r>
              <a:rPr lang="en-US" dirty="0" smtClean="0"/>
              <a:t>Ethisphere</a:t>
            </a:r>
          </a:p>
          <a:p>
            <a:r>
              <a:rPr lang="en-US" dirty="0" smtClean="0"/>
              <a:t>Law Firm Sustainability Network</a:t>
            </a:r>
          </a:p>
          <a:p>
            <a:endParaRPr lang="en-US" dirty="0" smtClean="0"/>
          </a:p>
          <a:p>
            <a:endParaRPr lang="en-US" dirty="0"/>
          </a:p>
        </p:txBody>
      </p:sp>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srgbClr val="000000"/>
                </a:solidFill>
                <a:effectLst/>
                <a:uLnTx/>
                <a:uFillTx/>
                <a:latin typeface="Arial"/>
                <a:ea typeface="+mn-ea"/>
                <a:cs typeface="+mn-cs"/>
              </a:rPr>
              <a:t>© 2018 Jones Lang LaSalle IP, Inc. All rights reserved.</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96207-DBD9-AC41-BD6C-8097A31BF10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 Placeholder 7"/>
          <p:cNvSpPr>
            <a:spLocks noGrp="1"/>
          </p:cNvSpPr>
          <p:nvPr>
            <p:ph type="body" sz="quarter" idx="15"/>
          </p:nvPr>
        </p:nvSpPr>
        <p:spPr/>
        <p:txBody>
          <a:bodyPr/>
          <a:lstStyle/>
          <a:p>
            <a:r>
              <a:rPr lang="en-US" dirty="0" smtClean="0"/>
              <a:t>Additional resources</a:t>
            </a:r>
            <a:endParaRPr lang="en-US" dirty="0"/>
          </a:p>
        </p:txBody>
      </p:sp>
    </p:spTree>
    <p:extLst>
      <p:ext uri="{BB962C8B-B14F-4D97-AF65-F5344CB8AC3E}">
        <p14:creationId xmlns:p14="http://schemas.microsoft.com/office/powerpoint/2010/main" val="1166930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328145" y="0"/>
            <a:ext cx="8863093"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71"/>
          <a:stretch/>
        </p:blipFill>
        <p:spPr>
          <a:xfrm>
            <a:off x="-14515" y="428"/>
            <a:ext cx="11828381" cy="68571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
        <p:nvSpPr>
          <p:cNvPr id="7" name="Text Placeholder 5"/>
          <p:cNvSpPr txBox="1">
            <a:spLocks/>
          </p:cNvSpPr>
          <p:nvPr/>
        </p:nvSpPr>
        <p:spPr>
          <a:xfrm>
            <a:off x="377999" y="2606400"/>
            <a:ext cx="5848176" cy="2083759"/>
          </a:xfrm>
          <a:prstGeom prst="rect">
            <a:avLst/>
          </a:prstGeom>
        </p:spPr>
        <p:txBody>
          <a:bodyPr vert="horz" lIns="0" tIns="0" rIns="0" bIns="0" rtlCol="0" anchor="ctr">
            <a:normAutofit/>
          </a:bodyPr>
          <a:lstStyle>
            <a:lvl1pPr marL="0" indent="0" algn="l" defTabSz="914377" rtl="0" eaLnBrk="1" latinLnBrk="0" hangingPunct="1">
              <a:lnSpc>
                <a:spcPct val="95000"/>
              </a:lnSpc>
              <a:spcBef>
                <a:spcPts val="0"/>
              </a:spcBef>
              <a:spcAft>
                <a:spcPts val="0"/>
              </a:spcAft>
              <a:buFontTx/>
              <a:buNone/>
              <a:defRPr sz="4000" b="0" i="0" kern="1200" baseline="0">
                <a:solidFill>
                  <a:schemeClr val="bg1"/>
                </a:solidFill>
                <a:latin typeface="+mj-lt"/>
                <a:ea typeface="Times New Roman" charset="0"/>
                <a:cs typeface="Times New Roman"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0000"/>
                </a:solidFill>
              </a:rPr>
              <a:t>Setting the stage:</a:t>
            </a:r>
            <a:br>
              <a:rPr lang="en-US" sz="3200" b="1" dirty="0">
                <a:solidFill>
                  <a:srgbClr val="000000"/>
                </a:solidFill>
              </a:rPr>
            </a:br>
            <a:r>
              <a:rPr lang="en-US" sz="3200" dirty="0">
                <a:solidFill>
                  <a:srgbClr val="000000"/>
                </a:solidFill>
              </a:rPr>
              <a:t>The Sound of Sustainability</a:t>
            </a:r>
          </a:p>
        </p:txBody>
      </p:sp>
    </p:spTree>
    <p:extLst>
      <p:ext uri="{BB962C8B-B14F-4D97-AF65-F5344CB8AC3E}">
        <p14:creationId xmlns:p14="http://schemas.microsoft.com/office/powerpoint/2010/main" val="1693540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stretch>
            <a:fillRect/>
          </a:stretch>
        </p:blipFill>
        <p:spPr>
          <a:xfrm>
            <a:off x="173309" y="3531406"/>
            <a:ext cx="4708384" cy="35490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2" name="Footer Placeholder 1"/>
          <p:cNvSpPr>
            <a:spLocks noGrp="1"/>
          </p:cNvSpPr>
          <p:nvPr>
            <p:ph type="ftr" sz="quarter" idx="3"/>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solidFill>
                  <a:srgbClr val="000000"/>
                </a:solidFill>
              </a:rPr>
              <a:pPr/>
              <a:t>4</a:t>
            </a:fld>
            <a:endParaRPr lang="en-GB" dirty="0">
              <a:solidFill>
                <a:srgbClr val="000000"/>
              </a:solidFill>
            </a:endParaRPr>
          </a:p>
        </p:txBody>
      </p:sp>
      <p:sp>
        <p:nvSpPr>
          <p:cNvPr id="4" name="Text Placeholder 3"/>
          <p:cNvSpPr>
            <a:spLocks noGrp="1"/>
          </p:cNvSpPr>
          <p:nvPr>
            <p:ph type="body" sz="quarter" idx="33"/>
          </p:nvPr>
        </p:nvSpPr>
        <p:spPr/>
        <p:txBody>
          <a:bodyPr/>
          <a:lstStyle/>
          <a:p>
            <a:r>
              <a:rPr lang="en-US" dirty="0"/>
              <a:t>Introductions</a:t>
            </a:r>
          </a:p>
        </p:txBody>
      </p:sp>
      <p:grpSp>
        <p:nvGrpSpPr>
          <p:cNvPr id="23" name="Group 22"/>
          <p:cNvGrpSpPr/>
          <p:nvPr/>
        </p:nvGrpSpPr>
        <p:grpSpPr>
          <a:xfrm>
            <a:off x="2324100" y="1438277"/>
            <a:ext cx="2062162" cy="2045882"/>
            <a:chOff x="2324100" y="1438277"/>
            <a:chExt cx="2062162" cy="2045882"/>
          </a:xfrm>
        </p:grpSpPr>
        <p:sp>
          <p:nvSpPr>
            <p:cNvPr id="10" name="AutoShape 177"/>
            <p:cNvSpPr>
              <a:spLocks noChangeAspect="1"/>
            </p:cNvSpPr>
            <p:nvPr/>
          </p:nvSpPr>
          <p:spPr bwMode="auto">
            <a:xfrm>
              <a:off x="2324100" y="1438277"/>
              <a:ext cx="2040422" cy="2045882"/>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bg1"/>
            </a:solidFill>
            <a:ln>
              <a:noFill/>
            </a:ln>
          </p:spPr>
          <p:txBody>
            <a:bodyPr lIns="0" tIns="0" rIns="0" bIns="0"/>
            <a:lstStyle/>
            <a:p>
              <a:endParaRPr lang="en-US" dirty="0">
                <a:solidFill>
                  <a:srgbClr val="000000"/>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163" t="4686" r="-11453" b="28186"/>
            <a:stretch/>
          </p:blipFill>
          <p:spPr>
            <a:xfrm flipH="1">
              <a:off x="2359819" y="1561645"/>
              <a:ext cx="2026443" cy="1919743"/>
            </a:xfrm>
            <a:prstGeom prst="ellipse">
              <a:avLst/>
            </a:prstGeom>
          </p:spPr>
        </p:pic>
      </p:grpSp>
      <p:grpSp>
        <p:nvGrpSpPr>
          <p:cNvPr id="25" name="Group 24"/>
          <p:cNvGrpSpPr/>
          <p:nvPr/>
        </p:nvGrpSpPr>
        <p:grpSpPr>
          <a:xfrm>
            <a:off x="5455541" y="1457325"/>
            <a:ext cx="2040422" cy="2054831"/>
            <a:chOff x="5749471" y="1457325"/>
            <a:chExt cx="2040422" cy="2054831"/>
          </a:xfrm>
        </p:grpSpPr>
        <p:sp>
          <p:nvSpPr>
            <p:cNvPr id="21" name="AutoShape 177"/>
            <p:cNvSpPr>
              <a:spLocks noChangeAspect="1"/>
            </p:cNvSpPr>
            <p:nvPr/>
          </p:nvSpPr>
          <p:spPr bwMode="auto">
            <a:xfrm>
              <a:off x="5749471" y="1457325"/>
              <a:ext cx="2040422" cy="2045882"/>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bg1"/>
            </a:solidFill>
            <a:ln>
              <a:noFill/>
            </a:ln>
          </p:spPr>
          <p:txBody>
            <a:bodyPr lIns="0" tIns="0" rIns="0" bIns="0"/>
            <a:lstStyle/>
            <a:p>
              <a:endParaRPr lang="en-US" dirty="0">
                <a:solidFill>
                  <a:srgbClr val="000000"/>
                </a:solidFill>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6166" t="5588" r="6166" b="402"/>
            <a:stretch/>
          </p:blipFill>
          <p:spPr>
            <a:xfrm>
              <a:off x="5835650" y="1591339"/>
              <a:ext cx="1929023" cy="1920817"/>
            </a:xfrm>
            <a:prstGeom prst="ellipse">
              <a:avLst/>
            </a:prstGeom>
          </p:spPr>
        </p:pic>
      </p:grpSp>
      <p:grpSp>
        <p:nvGrpSpPr>
          <p:cNvPr id="24" name="Group 23"/>
          <p:cNvGrpSpPr/>
          <p:nvPr/>
        </p:nvGrpSpPr>
        <p:grpSpPr>
          <a:xfrm>
            <a:off x="8565242" y="1457325"/>
            <a:ext cx="2049418" cy="2051445"/>
            <a:chOff x="8565242" y="1457325"/>
            <a:chExt cx="2049418" cy="2051445"/>
          </a:xfrm>
        </p:grpSpPr>
        <p:sp>
          <p:nvSpPr>
            <p:cNvPr id="22" name="AutoShape 177"/>
            <p:cNvSpPr>
              <a:spLocks noChangeAspect="1"/>
            </p:cNvSpPr>
            <p:nvPr/>
          </p:nvSpPr>
          <p:spPr bwMode="auto">
            <a:xfrm>
              <a:off x="8565242" y="1457325"/>
              <a:ext cx="2040422" cy="2045882"/>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bg1"/>
            </a:solidFill>
            <a:ln>
              <a:noFill/>
            </a:ln>
          </p:spPr>
          <p:txBody>
            <a:bodyPr lIns="0" tIns="0" rIns="0" bIns="0"/>
            <a:lstStyle/>
            <a:p>
              <a:endParaRPr lang="en-US" dirty="0">
                <a:solidFill>
                  <a:srgbClr val="000000"/>
                </a:solidFill>
              </a:endParaRP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663" t="8677" r="10794" b="28876"/>
            <a:stretch/>
          </p:blipFill>
          <p:spPr>
            <a:xfrm>
              <a:off x="8602980" y="1579485"/>
              <a:ext cx="2011680" cy="1929285"/>
            </a:xfrm>
            <a:prstGeom prst="ellipse">
              <a:avLst/>
            </a:prstGeom>
          </p:spPr>
        </p:pic>
      </p:grpSp>
      <p:sp>
        <p:nvSpPr>
          <p:cNvPr id="26" name="Rectangle 25"/>
          <p:cNvSpPr/>
          <p:nvPr/>
        </p:nvSpPr>
        <p:spPr>
          <a:xfrm>
            <a:off x="4587875" y="4848909"/>
            <a:ext cx="7604125" cy="954107"/>
          </a:xfrm>
          <a:prstGeom prst="rect">
            <a:avLst/>
          </a:prstGeom>
        </p:spPr>
        <p:txBody>
          <a:bodyPr wrap="square">
            <a:spAutoFit/>
          </a:bodyPr>
          <a:lstStyle/>
          <a:p>
            <a:pPr algn="ctr"/>
            <a:r>
              <a:rPr lang="en-US" sz="2800" i="1" dirty="0">
                <a:solidFill>
                  <a:srgbClr val="E30613"/>
                </a:solidFill>
                <a:latin typeface="Times New Roman" panose="02020603050405020304" pitchFamily="18" charset="0"/>
                <a:cs typeface="Times New Roman" panose="02020603050405020304" pitchFamily="18" charset="0"/>
              </a:rPr>
              <a:t>“We’re creating green jobs for lawyers</a:t>
            </a:r>
          </a:p>
          <a:p>
            <a:pPr algn="ctr"/>
            <a:r>
              <a:rPr lang="en-US" sz="2800" i="1" dirty="0">
                <a:solidFill>
                  <a:srgbClr val="E30613"/>
                </a:solidFill>
                <a:latin typeface="Times New Roman" panose="02020603050405020304" pitchFamily="18" charset="0"/>
                <a:cs typeface="Times New Roman" panose="02020603050405020304" pitchFamily="18" charset="0"/>
              </a:rPr>
              <a:t>by environmentalists suing us.”</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607259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 Placeholder 5"/>
          <p:cNvSpPr>
            <a:spLocks noGrp="1"/>
          </p:cNvSpPr>
          <p:nvPr>
            <p:ph type="body" sz="quarter" idx="13"/>
          </p:nvPr>
        </p:nvSpPr>
        <p:spPr>
          <a:xfrm>
            <a:off x="1215126" y="3904159"/>
            <a:ext cx="7524576" cy="2083759"/>
          </a:xfrm>
        </p:spPr>
        <p:txBody>
          <a:bodyPr anchor="ctr"/>
          <a:lstStyle/>
          <a:p>
            <a:r>
              <a:rPr lang="en-US" dirty="0">
                <a:solidFill>
                  <a:schemeClr val="accent2"/>
                </a:solidFill>
              </a:rPr>
              <a:t>Go to </a:t>
            </a:r>
            <a:r>
              <a:rPr lang="en-US" b="1" dirty="0">
                <a:solidFill>
                  <a:schemeClr val="accent2"/>
                </a:solidFill>
              </a:rPr>
              <a:t>www.menti.com</a:t>
            </a:r>
          </a:p>
          <a:p>
            <a:r>
              <a:rPr lang="en-US" dirty="0">
                <a:solidFill>
                  <a:schemeClr val="accent2"/>
                </a:solidFill>
              </a:rPr>
              <a:t>and use the code </a:t>
            </a:r>
            <a:r>
              <a:rPr lang="en-US" b="1" dirty="0">
                <a:solidFill>
                  <a:schemeClr val="accent2"/>
                </a:solidFill>
              </a:rPr>
              <a:t>33 25 </a:t>
            </a:r>
            <a:r>
              <a:rPr lang="en-US" b="1" dirty="0" smtClean="0">
                <a:solidFill>
                  <a:schemeClr val="accent2"/>
                </a:solidFill>
              </a:rPr>
              <a:t>13</a:t>
            </a:r>
            <a:endParaRPr lang="en-US" b="1" dirty="0">
              <a:solidFill>
                <a:schemeClr val="accent2"/>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4310" y="374875"/>
            <a:ext cx="961928" cy="428400"/>
          </a:xfrm>
          <a:prstGeom prst="rect">
            <a:avLst/>
          </a:prstGeom>
        </p:spPr>
      </p:pic>
      <p:sp>
        <p:nvSpPr>
          <p:cNvPr id="8" name="TextBox 7"/>
          <p:cNvSpPr txBox="1"/>
          <p:nvPr/>
        </p:nvSpPr>
        <p:spPr>
          <a:xfrm>
            <a:off x="1084217" y="783771"/>
            <a:ext cx="5570756" cy="646331"/>
          </a:xfrm>
          <a:prstGeom prst="rect">
            <a:avLst/>
          </a:prstGeom>
          <a:noFill/>
        </p:spPr>
        <p:txBody>
          <a:bodyPr wrap="none" rtlCol="0">
            <a:spAutoFit/>
          </a:bodyPr>
          <a:lstStyle/>
          <a:p>
            <a:r>
              <a:rPr lang="en-US" sz="3600" dirty="0" smtClean="0">
                <a:latin typeface="+mj-lt"/>
              </a:rPr>
              <a:t>What is your primary role?</a:t>
            </a:r>
            <a:endParaRPr lang="en-US" sz="3600" dirty="0">
              <a:latin typeface="+mj-lt"/>
            </a:endParaRPr>
          </a:p>
        </p:txBody>
      </p:sp>
    </p:spTree>
    <p:extLst>
      <p:ext uri="{BB962C8B-B14F-4D97-AF65-F5344CB8AC3E}">
        <p14:creationId xmlns:p14="http://schemas.microsoft.com/office/powerpoint/2010/main" val="243407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0786" b="28498"/>
          <a:stretch/>
        </p:blipFill>
        <p:spPr>
          <a:xfrm>
            <a:off x="3460685" y="-1"/>
            <a:ext cx="8731315" cy="685800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 y="428"/>
            <a:ext cx="12190476" cy="6857572"/>
          </a:xfrm>
          <a:prstGeom prst="rect">
            <a:avLst/>
          </a:prstGeom>
        </p:spPr>
      </p:pic>
      <p:sp>
        <p:nvSpPr>
          <p:cNvPr id="5" name="Content Placeholder 4"/>
          <p:cNvSpPr>
            <a:spLocks noGrp="1"/>
          </p:cNvSpPr>
          <p:nvPr>
            <p:ph sz="quarter" idx="14"/>
          </p:nvPr>
        </p:nvSpPr>
        <p:spPr/>
        <p:txBody>
          <a:bodyPr/>
          <a:lstStyle/>
          <a:p>
            <a:pPr marL="228600" lvl="2" indent="-228600"/>
            <a:r>
              <a:rPr lang="en-US" sz="2400" dirty="0">
                <a:solidFill>
                  <a:schemeClr val="tx1"/>
                </a:solidFill>
              </a:rPr>
              <a:t>Lessons learned from the front lines</a:t>
            </a:r>
          </a:p>
          <a:p>
            <a:pPr marL="228600" lvl="2" indent="-228600"/>
            <a:r>
              <a:rPr lang="en-US" sz="2400" dirty="0">
                <a:solidFill>
                  <a:schemeClr val="tx1"/>
                </a:solidFill>
              </a:rPr>
              <a:t>CSR Integration Audit</a:t>
            </a:r>
          </a:p>
          <a:p>
            <a:pPr marL="228600" lvl="2" indent="-228600"/>
            <a:r>
              <a:rPr lang="en-US" sz="2400" dirty="0">
                <a:solidFill>
                  <a:schemeClr val="tx1"/>
                </a:solidFill>
              </a:rPr>
              <a:t>JLL findings from recent studies</a:t>
            </a:r>
          </a:p>
          <a:p>
            <a:pPr marL="228600" lvl="2" indent="-228600"/>
            <a:r>
              <a:rPr lang="en-US" sz="2400" dirty="0">
                <a:solidFill>
                  <a:schemeClr val="tx1"/>
                </a:solidFill>
              </a:rPr>
              <a:t>Ethics Bingo</a:t>
            </a:r>
          </a:p>
          <a:p>
            <a:pPr marL="228600" lvl="2" indent="-228600"/>
            <a:r>
              <a:rPr lang="en-US" sz="2400" dirty="0">
                <a:solidFill>
                  <a:schemeClr val="tx1"/>
                </a:solidFill>
              </a:rPr>
              <a:t>Ideation Best </a:t>
            </a:r>
            <a:r>
              <a:rPr lang="en-US" sz="2400" dirty="0" smtClean="0">
                <a:solidFill>
                  <a:schemeClr val="tx1"/>
                </a:solidFill>
              </a:rPr>
              <a:t>Practices</a:t>
            </a:r>
            <a:endParaRPr lang="en-US" sz="2400" dirty="0">
              <a:solidFill>
                <a:schemeClr val="tx1"/>
              </a:solidFill>
            </a:endParaRPr>
          </a:p>
        </p:txBody>
      </p:sp>
      <p:sp>
        <p:nvSpPr>
          <p:cNvPr id="2" name="Footer Placeholder 1"/>
          <p:cNvSpPr>
            <a:spLocks noGrp="1"/>
          </p:cNvSpPr>
          <p:nvPr>
            <p:ph type="ftr" sz="quarter" idx="3"/>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solidFill>
                  <a:srgbClr val="000000"/>
                </a:solidFill>
              </a:rPr>
              <a:pPr/>
              <a:t>6</a:t>
            </a:fld>
            <a:endParaRPr lang="en-GB" dirty="0">
              <a:solidFill>
                <a:srgbClr val="000000"/>
              </a:solidFill>
            </a:endParaRPr>
          </a:p>
        </p:txBody>
      </p:sp>
      <p:sp>
        <p:nvSpPr>
          <p:cNvPr id="4" name="Text Placeholder 3"/>
          <p:cNvSpPr>
            <a:spLocks noGrp="1"/>
          </p:cNvSpPr>
          <p:nvPr>
            <p:ph type="body" sz="quarter" idx="15"/>
          </p:nvPr>
        </p:nvSpPr>
        <p:spPr/>
        <p:txBody>
          <a:bodyPr/>
          <a:lstStyle/>
          <a:p>
            <a:r>
              <a:rPr lang="en-US" dirty="0" smtClean="0"/>
              <a:t>Lead and learn session overview</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3326418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6174" y="1457325"/>
            <a:ext cx="5586414" cy="48514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aphicFrame>
        <p:nvGraphicFramePr>
          <p:cNvPr id="13" name="Object 10"/>
          <p:cNvGraphicFramePr>
            <a:graphicFrameLocks noChangeAspect="1"/>
          </p:cNvGraphicFramePr>
          <p:nvPr>
            <p:extLst/>
          </p:nvPr>
        </p:nvGraphicFramePr>
        <p:xfrm>
          <a:off x="6226174" y="1457325"/>
          <a:ext cx="5586413" cy="48514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3"/>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solidFill>
                  <a:srgbClr val="000000"/>
                </a:solidFill>
              </a:rPr>
              <a:pPr/>
              <a:t>7</a:t>
            </a:fld>
            <a:endParaRPr lang="en-GB" dirty="0">
              <a:solidFill>
                <a:srgbClr val="000000"/>
              </a:solidFill>
            </a:endParaRPr>
          </a:p>
        </p:txBody>
      </p:sp>
      <p:sp>
        <p:nvSpPr>
          <p:cNvPr id="6" name="Text Placeholder 5"/>
          <p:cNvSpPr>
            <a:spLocks noGrp="1"/>
          </p:cNvSpPr>
          <p:nvPr>
            <p:ph type="body" sz="quarter" idx="33"/>
          </p:nvPr>
        </p:nvSpPr>
        <p:spPr/>
        <p:txBody>
          <a:bodyPr/>
          <a:lstStyle/>
          <a:p>
            <a:r>
              <a:rPr lang="en-US" dirty="0"/>
              <a:t>How closely do you work with your colleagues in the following departments?</a:t>
            </a:r>
            <a:endParaRPr lang="en-GB" dirty="0"/>
          </a:p>
        </p:txBody>
      </p:sp>
      <p:graphicFrame>
        <p:nvGraphicFramePr>
          <p:cNvPr id="9" name="Table 8"/>
          <p:cNvGraphicFramePr>
            <a:graphicFrameLocks noGrp="1"/>
          </p:cNvGraphicFramePr>
          <p:nvPr>
            <p:extLst/>
          </p:nvPr>
        </p:nvGraphicFramePr>
        <p:xfrm>
          <a:off x="372175" y="1459043"/>
          <a:ext cx="5584900" cy="2690681"/>
        </p:xfrm>
        <a:graphic>
          <a:graphicData uri="http://schemas.openxmlformats.org/drawingml/2006/table">
            <a:tbl>
              <a:tblPr firstRow="1" bandRow="1">
                <a:tableStyleId>{5C22544A-7EE6-4342-B048-85BDC9FD1C3A}</a:tableStyleId>
              </a:tblPr>
              <a:tblGrid>
                <a:gridCol w="1115555">
                  <a:extLst>
                    <a:ext uri="{9D8B030D-6E8A-4147-A177-3AD203B41FA5}">
                      <a16:colId xmlns:a16="http://schemas.microsoft.com/office/drawing/2014/main" val="2127406958"/>
                    </a:ext>
                  </a:extLst>
                </a:gridCol>
                <a:gridCol w="1115555">
                  <a:extLst>
                    <a:ext uri="{9D8B030D-6E8A-4147-A177-3AD203B41FA5}">
                      <a16:colId xmlns:a16="http://schemas.microsoft.com/office/drawing/2014/main" val="1330413375"/>
                    </a:ext>
                  </a:extLst>
                </a:gridCol>
                <a:gridCol w="1115555">
                  <a:extLst>
                    <a:ext uri="{9D8B030D-6E8A-4147-A177-3AD203B41FA5}">
                      <a16:colId xmlns:a16="http://schemas.microsoft.com/office/drawing/2014/main" val="593608144"/>
                    </a:ext>
                  </a:extLst>
                </a:gridCol>
                <a:gridCol w="1115555">
                  <a:extLst>
                    <a:ext uri="{9D8B030D-6E8A-4147-A177-3AD203B41FA5}">
                      <a16:colId xmlns:a16="http://schemas.microsoft.com/office/drawing/2014/main" val="1568946484"/>
                    </a:ext>
                  </a:extLst>
                </a:gridCol>
                <a:gridCol w="1122680">
                  <a:extLst>
                    <a:ext uri="{9D8B030D-6E8A-4147-A177-3AD203B41FA5}">
                      <a16:colId xmlns:a16="http://schemas.microsoft.com/office/drawing/2014/main" val="3801634160"/>
                    </a:ext>
                  </a:extLst>
                </a:gridCol>
              </a:tblGrid>
              <a:tr h="487289">
                <a:tc>
                  <a:txBody>
                    <a:bodyPr/>
                    <a:lstStyle/>
                    <a:p>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smtClean="0"/>
                        <a:t>Real</a:t>
                      </a:r>
                      <a:r>
                        <a:rPr lang="en-US" sz="1200" baseline="0" dirty="0" smtClean="0"/>
                        <a:t> estate or facilities</a:t>
                      </a:r>
                      <a:endParaRPr lang="en-US" sz="1200" dirty="0"/>
                    </a:p>
                  </a:txBody>
                  <a:tcPr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smtClean="0"/>
                        <a:t>Engineering</a:t>
                      </a:r>
                      <a:endParaRPr lang="en-US" sz="1200" dirty="0"/>
                    </a:p>
                  </a:txBody>
                  <a:tcPr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smtClean="0"/>
                        <a:t>Legal</a:t>
                      </a:r>
                      <a:endParaRPr lang="en-US" sz="1200" dirty="0"/>
                    </a:p>
                  </a:txBody>
                  <a:tcPr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smtClean="0"/>
                        <a:t>Total</a:t>
                      </a:r>
                      <a:endParaRPr lang="en-US" sz="1200" dirty="0"/>
                    </a:p>
                  </a:txBody>
                  <a:tcPr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153234"/>
                  </a:ext>
                </a:extLst>
              </a:tr>
              <a:tr h="275424">
                <a:tc>
                  <a:txBody>
                    <a:bodyPr/>
                    <a:lstStyle/>
                    <a:p>
                      <a:r>
                        <a:rPr lang="en-US" sz="1200" dirty="0" smtClean="0"/>
                        <a:t>Rarely</a:t>
                      </a:r>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43.75%</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31.25%</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25.00%</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rowSpan="2">
                  <a:txBody>
                    <a:bodyPr/>
                    <a:lstStyle/>
                    <a:p>
                      <a:pPr algn="r"/>
                      <a:r>
                        <a:rPr lang="en-US" sz="1200" dirty="0" smtClean="0"/>
                        <a:t>16</a:t>
                      </a:r>
                      <a:endParaRPr lang="en-US" sz="1200" dirty="0"/>
                    </a:p>
                  </a:txBody>
                  <a:tcPr marR="457200"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55085805"/>
                  </a:ext>
                </a:extLst>
              </a:tr>
              <a:tr h="275424">
                <a:tc>
                  <a:txBody>
                    <a:bodyPr/>
                    <a:lstStyle/>
                    <a:p>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7</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5</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4</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pPr algn="r"/>
                      <a:endParaRPr lang="en-US" sz="1200" dirty="0"/>
                    </a:p>
                  </a:txBody>
                  <a:tcPr marR="100584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66972235"/>
                  </a:ext>
                </a:extLst>
              </a:tr>
              <a:tr h="275424">
                <a:tc>
                  <a:txBody>
                    <a:bodyPr/>
                    <a:lstStyle/>
                    <a:p>
                      <a:r>
                        <a:rPr lang="en-US" sz="1200" dirty="0" smtClean="0"/>
                        <a:t>Never</a:t>
                      </a:r>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22.22%</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77.78%</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0.00%</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algn="r"/>
                      <a:r>
                        <a:rPr lang="en-US" sz="1200" dirty="0" smtClean="0"/>
                        <a:t>9</a:t>
                      </a:r>
                      <a:endParaRPr lang="en-US" sz="1200" dirty="0"/>
                    </a:p>
                  </a:txBody>
                  <a:tcPr marR="457200"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63679078"/>
                  </a:ext>
                </a:extLst>
              </a:tr>
              <a:tr h="275424">
                <a:tc>
                  <a:txBody>
                    <a:bodyPr/>
                    <a:lstStyle/>
                    <a:p>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2</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7</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0</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algn="r"/>
                      <a:endParaRPr lang="en-US" sz="1200" dirty="0"/>
                    </a:p>
                  </a:txBody>
                  <a:tcPr marR="100584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57642082"/>
                  </a:ext>
                </a:extLst>
              </a:tr>
              <a:tr h="275424">
                <a:tc>
                  <a:txBody>
                    <a:bodyPr/>
                    <a:lstStyle/>
                    <a:p>
                      <a:r>
                        <a:rPr lang="en-US" sz="1200" dirty="0" smtClean="0"/>
                        <a:t>Sometimes</a:t>
                      </a:r>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27.78%</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27.78%</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44.44%</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rowSpan="2">
                  <a:txBody>
                    <a:bodyPr/>
                    <a:lstStyle/>
                    <a:p>
                      <a:pPr algn="r"/>
                      <a:r>
                        <a:rPr lang="en-US" sz="1200" dirty="0" smtClean="0"/>
                        <a:t>18</a:t>
                      </a:r>
                      <a:endParaRPr lang="en-US" sz="1200" dirty="0"/>
                    </a:p>
                  </a:txBody>
                  <a:tcPr marR="457200"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053271035"/>
                  </a:ext>
                </a:extLst>
              </a:tr>
              <a:tr h="275424">
                <a:tc>
                  <a:txBody>
                    <a:bodyPr/>
                    <a:lstStyle/>
                    <a:p>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5</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5</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r"/>
                      <a:r>
                        <a:rPr lang="en-US" sz="1200" dirty="0" smtClean="0"/>
                        <a:t>8</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pPr algn="r"/>
                      <a:endParaRPr lang="en-US" sz="1200" dirty="0"/>
                    </a:p>
                  </a:txBody>
                  <a:tcPr marR="100584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704479393"/>
                  </a:ext>
                </a:extLst>
              </a:tr>
              <a:tr h="275424">
                <a:tc>
                  <a:txBody>
                    <a:bodyPr/>
                    <a:lstStyle/>
                    <a:p>
                      <a:r>
                        <a:rPr lang="en-US" sz="1200" dirty="0" smtClean="0"/>
                        <a:t>Often</a:t>
                      </a:r>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21.05%</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10.53%</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68.42%</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algn="r"/>
                      <a:r>
                        <a:rPr lang="en-US" sz="1200" dirty="0" smtClean="0"/>
                        <a:t>19</a:t>
                      </a:r>
                      <a:endParaRPr lang="en-US" sz="1200" dirty="0"/>
                    </a:p>
                  </a:txBody>
                  <a:tcPr marR="457200" marT="27432" marB="2743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014363795"/>
                  </a:ext>
                </a:extLst>
              </a:tr>
              <a:tr h="275424">
                <a:tc>
                  <a:txBody>
                    <a:bodyPr/>
                    <a:lstStyle/>
                    <a:p>
                      <a:endParaRPr lang="en-US" sz="1200" dirty="0"/>
                    </a:p>
                  </a:txBody>
                  <a:tcPr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4</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2</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a:r>
                        <a:rPr lang="en-US" sz="1200" dirty="0" smtClean="0"/>
                        <a:t>13</a:t>
                      </a:r>
                      <a:endParaRPr lang="en-US" sz="1200" dirty="0"/>
                    </a:p>
                  </a:txBody>
                  <a:tcPr marR="27432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algn="r"/>
                      <a:endParaRPr lang="en-US" sz="1200" dirty="0"/>
                    </a:p>
                  </a:txBody>
                  <a:tcPr marR="1005840" marT="27432" marB="2743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17991584"/>
                  </a:ext>
                </a:extLst>
              </a:tr>
            </a:tbl>
          </a:graphicData>
        </a:graphic>
      </p:graphicFrame>
      <p:sp>
        <p:nvSpPr>
          <p:cNvPr id="8" name="TextBox 7"/>
          <p:cNvSpPr txBox="1"/>
          <p:nvPr/>
        </p:nvSpPr>
        <p:spPr>
          <a:xfrm>
            <a:off x="509451" y="5225143"/>
            <a:ext cx="2582758" cy="369332"/>
          </a:xfrm>
          <a:prstGeom prst="rect">
            <a:avLst/>
          </a:prstGeom>
          <a:solidFill>
            <a:schemeClr val="bg1">
              <a:lumMod val="65000"/>
            </a:schemeClr>
          </a:solidFill>
        </p:spPr>
        <p:txBody>
          <a:bodyPr wrap="none" rtlCol="0">
            <a:spAutoFit/>
          </a:bodyPr>
          <a:lstStyle/>
          <a:p>
            <a:r>
              <a:rPr lang="en-US" dirty="0" smtClean="0"/>
              <a:t>Our pre-survey findings</a:t>
            </a:r>
            <a:endParaRPr lang="en-US" dirty="0"/>
          </a:p>
        </p:txBody>
      </p:sp>
    </p:spTree>
    <p:extLst>
      <p:ext uri="{BB962C8B-B14F-4D97-AF65-F5344CB8AC3E}">
        <p14:creationId xmlns:p14="http://schemas.microsoft.com/office/powerpoint/2010/main" val="9163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76724" y="1457325"/>
            <a:ext cx="7535863" cy="48514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Footer Placeholder 1"/>
          <p:cNvSpPr>
            <a:spLocks noGrp="1"/>
          </p:cNvSpPr>
          <p:nvPr>
            <p:ph type="ftr" sz="quarter" idx="3"/>
          </p:nvPr>
        </p:nvSpPr>
        <p:spPr/>
        <p:txBody>
          <a:bodyPr/>
          <a:lstStyle/>
          <a:p>
            <a:r>
              <a:rPr lang="en-US" dirty="0" smtClean="0">
                <a:solidFill>
                  <a:srgbClr val="000000"/>
                </a:solidFill>
              </a:rPr>
              <a:t>© 2018 Jones Lang LaSalle IP, Inc. All rights reserved.</a:t>
            </a:r>
            <a:endParaRPr lang="en-GB" dirty="0">
              <a:solidFill>
                <a:srgbClr val="000000"/>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solidFill>
                  <a:srgbClr val="000000"/>
                </a:solidFill>
              </a:rPr>
              <a:pPr/>
              <a:t>8</a:t>
            </a:fld>
            <a:endParaRPr lang="en-GB" dirty="0">
              <a:solidFill>
                <a:srgbClr val="000000"/>
              </a:solidFill>
            </a:endParaRPr>
          </a:p>
        </p:txBody>
      </p:sp>
      <p:sp>
        <p:nvSpPr>
          <p:cNvPr id="4" name="Text Placeholder 3"/>
          <p:cNvSpPr>
            <a:spLocks noGrp="1"/>
          </p:cNvSpPr>
          <p:nvPr>
            <p:ph type="body" sz="quarter" idx="33"/>
          </p:nvPr>
        </p:nvSpPr>
        <p:spPr/>
        <p:txBody>
          <a:bodyPr/>
          <a:lstStyle/>
          <a:p>
            <a:r>
              <a:rPr lang="en-US" sz="2500" dirty="0" smtClean="0"/>
              <a:t>Please indicate which data your sustainability team reviews </a:t>
            </a:r>
            <a:br>
              <a:rPr lang="en-US" sz="2500" dirty="0" smtClean="0"/>
            </a:br>
            <a:r>
              <a:rPr lang="en-US" sz="2500" dirty="0" smtClean="0"/>
              <a:t>in the development of your internal or external reporting. Select all that apply</a:t>
            </a:r>
            <a:endParaRPr lang="en-US" sz="2500" dirty="0"/>
          </a:p>
        </p:txBody>
      </p:sp>
      <p:graphicFrame>
        <p:nvGraphicFramePr>
          <p:cNvPr id="5" name="Object 10"/>
          <p:cNvGraphicFramePr>
            <a:graphicFrameLocks noChangeAspect="1"/>
          </p:cNvGraphicFramePr>
          <p:nvPr>
            <p:extLst/>
          </p:nvPr>
        </p:nvGraphicFramePr>
        <p:xfrm>
          <a:off x="4276724" y="1601788"/>
          <a:ext cx="7535863" cy="485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p:cNvGraphicFramePr>
            <a:graphicFrameLocks noGrp="1"/>
          </p:cNvGraphicFramePr>
          <p:nvPr>
            <p:extLst/>
          </p:nvPr>
        </p:nvGraphicFramePr>
        <p:xfrm>
          <a:off x="377826" y="1457325"/>
          <a:ext cx="3625850" cy="2692398"/>
        </p:xfrm>
        <a:graphic>
          <a:graphicData uri="http://schemas.openxmlformats.org/drawingml/2006/table">
            <a:tbl>
              <a:tblPr firstRow="1" bandRow="1">
                <a:tableStyleId>{5C22544A-7EE6-4342-B048-85BDC9FD1C3A}</a:tableStyleId>
              </a:tblPr>
              <a:tblGrid>
                <a:gridCol w="2034868">
                  <a:extLst>
                    <a:ext uri="{9D8B030D-6E8A-4147-A177-3AD203B41FA5}">
                      <a16:colId xmlns:a16="http://schemas.microsoft.com/office/drawing/2014/main" val="2127406958"/>
                    </a:ext>
                  </a:extLst>
                </a:gridCol>
                <a:gridCol w="925417">
                  <a:extLst>
                    <a:ext uri="{9D8B030D-6E8A-4147-A177-3AD203B41FA5}">
                      <a16:colId xmlns:a16="http://schemas.microsoft.com/office/drawing/2014/main" val="1330413375"/>
                    </a:ext>
                  </a:extLst>
                </a:gridCol>
                <a:gridCol w="665565">
                  <a:extLst>
                    <a:ext uri="{9D8B030D-6E8A-4147-A177-3AD203B41FA5}">
                      <a16:colId xmlns:a16="http://schemas.microsoft.com/office/drawing/2014/main" val="3801634160"/>
                    </a:ext>
                  </a:extLst>
                </a:gridCol>
              </a:tblGrid>
              <a:tr h="367145">
                <a:tc>
                  <a:txBody>
                    <a:bodyPr/>
                    <a:lstStyle/>
                    <a:p>
                      <a:r>
                        <a:rPr lang="en-US" sz="1200" dirty="0" smtClean="0"/>
                        <a:t>Answer choices</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smtClean="0"/>
                        <a:t>Responses</a:t>
                      </a:r>
                      <a:endParaRPr lang="en-US" sz="1200" dirty="0"/>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153234"/>
                  </a:ext>
                </a:extLst>
              </a:tr>
              <a:tr h="367145">
                <a:tc>
                  <a:txBody>
                    <a:bodyPr/>
                    <a:lstStyle/>
                    <a:p>
                      <a:r>
                        <a:rPr lang="en-US" sz="1200" dirty="0" smtClean="0"/>
                        <a:t>Employee engagement</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tc>
                  <a:txBody>
                    <a:bodyPr/>
                    <a:lstStyle/>
                    <a:p>
                      <a:pPr algn="ctr"/>
                      <a:r>
                        <a:rPr lang="en-US" sz="1200" dirty="0" smtClean="0"/>
                        <a:t>86.96%</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tc>
                  <a:txBody>
                    <a:bodyPr/>
                    <a:lstStyle/>
                    <a:p>
                      <a:pPr algn="ctr"/>
                      <a:r>
                        <a:rPr lang="en-US" sz="1200" dirty="0" smtClean="0"/>
                        <a:t>20</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extLst>
                  <a:ext uri="{0D108BD9-81ED-4DB2-BD59-A6C34878D82A}">
                    <a16:rowId xmlns:a16="http://schemas.microsoft.com/office/drawing/2014/main" val="1055085805"/>
                  </a:ext>
                </a:extLst>
              </a:tr>
              <a:tr h="367145">
                <a:tc>
                  <a:txBody>
                    <a:bodyPr/>
                    <a:lstStyle/>
                    <a:p>
                      <a:r>
                        <a:rPr lang="en-US" sz="1200" dirty="0" smtClean="0"/>
                        <a:t>Employee retention</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FF0F0"/>
                    </a:solidFill>
                  </a:tcPr>
                </a:tc>
                <a:tc>
                  <a:txBody>
                    <a:bodyPr/>
                    <a:lstStyle/>
                    <a:p>
                      <a:pPr algn="ctr"/>
                      <a:r>
                        <a:rPr lang="en-US" sz="1200" dirty="0" smtClean="0"/>
                        <a:t>47.83%</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FF0F0"/>
                    </a:solidFill>
                  </a:tcPr>
                </a:tc>
                <a:tc>
                  <a:txBody>
                    <a:bodyPr/>
                    <a:lstStyle/>
                    <a:p>
                      <a:pPr algn="ctr"/>
                      <a:r>
                        <a:rPr lang="en-US" sz="1200" dirty="0" smtClean="0"/>
                        <a:t>11</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FF0F0"/>
                    </a:solidFill>
                  </a:tcPr>
                </a:tc>
                <a:extLst>
                  <a:ext uri="{0D108BD9-81ED-4DB2-BD59-A6C34878D82A}">
                    <a16:rowId xmlns:a16="http://schemas.microsoft.com/office/drawing/2014/main" val="4100917414"/>
                  </a:ext>
                </a:extLst>
              </a:tr>
              <a:tr h="367145">
                <a:tc>
                  <a:txBody>
                    <a:bodyPr/>
                    <a:lstStyle/>
                    <a:p>
                      <a:r>
                        <a:rPr lang="en-US" sz="1200" dirty="0" smtClean="0"/>
                        <a:t>Employee</a:t>
                      </a:r>
                      <a:r>
                        <a:rPr lang="en-US" sz="1200" baseline="0" dirty="0" smtClean="0"/>
                        <a:t> absenteeism</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tc>
                  <a:txBody>
                    <a:bodyPr/>
                    <a:lstStyle/>
                    <a:p>
                      <a:pPr algn="ctr"/>
                      <a:r>
                        <a:rPr lang="en-US" sz="1200" dirty="0" smtClean="0"/>
                        <a:t>17.39%</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tc>
                  <a:txBody>
                    <a:bodyPr/>
                    <a:lstStyle/>
                    <a:p>
                      <a:pPr algn="ctr"/>
                      <a:r>
                        <a:rPr lang="en-US" sz="1200" dirty="0" smtClean="0"/>
                        <a:t>4</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extLst>
                  <a:ext uri="{0D108BD9-81ED-4DB2-BD59-A6C34878D82A}">
                    <a16:rowId xmlns:a16="http://schemas.microsoft.com/office/drawing/2014/main" val="2434838154"/>
                  </a:ext>
                </a:extLst>
              </a:tr>
              <a:tr h="367145">
                <a:tc>
                  <a:txBody>
                    <a:bodyPr/>
                    <a:lstStyle/>
                    <a:p>
                      <a:r>
                        <a:rPr lang="en-US" sz="1200" dirty="0" smtClean="0"/>
                        <a:t>Compliance or ethics data</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FF0F0"/>
                    </a:solidFill>
                  </a:tcPr>
                </a:tc>
                <a:tc>
                  <a:txBody>
                    <a:bodyPr/>
                    <a:lstStyle/>
                    <a:p>
                      <a:pPr algn="ctr"/>
                      <a:r>
                        <a:rPr lang="en-US" sz="1200" dirty="0" smtClean="0"/>
                        <a:t>56.52%</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FF0F0"/>
                    </a:solidFill>
                  </a:tcPr>
                </a:tc>
                <a:tc>
                  <a:txBody>
                    <a:bodyPr/>
                    <a:lstStyle/>
                    <a:p>
                      <a:pPr algn="ctr"/>
                      <a:r>
                        <a:rPr lang="en-US" sz="1200" dirty="0" smtClean="0"/>
                        <a:t>13</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FF0F0"/>
                    </a:solidFill>
                  </a:tcPr>
                </a:tc>
                <a:extLst>
                  <a:ext uri="{0D108BD9-81ED-4DB2-BD59-A6C34878D82A}">
                    <a16:rowId xmlns:a16="http://schemas.microsoft.com/office/drawing/2014/main" val="959535854"/>
                  </a:ext>
                </a:extLst>
              </a:tr>
              <a:tr h="856673">
                <a:tc>
                  <a:txBody>
                    <a:bodyPr/>
                    <a:lstStyle/>
                    <a:p>
                      <a:r>
                        <a:rPr lang="en-US" sz="1200" dirty="0" smtClean="0"/>
                        <a:t>Sexual harassment of other types of workplace discrimination claims</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tc>
                  <a:txBody>
                    <a:bodyPr/>
                    <a:lstStyle/>
                    <a:p>
                      <a:pPr algn="ctr"/>
                      <a:r>
                        <a:rPr lang="en-US" sz="1200" dirty="0" smtClean="0"/>
                        <a:t>21.74%</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tc>
                  <a:txBody>
                    <a:bodyPr/>
                    <a:lstStyle/>
                    <a:p>
                      <a:pPr algn="ctr"/>
                      <a:r>
                        <a:rPr lang="en-US" sz="1200" dirty="0" smtClean="0"/>
                        <a:t>5</a:t>
                      </a:r>
                      <a:endParaRPr lang="en-US" sz="1200" dirty="0"/>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D2"/>
                    </a:solidFill>
                  </a:tcPr>
                </a:tc>
                <a:extLst>
                  <a:ext uri="{0D108BD9-81ED-4DB2-BD59-A6C34878D82A}">
                    <a16:rowId xmlns:a16="http://schemas.microsoft.com/office/drawing/2014/main" val="3629383299"/>
                  </a:ext>
                </a:extLst>
              </a:tr>
            </a:tbl>
          </a:graphicData>
        </a:graphic>
      </p:graphicFrame>
    </p:spTree>
    <p:extLst>
      <p:ext uri="{BB962C8B-B14F-4D97-AF65-F5344CB8AC3E}">
        <p14:creationId xmlns:p14="http://schemas.microsoft.com/office/powerpoint/2010/main" val="85433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 Placeholder 5"/>
          <p:cNvSpPr>
            <a:spLocks noGrp="1"/>
          </p:cNvSpPr>
          <p:nvPr>
            <p:ph type="body" sz="quarter" idx="13"/>
          </p:nvPr>
        </p:nvSpPr>
        <p:spPr>
          <a:xfrm>
            <a:off x="1215126" y="3904159"/>
            <a:ext cx="7524576" cy="2083759"/>
          </a:xfrm>
        </p:spPr>
        <p:txBody>
          <a:bodyPr anchor="ctr"/>
          <a:lstStyle/>
          <a:p>
            <a:r>
              <a:rPr lang="en-US" dirty="0">
                <a:solidFill>
                  <a:schemeClr val="accent2"/>
                </a:solidFill>
              </a:rPr>
              <a:t>Go to </a:t>
            </a:r>
            <a:r>
              <a:rPr lang="en-US" b="1" dirty="0">
                <a:solidFill>
                  <a:schemeClr val="accent2"/>
                </a:solidFill>
              </a:rPr>
              <a:t>www.menti.com</a:t>
            </a:r>
          </a:p>
          <a:p>
            <a:r>
              <a:rPr lang="en-US" dirty="0">
                <a:solidFill>
                  <a:schemeClr val="accent2"/>
                </a:solidFill>
              </a:rPr>
              <a:t>and use the code </a:t>
            </a:r>
            <a:r>
              <a:rPr lang="en-US" b="1" dirty="0">
                <a:solidFill>
                  <a:schemeClr val="accent2"/>
                </a:solidFill>
              </a:rPr>
              <a:t>33 25 </a:t>
            </a:r>
            <a:r>
              <a:rPr lang="en-US" b="1" dirty="0" smtClean="0">
                <a:solidFill>
                  <a:schemeClr val="accent2"/>
                </a:solidFill>
              </a:rPr>
              <a:t>13</a:t>
            </a:r>
            <a:endParaRPr lang="en-US" b="1" dirty="0">
              <a:solidFill>
                <a:schemeClr val="accent2"/>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4310" y="374875"/>
            <a:ext cx="961928" cy="428400"/>
          </a:xfrm>
          <a:prstGeom prst="rect">
            <a:avLst/>
          </a:prstGeom>
        </p:spPr>
      </p:pic>
      <p:sp>
        <p:nvSpPr>
          <p:cNvPr id="5" name="TextBox 4"/>
          <p:cNvSpPr txBox="1"/>
          <p:nvPr/>
        </p:nvSpPr>
        <p:spPr>
          <a:xfrm>
            <a:off x="1084217" y="783771"/>
            <a:ext cx="9161482" cy="1200329"/>
          </a:xfrm>
          <a:prstGeom prst="rect">
            <a:avLst/>
          </a:prstGeom>
          <a:noFill/>
        </p:spPr>
        <p:txBody>
          <a:bodyPr wrap="none" rtlCol="0">
            <a:spAutoFit/>
          </a:bodyPr>
          <a:lstStyle/>
          <a:p>
            <a:r>
              <a:rPr lang="en-US" sz="3600" dirty="0" smtClean="0">
                <a:latin typeface="+mj-lt"/>
              </a:rPr>
              <a:t>How closely do </a:t>
            </a:r>
            <a:r>
              <a:rPr lang="en-US" sz="3600" i="1" dirty="0" smtClean="0">
                <a:latin typeface="+mj-lt"/>
              </a:rPr>
              <a:t>you </a:t>
            </a:r>
            <a:r>
              <a:rPr lang="en-US" sz="3600" dirty="0" smtClean="0">
                <a:latin typeface="+mj-lt"/>
              </a:rPr>
              <a:t>work with colleagues in </a:t>
            </a:r>
          </a:p>
          <a:p>
            <a:r>
              <a:rPr lang="en-US" sz="3600" dirty="0" smtClean="0">
                <a:latin typeface="+mj-lt"/>
              </a:rPr>
              <a:t>other functions?</a:t>
            </a:r>
            <a:endParaRPr lang="en-US" sz="3600" dirty="0">
              <a:latin typeface="+mj-lt"/>
            </a:endParaRPr>
          </a:p>
        </p:txBody>
      </p:sp>
    </p:spTree>
    <p:extLst>
      <p:ext uri="{BB962C8B-B14F-4D97-AF65-F5344CB8AC3E}">
        <p14:creationId xmlns:p14="http://schemas.microsoft.com/office/powerpoint/2010/main" val="243407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Front covers">
  <a:themeElements>
    <a:clrScheme name="Custom 23">
      <a:dk1>
        <a:srgbClr val="000000"/>
      </a:dk1>
      <a:lt1>
        <a:srgbClr val="FFFFFF"/>
      </a:lt1>
      <a:dk2>
        <a:srgbClr val="9A054A"/>
      </a:dk2>
      <a:lt2>
        <a:srgbClr val="602376"/>
      </a:lt2>
      <a:accent1>
        <a:srgbClr val="E30613"/>
      </a:accent1>
      <a:accent2>
        <a:srgbClr val="000000"/>
      </a:accent2>
      <a:accent3>
        <a:srgbClr val="626468"/>
      </a:accent3>
      <a:accent4>
        <a:srgbClr val="B1B2B4"/>
      </a:accent4>
      <a:accent5>
        <a:srgbClr val="DBD6C7"/>
      </a:accent5>
      <a:accent6>
        <a:srgbClr val="7874B5"/>
      </a:accent6>
      <a:hlink>
        <a:srgbClr val="E30613"/>
      </a:hlink>
      <a:folHlink>
        <a:srgbClr val="62646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JLL Red">
      <a:srgbClr val="E30613"/>
    </a:custClr>
    <a:custClr name="White">
      <a:srgbClr val="FFFFFF"/>
    </a:custClr>
    <a:custClr name="Black">
      <a:srgbClr val="000000"/>
    </a:custClr>
    <a:custClr name="Steel">
      <a:srgbClr val="626468"/>
    </a:custClr>
    <a:custClr name="Concrete">
      <a:srgbClr val="B1B2B4"/>
    </a:custClr>
    <a:custClr name="Stone">
      <a:srgbClr val="DBD6C7"/>
    </a:custClr>
    <a:custClr name="Violet">
      <a:srgbClr val="7874B5"/>
    </a:custClr>
    <a:custClr name="Purple">
      <a:srgbClr val="602376"/>
    </a:custClr>
    <a:custClr name="Raspberry">
      <a:srgbClr val="9A054A"/>
    </a:custClr>
    <a:custClr name="Orange">
      <a:srgbClr val="ED700A"/>
    </a:custClr>
  </a:custClrLst>
  <a:extLst>
    <a:ext uri="{05A4C25C-085E-4340-85A3-A5531E510DB2}">
      <thm15:themeFamily xmlns:thm15="http://schemas.microsoft.com/office/thememl/2012/main" name="PPT Screen - Standard Template.potx" id="{3695C9B2-F25B-40B4-823A-2CB779DD8E08}" vid="{2240DC54-5FB7-4F72-9B27-1D068063BC3F}"/>
    </a:ext>
  </a:extLst>
</a:theme>
</file>

<file path=ppt/theme/theme2.xml><?xml version="1.0" encoding="utf-8"?>
<a:theme xmlns:a="http://schemas.openxmlformats.org/drawingml/2006/main" name="Dividers">
  <a:themeElements>
    <a:clrScheme name="Custom 25">
      <a:dk1>
        <a:srgbClr val="000000"/>
      </a:dk1>
      <a:lt1>
        <a:srgbClr val="FFFFFF"/>
      </a:lt1>
      <a:dk2>
        <a:srgbClr val="9A054A"/>
      </a:dk2>
      <a:lt2>
        <a:srgbClr val="602376"/>
      </a:lt2>
      <a:accent1>
        <a:srgbClr val="E30613"/>
      </a:accent1>
      <a:accent2>
        <a:srgbClr val="000000"/>
      </a:accent2>
      <a:accent3>
        <a:srgbClr val="626468"/>
      </a:accent3>
      <a:accent4>
        <a:srgbClr val="B1B2B4"/>
      </a:accent4>
      <a:accent5>
        <a:srgbClr val="DBD6C7"/>
      </a:accent5>
      <a:accent6>
        <a:srgbClr val="7874B5"/>
      </a:accent6>
      <a:hlink>
        <a:srgbClr val="E30613"/>
      </a:hlink>
      <a:folHlink>
        <a:srgbClr val="62646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JLL Red">
      <a:srgbClr val="E30613"/>
    </a:custClr>
    <a:custClr name="White">
      <a:srgbClr val="FFFFFF"/>
    </a:custClr>
    <a:custClr name="Black">
      <a:srgbClr val="000000"/>
    </a:custClr>
    <a:custClr name="Steel">
      <a:srgbClr val="626468"/>
    </a:custClr>
    <a:custClr name="Concrete">
      <a:srgbClr val="B1B2B4"/>
    </a:custClr>
    <a:custClr name="Stone">
      <a:srgbClr val="DBD6C7"/>
    </a:custClr>
    <a:custClr name="Violet">
      <a:srgbClr val="7874B5"/>
    </a:custClr>
    <a:custClr name="Purple">
      <a:srgbClr val="602376"/>
    </a:custClr>
    <a:custClr name="Raspberry">
      <a:srgbClr val="9A054A"/>
    </a:custClr>
    <a:custClr name="Orange">
      <a:srgbClr val="ED700A"/>
    </a:custClr>
  </a:custClrLst>
  <a:extLst>
    <a:ext uri="{05A4C25C-085E-4340-85A3-A5531E510DB2}">
      <thm15:themeFamily xmlns:thm15="http://schemas.microsoft.com/office/thememl/2012/main" name="PPT Screen - Standard Template.potx" id="{3695C9B2-F25B-40B4-823A-2CB779DD8E08}" vid="{5A9FB185-37B5-439B-8FB4-1221899282F4}"/>
    </a:ext>
  </a:extLst>
</a:theme>
</file>

<file path=ppt/theme/theme3.xml><?xml version="1.0" encoding="utf-8"?>
<a:theme xmlns:a="http://schemas.openxmlformats.org/drawingml/2006/main" name="Main layout">
  <a:themeElements>
    <a:clrScheme name="Custom 23">
      <a:dk1>
        <a:srgbClr val="000000"/>
      </a:dk1>
      <a:lt1>
        <a:srgbClr val="FFFFFF"/>
      </a:lt1>
      <a:dk2>
        <a:srgbClr val="9A054A"/>
      </a:dk2>
      <a:lt2>
        <a:srgbClr val="602376"/>
      </a:lt2>
      <a:accent1>
        <a:srgbClr val="E30613"/>
      </a:accent1>
      <a:accent2>
        <a:srgbClr val="000000"/>
      </a:accent2>
      <a:accent3>
        <a:srgbClr val="626468"/>
      </a:accent3>
      <a:accent4>
        <a:srgbClr val="B1B2B4"/>
      </a:accent4>
      <a:accent5>
        <a:srgbClr val="DBD6C7"/>
      </a:accent5>
      <a:accent6>
        <a:srgbClr val="7874B5"/>
      </a:accent6>
      <a:hlink>
        <a:srgbClr val="E30613"/>
      </a:hlink>
      <a:folHlink>
        <a:srgbClr val="62646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JLL Red">
      <a:srgbClr val="E30613"/>
    </a:custClr>
    <a:custClr name="White">
      <a:srgbClr val="FFFFFF"/>
    </a:custClr>
    <a:custClr name="Black">
      <a:srgbClr val="000000"/>
    </a:custClr>
    <a:custClr name="Steel">
      <a:srgbClr val="626468"/>
    </a:custClr>
    <a:custClr name="Concrete">
      <a:srgbClr val="B1B2B4"/>
    </a:custClr>
    <a:custClr name="Stone">
      <a:srgbClr val="DBD6C7"/>
    </a:custClr>
    <a:custClr name="Violet">
      <a:srgbClr val="7874B5"/>
    </a:custClr>
    <a:custClr name="Purple">
      <a:srgbClr val="602376"/>
    </a:custClr>
    <a:custClr name="Raspberry">
      <a:srgbClr val="9A054A"/>
    </a:custClr>
    <a:custClr name="Orange">
      <a:srgbClr val="ED700A"/>
    </a:custClr>
  </a:custClrLst>
  <a:extLst>
    <a:ext uri="{05A4C25C-085E-4340-85A3-A5531E510DB2}">
      <thm15:themeFamily xmlns:thm15="http://schemas.microsoft.com/office/thememl/2012/main" name="PPT Screen - Standard Template.potx" id="{3695C9B2-F25B-40B4-823A-2CB779DD8E08}" vid="{113FD2D1-9788-418D-9814-55C619AEC1D7}"/>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1923</Words>
  <Application>Microsoft Office PowerPoint</Application>
  <PresentationFormat>Widescreen</PresentationFormat>
  <Paragraphs>310</Paragraphs>
  <Slides>28</Slides>
  <Notes>16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MS PGothic</vt:lpstr>
      <vt:lpstr>.HelveticaNeueDeskInterface-Regular</vt:lpstr>
      <vt:lpstr>Arial</vt:lpstr>
      <vt:lpstr>Arial Narrow</vt:lpstr>
      <vt:lpstr>Calibri</vt:lpstr>
      <vt:lpstr>JLL Hand</vt:lpstr>
      <vt:lpstr>Times New Roman</vt:lpstr>
      <vt:lpstr>Front covers</vt:lpstr>
      <vt:lpstr>Dividers</vt:lpstr>
      <vt:lpstr>Main layout</vt:lpstr>
      <vt:lpstr>Custom Design</vt:lpstr>
      <vt:lpstr>Escape the roundabout: A data-driven path to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Cynthia</dc:creator>
  <cp:lastModifiedBy>Emily</cp:lastModifiedBy>
  <cp:revision>7</cp:revision>
  <dcterms:created xsi:type="dcterms:W3CDTF">2018-03-30T12:31:26Z</dcterms:created>
  <dcterms:modified xsi:type="dcterms:W3CDTF">2018-04-05T20:08:50Z</dcterms:modified>
</cp:coreProperties>
</file>